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2" r:id="rId13"/>
    <p:sldId id="271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76165E-EDC7-4FC2-AB7A-89DEC275F347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611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76165E-EDC7-4FC2-AB7A-89DEC275F347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004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76165E-EDC7-4FC2-AB7A-89DEC275F347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196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76165E-EDC7-4FC2-AB7A-89DEC275F347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424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76165E-EDC7-4FC2-AB7A-89DEC275F347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991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76165E-EDC7-4FC2-AB7A-89DEC275F347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353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76165E-EDC7-4FC2-AB7A-89DEC275F347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507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76165E-EDC7-4FC2-AB7A-89DEC275F347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919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76165E-EDC7-4FC2-AB7A-89DEC275F347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211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76165E-EDC7-4FC2-AB7A-89DEC275F347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655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76165E-EDC7-4FC2-AB7A-89DEC275F347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602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stretch>
            <a:fillRect r="-8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676165E-EDC7-4FC2-AB7A-89DEC275F347}" type="slidenum">
              <a:rPr lang="en-GB" smtClean="0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508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800" smtClean="0"/>
              <a:t>Firewall – </a:t>
            </a:r>
            <a:r>
              <a:rPr lang="en-GB" smtClean="0"/>
              <a:t>Survey</a:t>
            </a:r>
          </a:p>
        </p:txBody>
      </p:sp>
      <p:sp>
        <p:nvSpPr>
          <p:cNvPr id="4101" name="Rectangle 5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Purpose of a Firewall</a:t>
            </a:r>
          </a:p>
          <a:p>
            <a:pPr lvl="1" eaLnBrk="1" hangingPunct="1">
              <a:defRPr/>
            </a:pPr>
            <a:r>
              <a:rPr lang="en-GB" dirty="0" smtClean="0"/>
              <a:t>To allow ‘proper’ traffic and discard all other traffic</a:t>
            </a:r>
          </a:p>
          <a:p>
            <a:pPr eaLnBrk="1" hangingPunct="1">
              <a:defRPr/>
            </a:pPr>
            <a:r>
              <a:rPr lang="en-GB" dirty="0" smtClean="0"/>
              <a:t>Characteristic of a firewall</a:t>
            </a:r>
          </a:p>
          <a:p>
            <a:pPr lvl="1" eaLnBrk="1" hangingPunct="1">
              <a:defRPr/>
            </a:pPr>
            <a:r>
              <a:rPr lang="en-GB" dirty="0" smtClean="0"/>
              <a:t>All traffic must go through the firewall</a:t>
            </a:r>
          </a:p>
          <a:p>
            <a:pPr lvl="1" eaLnBrk="1" hangingPunct="1">
              <a:defRPr/>
            </a:pPr>
            <a:r>
              <a:rPr lang="en-GB" dirty="0" smtClean="0"/>
              <a:t>Allow and blocking traffic</a:t>
            </a:r>
          </a:p>
          <a:p>
            <a:pPr lvl="1" eaLnBrk="1" hangingPunct="1">
              <a:defRPr/>
            </a:pPr>
            <a:r>
              <a:rPr lang="en-GB" dirty="0" smtClean="0"/>
              <a:t>The Firewall itself should be immune of attacked</a:t>
            </a:r>
          </a:p>
          <a:p>
            <a:pPr lvl="1" eaLnBrk="1" hangingPunct="1">
              <a:defRPr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Firewall – </a:t>
            </a:r>
            <a:r>
              <a:rPr lang="en-GB" sz="4000" smtClean="0"/>
              <a:t>Application-level</a:t>
            </a:r>
          </a:p>
        </p:txBody>
      </p:sp>
      <p:sp>
        <p:nvSpPr>
          <p:cNvPr id="4301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Level 5 Application gateway</a:t>
            </a:r>
          </a:p>
          <a:p>
            <a:pPr lvl="1" eaLnBrk="1" hangingPunct="1">
              <a:defRPr/>
            </a:pPr>
            <a:r>
              <a:rPr lang="en-GB" dirty="0" smtClean="0"/>
              <a:t>Using Proxy Servers</a:t>
            </a:r>
            <a:br>
              <a:rPr lang="en-GB" dirty="0" smtClean="0"/>
            </a:br>
            <a:r>
              <a:rPr lang="en-GB" dirty="0" smtClean="0"/>
              <a:t>(e.g. a mail-client and a mail-server)</a:t>
            </a:r>
          </a:p>
          <a:p>
            <a:pPr eaLnBrk="1" hangingPunct="1">
              <a:defRPr/>
            </a:pPr>
            <a:r>
              <a:rPr lang="en-GB" dirty="0" smtClean="0"/>
              <a:t>Spilt connections into 2 </a:t>
            </a:r>
            <a:br>
              <a:rPr lang="en-GB" dirty="0" smtClean="0"/>
            </a:br>
            <a:r>
              <a:rPr lang="en-GB" sz="2800" dirty="0" smtClean="0"/>
              <a:t>(one for inbound and one for outbound)</a:t>
            </a:r>
            <a:endParaRPr lang="en-GB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GB" dirty="0" smtClean="0"/>
          </a:p>
          <a:p>
            <a:pPr lvl="1" eaLnBrk="1" hangingPunct="1">
              <a:defRPr/>
            </a:pPr>
            <a:endParaRPr lang="en-GB" dirty="0" smtClean="0"/>
          </a:p>
          <a:p>
            <a:pPr lvl="1" eaLnBrk="1" hangingPunct="1">
              <a:defRPr/>
            </a:pPr>
            <a:endParaRPr lang="en-GB" dirty="0" smtClean="0"/>
          </a:p>
          <a:p>
            <a:pPr lvl="1" eaLnBrk="1" hangingPunct="1">
              <a:defRPr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Firewall – </a:t>
            </a:r>
            <a:r>
              <a:rPr lang="en-GB" sz="4000" smtClean="0"/>
              <a:t>Application-level</a:t>
            </a:r>
          </a:p>
        </p:txBody>
      </p:sp>
      <p:sp>
        <p:nvSpPr>
          <p:cNvPr id="4403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More secure</a:t>
            </a:r>
          </a:p>
          <a:p>
            <a:pPr lvl="1" eaLnBrk="1" hangingPunct="1">
              <a:defRPr/>
            </a:pPr>
            <a:r>
              <a:rPr lang="en-GB" smtClean="0"/>
              <a:t>Stateful inspection even more developed</a:t>
            </a:r>
          </a:p>
          <a:p>
            <a:pPr lvl="1" eaLnBrk="1" hangingPunct="1">
              <a:defRPr/>
            </a:pPr>
            <a:r>
              <a:rPr lang="en-GB" smtClean="0"/>
              <a:t>User authentication are used</a:t>
            </a:r>
          </a:p>
          <a:p>
            <a:pPr eaLnBrk="1" hangingPunct="1">
              <a:defRPr/>
            </a:pPr>
            <a:r>
              <a:rPr lang="en-GB" smtClean="0"/>
              <a:t>Weakness</a:t>
            </a:r>
          </a:p>
          <a:p>
            <a:pPr lvl="1" eaLnBrk="1" hangingPunct="1">
              <a:defRPr/>
            </a:pPr>
            <a:r>
              <a:rPr lang="en-GB" smtClean="0"/>
              <a:t>slow-down performance</a:t>
            </a:r>
          </a:p>
          <a:p>
            <a:pPr lvl="1" eaLnBrk="1" hangingPunct="1">
              <a:defRPr/>
            </a:pPr>
            <a:r>
              <a:rPr lang="en-GB" smtClean="0"/>
              <a:t>need to have proxies for all services</a:t>
            </a:r>
          </a:p>
          <a:p>
            <a:pPr lvl="1" eaLnBrk="1" hangingPunct="1">
              <a:defRPr/>
            </a:pPr>
            <a:endParaRPr lang="en-GB" smtClean="0"/>
          </a:p>
          <a:p>
            <a:pPr lvl="1" eaLnBrk="1" hangingPunct="1">
              <a:defRPr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Intrusion System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Deep packet inspection </a:t>
            </a:r>
          </a:p>
          <a:p>
            <a:pPr lvl="1"/>
            <a:r>
              <a:rPr lang="en-GB" dirty="0" smtClean="0"/>
              <a:t>Read and remember history of packets </a:t>
            </a:r>
          </a:p>
          <a:p>
            <a:r>
              <a:rPr lang="en-GB" dirty="0" smtClean="0"/>
              <a:t>Two types </a:t>
            </a:r>
          </a:p>
          <a:p>
            <a:pPr lvl="1"/>
            <a:r>
              <a:rPr lang="en-GB" dirty="0"/>
              <a:t>Intrusion </a:t>
            </a:r>
            <a:r>
              <a:rPr lang="en-GB" dirty="0" smtClean="0"/>
              <a:t>Detection System (IDS)</a:t>
            </a:r>
          </a:p>
          <a:p>
            <a:pPr lvl="2"/>
            <a:r>
              <a:rPr lang="en-GB" dirty="0" smtClean="0"/>
              <a:t>Send alert if behaviour is odd</a:t>
            </a:r>
          </a:p>
          <a:p>
            <a:pPr lvl="2"/>
            <a:r>
              <a:rPr lang="en-GB" dirty="0" smtClean="0"/>
              <a:t>One implementation snort (open source / Linux)</a:t>
            </a:r>
          </a:p>
          <a:p>
            <a:pPr lvl="1"/>
            <a:r>
              <a:rPr lang="en-GB" dirty="0"/>
              <a:t>Intrusion </a:t>
            </a:r>
            <a:r>
              <a:rPr lang="en-GB" dirty="0" smtClean="0"/>
              <a:t>Prevention </a:t>
            </a:r>
            <a:r>
              <a:rPr lang="en-GB" dirty="0"/>
              <a:t>System (</a:t>
            </a:r>
            <a:r>
              <a:rPr lang="en-GB" dirty="0" smtClean="0"/>
              <a:t>IPS</a:t>
            </a:r>
            <a:r>
              <a:rPr lang="en-GB" dirty="0"/>
              <a:t>)</a:t>
            </a:r>
          </a:p>
          <a:p>
            <a:pPr lvl="2"/>
            <a:r>
              <a:rPr lang="en-GB" dirty="0" smtClean="0"/>
              <a:t>Filter out suspicious packets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9696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800" smtClean="0"/>
              <a:t>Firewall – </a:t>
            </a:r>
            <a:r>
              <a:rPr lang="en-GB" smtClean="0"/>
              <a:t>Architecture</a:t>
            </a:r>
          </a:p>
        </p:txBody>
      </p:sp>
      <p:sp>
        <p:nvSpPr>
          <p:cNvPr id="5017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400" dirty="0" smtClean="0"/>
              <a:t>One recommended solution</a:t>
            </a:r>
            <a:r>
              <a:rPr lang="en-GB" sz="6000" dirty="0" smtClean="0"/>
              <a:t>:</a:t>
            </a:r>
          </a:p>
          <a:p>
            <a:pPr eaLnBrk="1" hangingPunct="1">
              <a:defRPr/>
            </a:pPr>
            <a:r>
              <a:rPr lang="en-GB" sz="2800" dirty="0" smtClean="0"/>
              <a:t>Screened subnet firewall MOST secure </a:t>
            </a:r>
            <a:br>
              <a:rPr lang="en-GB" sz="2800" dirty="0" smtClean="0"/>
            </a:br>
            <a:r>
              <a:rPr lang="en-GB" sz="2800" dirty="0" smtClean="0"/>
              <a:t>DMZ –</a:t>
            </a:r>
            <a:r>
              <a:rPr lang="en-GB" sz="4000" dirty="0" smtClean="0"/>
              <a:t> </a:t>
            </a:r>
            <a:r>
              <a:rPr lang="en-GB" sz="2800" dirty="0" smtClean="0"/>
              <a:t>demilitarized zone</a:t>
            </a:r>
            <a:r>
              <a:rPr lang="en-GB" sz="6000" dirty="0" smtClean="0"/>
              <a:t/>
            </a:r>
            <a:br>
              <a:rPr lang="en-GB" sz="6000" dirty="0" smtClean="0"/>
            </a:br>
            <a:r>
              <a:rPr lang="en-GB" sz="2400" dirty="0" smtClean="0"/>
              <a:t>(2 packet-filter + bastion host on the net (DMZ) in between)</a:t>
            </a:r>
          </a:p>
          <a:p>
            <a:pPr eaLnBrk="1" hangingPunct="1">
              <a:defRPr/>
            </a:pPr>
            <a:r>
              <a:rPr lang="en-GB" sz="2800" dirty="0" smtClean="0"/>
              <a:t>Home Firewall</a:t>
            </a:r>
            <a:r>
              <a:rPr lang="en-GB" sz="4400" dirty="0" smtClean="0"/>
              <a:t/>
            </a:r>
            <a:br>
              <a:rPr lang="en-GB" sz="4400" dirty="0" smtClean="0"/>
            </a:br>
            <a:r>
              <a:rPr lang="en-GB" sz="2400" dirty="0" smtClean="0"/>
              <a:t>like </a:t>
            </a:r>
            <a:r>
              <a:rPr lang="en-GB" sz="2400" dirty="0" err="1" smtClean="0"/>
              <a:t>ZoneAlarm</a:t>
            </a:r>
            <a:r>
              <a:rPr lang="en-GB" sz="2400" dirty="0" smtClean="0"/>
              <a:t>/Windows-firewall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sz="2400" dirty="0" smtClean="0"/>
          </a:p>
          <a:p>
            <a:pPr eaLnBrk="1" hangingPunct="1">
              <a:defRPr/>
            </a:pPr>
            <a:endParaRPr lang="en-GB" sz="4400" dirty="0" smtClean="0"/>
          </a:p>
          <a:p>
            <a:pPr lvl="1" eaLnBrk="1" hangingPunct="1">
              <a:defRPr/>
            </a:pPr>
            <a:endParaRPr lang="en-GB" sz="5400" dirty="0" smtClean="0"/>
          </a:p>
          <a:p>
            <a:pPr lvl="1" eaLnBrk="1" hangingPunct="1">
              <a:defRPr/>
            </a:pPr>
            <a:endParaRPr lang="en-GB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800" smtClean="0"/>
              <a:t>Firewall – possibilities</a:t>
            </a:r>
            <a:endParaRPr lang="en-GB" smtClean="0"/>
          </a:p>
        </p:txBody>
      </p:sp>
      <p:sp>
        <p:nvSpPr>
          <p:cNvPr id="3584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5(6) areas to control:</a:t>
            </a:r>
          </a:p>
          <a:p>
            <a:pPr lvl="1" eaLnBrk="1" hangingPunct="1">
              <a:defRPr/>
            </a:pPr>
            <a:r>
              <a:rPr lang="en-GB" dirty="0" smtClean="0"/>
              <a:t>Services (web, ftp, mail …) i.e. Port#</a:t>
            </a:r>
          </a:p>
          <a:p>
            <a:pPr lvl="1" eaLnBrk="1" hangingPunct="1">
              <a:defRPr/>
            </a:pPr>
            <a:r>
              <a:rPr lang="en-GB" dirty="0" smtClean="0"/>
              <a:t>Network (hosts) i.e. IP addresses</a:t>
            </a:r>
          </a:p>
          <a:p>
            <a:pPr lvl="1" eaLnBrk="1" hangingPunct="1">
              <a:defRPr/>
            </a:pPr>
            <a:r>
              <a:rPr lang="en-GB" dirty="0" smtClean="0"/>
              <a:t>Direction </a:t>
            </a:r>
            <a:r>
              <a:rPr lang="en-GB" sz="2400" dirty="0" smtClean="0"/>
              <a:t>i.e. control inside-out or reverse</a:t>
            </a:r>
          </a:p>
          <a:p>
            <a:pPr lvl="1" eaLnBrk="1" hangingPunct="1">
              <a:defRPr/>
            </a:pPr>
            <a:r>
              <a:rPr lang="en-GB" dirty="0" smtClean="0"/>
              <a:t>User  i.e. only authorized users allow</a:t>
            </a:r>
          </a:p>
          <a:p>
            <a:pPr lvl="1" eaLnBrk="1" hangingPunct="1">
              <a:defRPr/>
            </a:pPr>
            <a:r>
              <a:rPr lang="en-GB" dirty="0" smtClean="0"/>
              <a:t>Behaviour (e.g. attachment to mail)</a:t>
            </a:r>
          </a:p>
          <a:p>
            <a:pPr lvl="1" eaLnBrk="1" hangingPunct="1">
              <a:defRPr/>
            </a:pPr>
            <a:r>
              <a:rPr lang="en-GB" dirty="0" smtClean="0"/>
              <a:t>(Denial of Service Inspection)</a:t>
            </a:r>
          </a:p>
          <a:p>
            <a:pPr lvl="1" eaLnBrk="1" hangingPunct="1">
              <a:defRPr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800" smtClean="0"/>
              <a:t>Firewall – solutions</a:t>
            </a:r>
            <a:endParaRPr lang="en-GB" smtClean="0"/>
          </a:p>
        </p:txBody>
      </p:sp>
      <p:sp>
        <p:nvSpPr>
          <p:cNvPr id="4915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Solutions:</a:t>
            </a:r>
          </a:p>
          <a:p>
            <a:pPr lvl="1" eaLnBrk="1" hangingPunct="1">
              <a:defRPr/>
            </a:pPr>
            <a:r>
              <a:rPr lang="en-GB" dirty="0" smtClean="0"/>
              <a:t>HW – screening router</a:t>
            </a:r>
          </a:p>
          <a:p>
            <a:pPr lvl="1" eaLnBrk="1" hangingPunct="1">
              <a:defRPr/>
            </a:pPr>
            <a:r>
              <a:rPr lang="en-GB" dirty="0" smtClean="0"/>
              <a:t>SW – Computer Based (build in the OS)</a:t>
            </a:r>
          </a:p>
          <a:p>
            <a:pPr lvl="1" eaLnBrk="1" hangingPunct="1">
              <a:defRPr/>
            </a:pPr>
            <a:r>
              <a:rPr lang="en-GB" dirty="0" smtClean="0"/>
              <a:t>SW – dedicated Host Firewall</a:t>
            </a:r>
          </a:p>
          <a:p>
            <a:pPr lvl="1" eaLnBrk="1" hangingPunct="1">
              <a:defRPr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800" smtClean="0"/>
              <a:t>Firewall – </a:t>
            </a:r>
            <a:r>
              <a:rPr lang="en-GB" smtClean="0"/>
              <a:t>limitations</a:t>
            </a:r>
          </a:p>
        </p:txBody>
      </p:sp>
      <p:sp>
        <p:nvSpPr>
          <p:cNvPr id="3686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3 limitations of Firewalls</a:t>
            </a:r>
          </a:p>
          <a:p>
            <a:pPr lvl="1" eaLnBrk="1" hangingPunct="1">
              <a:defRPr/>
            </a:pPr>
            <a:r>
              <a:rPr lang="en-GB" smtClean="0"/>
              <a:t>Cannot protect against traffic not running trough the firewall  (</a:t>
            </a:r>
            <a:r>
              <a:rPr lang="en-GB" sz="2000" smtClean="0"/>
              <a:t>obvious!!</a:t>
            </a:r>
            <a:r>
              <a:rPr lang="en-GB" smtClean="0"/>
              <a:t>)</a:t>
            </a:r>
          </a:p>
          <a:p>
            <a:pPr lvl="1" eaLnBrk="1" hangingPunct="1">
              <a:defRPr/>
            </a:pPr>
            <a:r>
              <a:rPr lang="en-GB" smtClean="0"/>
              <a:t>Cannot protect against threats from inside</a:t>
            </a:r>
            <a:br>
              <a:rPr lang="en-GB" smtClean="0"/>
            </a:br>
            <a:r>
              <a:rPr lang="en-GB" smtClean="0"/>
              <a:t>(</a:t>
            </a:r>
            <a:r>
              <a:rPr lang="en-GB" sz="2000" smtClean="0"/>
              <a:t>e.g. as the school network</a:t>
            </a:r>
            <a:r>
              <a:rPr lang="en-GB" smtClean="0"/>
              <a:t>)</a:t>
            </a:r>
          </a:p>
          <a:p>
            <a:pPr lvl="1" eaLnBrk="1" hangingPunct="1">
              <a:defRPr/>
            </a:pPr>
            <a:r>
              <a:rPr lang="en-GB" smtClean="0"/>
              <a:t>Cannot protect against viruses </a:t>
            </a:r>
            <a:br>
              <a:rPr lang="en-GB" smtClean="0"/>
            </a:br>
            <a:r>
              <a:rPr lang="en-GB" smtClean="0"/>
              <a:t>(</a:t>
            </a:r>
            <a:r>
              <a:rPr lang="en-GB" sz="2000" smtClean="0"/>
              <a:t>i.e. they come in by legal traffic</a:t>
            </a:r>
            <a:r>
              <a:rPr lang="en-GB" smtClean="0"/>
              <a:t>)</a:t>
            </a:r>
          </a:p>
          <a:p>
            <a:pPr lvl="1" eaLnBrk="1" hangingPunct="1">
              <a:defRPr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800" smtClean="0"/>
              <a:t>Firewall – </a:t>
            </a:r>
            <a:r>
              <a:rPr lang="en-GB" smtClean="0"/>
              <a:t>Types</a:t>
            </a:r>
          </a:p>
        </p:txBody>
      </p:sp>
      <p:sp>
        <p:nvSpPr>
          <p:cNvPr id="3789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3 types of Firewalls</a:t>
            </a:r>
          </a:p>
          <a:p>
            <a:pPr lvl="1" eaLnBrk="1" hangingPunct="1">
              <a:defRPr/>
            </a:pPr>
            <a:r>
              <a:rPr lang="en-GB" dirty="0" smtClean="0"/>
              <a:t>Packet-filtering</a:t>
            </a:r>
          </a:p>
          <a:p>
            <a:pPr lvl="1" eaLnBrk="1" hangingPunct="1">
              <a:defRPr/>
            </a:pPr>
            <a:r>
              <a:rPr lang="en-GB" dirty="0" smtClean="0"/>
              <a:t>Packet-filtering – with state-full inspection</a:t>
            </a:r>
            <a:endParaRPr lang="en-GB" sz="2000" dirty="0" smtClean="0"/>
          </a:p>
          <a:p>
            <a:pPr lvl="1" eaLnBrk="1" hangingPunct="1">
              <a:defRPr/>
            </a:pPr>
            <a:r>
              <a:rPr lang="en-GB" dirty="0" smtClean="0"/>
              <a:t>Application- gateways</a:t>
            </a:r>
          </a:p>
          <a:p>
            <a:pPr lvl="1" eaLnBrk="1" hangingPunct="1">
              <a:defRPr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800" smtClean="0"/>
              <a:t>Firewall – </a:t>
            </a:r>
            <a:r>
              <a:rPr lang="en-GB" smtClean="0"/>
              <a:t>Packet-filtering</a:t>
            </a:r>
          </a:p>
        </p:txBody>
      </p:sp>
      <p:sp>
        <p:nvSpPr>
          <p:cNvPr id="3891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Level 3 – network (IP-packets)</a:t>
            </a:r>
          </a:p>
          <a:p>
            <a:pPr lvl="1" eaLnBrk="1" hangingPunct="1">
              <a:defRPr/>
            </a:pPr>
            <a:r>
              <a:rPr lang="en-GB" dirty="0" smtClean="0"/>
              <a:t>Filtering on </a:t>
            </a:r>
            <a:r>
              <a:rPr lang="en-GB" sz="1800" dirty="0" smtClean="0"/>
              <a:t>(the access control list):</a:t>
            </a:r>
          </a:p>
          <a:p>
            <a:pPr lvl="2" eaLnBrk="1" hangingPunct="1">
              <a:defRPr/>
            </a:pPr>
            <a:r>
              <a:rPr lang="en-GB" dirty="0" smtClean="0"/>
              <a:t>Source/Destination IP-addresses</a:t>
            </a:r>
          </a:p>
          <a:p>
            <a:pPr lvl="2" eaLnBrk="1" hangingPunct="1">
              <a:defRPr/>
            </a:pPr>
            <a:r>
              <a:rPr lang="en-GB" dirty="0" smtClean="0"/>
              <a:t>Source/Destination Port-numbers</a:t>
            </a:r>
          </a:p>
          <a:p>
            <a:pPr lvl="2" eaLnBrk="1" hangingPunct="1">
              <a:defRPr/>
            </a:pPr>
            <a:r>
              <a:rPr lang="en-GB" dirty="0" smtClean="0"/>
              <a:t>IP-protocol field (e.g. </a:t>
            </a:r>
            <a:r>
              <a:rPr lang="en-GB" dirty="0" err="1" smtClean="0"/>
              <a:t>icmp</a:t>
            </a:r>
            <a:r>
              <a:rPr lang="en-GB" dirty="0" smtClean="0"/>
              <a:t>, </a:t>
            </a:r>
            <a:r>
              <a:rPr lang="en-GB" dirty="0" err="1" smtClean="0"/>
              <a:t>tcp</a:t>
            </a:r>
            <a:r>
              <a:rPr lang="en-GB" dirty="0" smtClean="0"/>
              <a:t>, </a:t>
            </a:r>
            <a:r>
              <a:rPr lang="en-GB" dirty="0" err="1" smtClean="0"/>
              <a:t>egp</a:t>
            </a:r>
            <a:r>
              <a:rPr lang="en-GB" dirty="0" smtClean="0"/>
              <a:t>)</a:t>
            </a:r>
          </a:p>
          <a:p>
            <a:pPr lvl="2" eaLnBrk="1" hangingPunct="1">
              <a:defRPr/>
            </a:pPr>
            <a:r>
              <a:rPr lang="en-GB" dirty="0" smtClean="0"/>
              <a:t>TCP-direction (SYN-bit)</a:t>
            </a:r>
          </a:p>
          <a:p>
            <a:pPr lvl="2" eaLnBrk="1" hangingPunct="1">
              <a:defRPr/>
            </a:pPr>
            <a:r>
              <a:rPr lang="en-GB" dirty="0" smtClean="0"/>
              <a:t>IN / OUT on each </a:t>
            </a:r>
            <a:r>
              <a:rPr lang="en-GB" dirty="0" smtClean="0"/>
              <a:t>interface</a:t>
            </a:r>
          </a:p>
          <a:p>
            <a:pPr lvl="2" eaLnBrk="1" hangingPunct="1">
              <a:defRPr/>
            </a:pPr>
            <a:r>
              <a:rPr lang="en-GB" dirty="0" smtClean="0"/>
              <a:t>ICMP message type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800" smtClean="0"/>
              <a:t>Firewall – </a:t>
            </a:r>
            <a:r>
              <a:rPr lang="en-GB" smtClean="0"/>
              <a:t>Packet-filtering</a:t>
            </a:r>
          </a:p>
        </p:txBody>
      </p:sp>
      <p:sp>
        <p:nvSpPr>
          <p:cNvPr id="3993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Configurations</a:t>
            </a:r>
          </a:p>
          <a:p>
            <a:pPr lvl="1" eaLnBrk="1" hangingPunct="1">
              <a:defRPr/>
            </a:pPr>
            <a:r>
              <a:rPr lang="en-GB" dirty="0" smtClean="0"/>
              <a:t>Policies: </a:t>
            </a:r>
            <a:br>
              <a:rPr lang="en-GB" dirty="0" smtClean="0"/>
            </a:br>
            <a:r>
              <a:rPr lang="en-GB" dirty="0" smtClean="0"/>
              <a:t>1:optimistic: default set to allow</a:t>
            </a:r>
            <a:br>
              <a:rPr lang="en-GB" dirty="0" smtClean="0"/>
            </a:br>
            <a:r>
              <a:rPr lang="en-GB" dirty="0" smtClean="0"/>
              <a:t>2:pessimistic: default set to discard (normal)</a:t>
            </a:r>
          </a:p>
          <a:p>
            <a:pPr lvl="1" eaLnBrk="1" hangingPunct="1">
              <a:defRPr/>
            </a:pPr>
            <a:r>
              <a:rPr lang="en-GB" dirty="0" smtClean="0"/>
              <a:t>Setting up rules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800" smtClean="0"/>
              <a:t>Firewall – </a:t>
            </a:r>
            <a:r>
              <a:rPr lang="en-GB" smtClean="0"/>
              <a:t>Packet-filtering</a:t>
            </a:r>
          </a:p>
        </p:txBody>
      </p:sp>
      <p:sp>
        <p:nvSpPr>
          <p:cNvPr id="4096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Weakness</a:t>
            </a:r>
          </a:p>
          <a:p>
            <a:pPr lvl="1" eaLnBrk="1" hangingPunct="1">
              <a:defRPr/>
            </a:pPr>
            <a:r>
              <a:rPr lang="en-GB" smtClean="0"/>
              <a:t>Cannot ‘look’ into appl. Level information</a:t>
            </a:r>
          </a:p>
          <a:p>
            <a:pPr lvl="1" eaLnBrk="1" hangingPunct="1">
              <a:defRPr/>
            </a:pPr>
            <a:r>
              <a:rPr lang="en-GB" smtClean="0"/>
              <a:t>Limited logging information</a:t>
            </a:r>
          </a:p>
          <a:p>
            <a:pPr lvl="1" eaLnBrk="1" hangingPunct="1">
              <a:defRPr/>
            </a:pPr>
            <a:r>
              <a:rPr lang="en-GB" smtClean="0"/>
              <a:t>Do normally not support authentication</a:t>
            </a:r>
          </a:p>
          <a:p>
            <a:pPr lvl="1" eaLnBrk="1" hangingPunct="1">
              <a:defRPr/>
            </a:pPr>
            <a:r>
              <a:rPr lang="en-GB" smtClean="0"/>
              <a:t>Can be attack by weakness in IP </a:t>
            </a:r>
            <a:br>
              <a:rPr lang="en-GB" smtClean="0"/>
            </a:br>
            <a:r>
              <a:rPr lang="en-GB" smtClean="0"/>
              <a:t>(e.g. IP-spoofing)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800" smtClean="0"/>
              <a:t>Firewall – </a:t>
            </a:r>
            <a:r>
              <a:rPr lang="en-GB" smtClean="0"/>
              <a:t>Packet-filtering</a:t>
            </a:r>
          </a:p>
        </p:txBody>
      </p:sp>
      <p:sp>
        <p:nvSpPr>
          <p:cNvPr id="4198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Stateful - inspection </a:t>
            </a:r>
          </a:p>
          <a:p>
            <a:pPr lvl="1" eaLnBrk="1" hangingPunct="1">
              <a:defRPr/>
            </a:pPr>
            <a:r>
              <a:rPr lang="en-GB" smtClean="0"/>
              <a:t>Normal packet-filtering only look at one packet at a time.</a:t>
            </a:r>
          </a:p>
          <a:p>
            <a:pPr lvl="1" eaLnBrk="1" hangingPunct="1">
              <a:defRPr/>
            </a:pPr>
            <a:r>
              <a:rPr lang="en-GB" smtClean="0"/>
              <a:t>Stateful packet-filtering can remember a sequence of packets.</a:t>
            </a:r>
            <a:br>
              <a:rPr lang="en-GB" smtClean="0"/>
            </a:br>
            <a:r>
              <a:rPr lang="en-GB" smtClean="0"/>
              <a:t>(can be used to detect spoofing)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</TotalTime>
  <Words>358</Words>
  <Application>Microsoft Office PowerPoint</Application>
  <PresentationFormat>Skærmshow (4:3)</PresentationFormat>
  <Paragraphs>81</Paragraphs>
  <Slides>13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Office Theme</vt:lpstr>
      <vt:lpstr>Firewall – Survey</vt:lpstr>
      <vt:lpstr>Firewall – possibilities</vt:lpstr>
      <vt:lpstr>Firewall – solutions</vt:lpstr>
      <vt:lpstr>Firewall – limitations</vt:lpstr>
      <vt:lpstr>Firewall – Types</vt:lpstr>
      <vt:lpstr>Firewall – Packet-filtering</vt:lpstr>
      <vt:lpstr>Firewall – Packet-filtering</vt:lpstr>
      <vt:lpstr>Firewall – Packet-filtering</vt:lpstr>
      <vt:lpstr>Firewall – Packet-filtering</vt:lpstr>
      <vt:lpstr>Firewall – Application-level</vt:lpstr>
      <vt:lpstr>Firewall – Application-level</vt:lpstr>
      <vt:lpstr>Intrusion System</vt:lpstr>
      <vt:lpstr>Firewall – Architecture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Levinsky</dc:creator>
  <cp:lastModifiedBy>Administrator</cp:lastModifiedBy>
  <cp:revision>31</cp:revision>
  <dcterms:created xsi:type="dcterms:W3CDTF">1601-01-01T00:00:00Z</dcterms:created>
  <dcterms:modified xsi:type="dcterms:W3CDTF">2017-11-13T14:37:30Z</dcterms:modified>
</cp:coreProperties>
</file>