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325EC-9C6A-4DCD-AC86-3DED7F2DD122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EEA2B-D70B-4065-BA6B-4842DB94491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EEA2B-D70B-4065-BA6B-4842DB94491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95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r="-8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09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- Symmetric </a:t>
            </a:r>
            <a:endParaRPr lang="da-DK" smtClean="0"/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47675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Key exchange:</a:t>
            </a:r>
          </a:p>
          <a:p>
            <a:pPr lvl="1" eaLnBrk="1" hangingPunct="1">
              <a:defRPr/>
            </a:pPr>
            <a:r>
              <a:rPr lang="en-GB" dirty="0" smtClean="0"/>
              <a:t>Problem to exchange the key</a:t>
            </a:r>
            <a:br>
              <a:rPr lang="en-GB" dirty="0" smtClean="0"/>
            </a:br>
            <a:r>
              <a:rPr lang="en-GB" dirty="0" smtClean="0"/>
              <a:t>- we can not send it with a mail </a:t>
            </a:r>
            <a:br>
              <a:rPr lang="en-GB" dirty="0" smtClean="0"/>
            </a:br>
            <a:r>
              <a:rPr lang="en-GB" dirty="0" smtClean="0"/>
              <a:t>- then it would not be secret any longer</a:t>
            </a:r>
          </a:p>
          <a:p>
            <a:pPr lvl="1" eaLnBrk="1" hangingPunct="1">
              <a:defRPr/>
            </a:pPr>
            <a:r>
              <a:rPr lang="en-GB" dirty="0" smtClean="0"/>
              <a:t>Using a Key Distribution </a:t>
            </a:r>
            <a:r>
              <a:rPr lang="en-GB" dirty="0" err="1" smtClean="0"/>
              <a:t>Center</a:t>
            </a:r>
            <a:r>
              <a:rPr lang="en-GB" dirty="0" smtClean="0"/>
              <a:t> (KDC)</a:t>
            </a:r>
            <a:br>
              <a:rPr lang="en-GB" dirty="0" smtClean="0"/>
            </a:br>
            <a:r>
              <a:rPr lang="en-GB" dirty="0" smtClean="0"/>
              <a:t>- I have an agreement with the KDC</a:t>
            </a:r>
            <a:br>
              <a:rPr lang="en-GB" dirty="0" smtClean="0"/>
            </a:br>
            <a:r>
              <a:rPr lang="en-GB" dirty="0" smtClean="0"/>
              <a:t>   and with this an secret key.</a:t>
            </a:r>
            <a:br>
              <a:rPr lang="en-GB" dirty="0" smtClean="0"/>
            </a:br>
            <a:r>
              <a:rPr lang="en-GB" dirty="0" smtClean="0"/>
              <a:t>- So have all I communicate with.</a:t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317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- Symmetric </a:t>
            </a:r>
            <a:endParaRPr lang="da-DK" smtClean="0"/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47675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Windows use Symmetric key in an implementation called Kerberos:</a:t>
            </a:r>
          </a:p>
          <a:p>
            <a:pPr lvl="1" eaLnBrk="1" hangingPunct="1">
              <a:defRPr/>
            </a:pPr>
            <a:r>
              <a:rPr lang="en-GB" smtClean="0"/>
              <a:t>All like KDC but you get grant (a key) to a resource for a certain time (all called a ticket)</a:t>
            </a:r>
          </a:p>
        </p:txBody>
      </p:sp>
    </p:spTree>
    <p:extLst>
      <p:ext uri="{BB962C8B-B14F-4D97-AF65-F5344CB8AC3E}">
        <p14:creationId xmlns:p14="http://schemas.microsoft.com/office/powerpoint/2010/main" val="10571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Asymmetric </a:t>
            </a:r>
            <a:endParaRPr lang="da-DK" smtClean="0"/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619625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Using the different keys to </a:t>
            </a:r>
            <a:r>
              <a:rPr lang="en-GB" sz="2800" dirty="0" smtClean="0">
                <a:solidFill>
                  <a:srgbClr val="FF0000"/>
                </a:solidFill>
              </a:rPr>
              <a:t>encode</a:t>
            </a:r>
            <a:r>
              <a:rPr lang="en-GB" sz="2800" dirty="0" smtClean="0"/>
              <a:t> and </a:t>
            </a:r>
            <a:r>
              <a:rPr lang="en-GB" sz="2800" dirty="0" smtClean="0">
                <a:solidFill>
                  <a:srgbClr val="00B0F0"/>
                </a:solidFill>
              </a:rPr>
              <a:t>decode</a:t>
            </a:r>
          </a:p>
          <a:p>
            <a:pPr eaLnBrk="1" hangingPunct="1">
              <a:defRPr/>
            </a:pPr>
            <a:r>
              <a:rPr lang="en-GB" sz="2800" dirty="0" smtClean="0"/>
              <a:t>You always have a pair of keys</a:t>
            </a:r>
            <a:br>
              <a:rPr lang="en-GB" sz="2800" dirty="0" smtClean="0"/>
            </a:br>
            <a:r>
              <a:rPr lang="en-GB" sz="2800" dirty="0" smtClean="0"/>
              <a:t>a public key and a private key</a:t>
            </a:r>
            <a:br>
              <a:rPr lang="en-GB" sz="2800" dirty="0" smtClean="0"/>
            </a:br>
            <a:endParaRPr lang="en-GB" sz="2800" dirty="0" smtClean="0"/>
          </a:p>
          <a:p>
            <a:pPr eaLnBrk="1" hangingPunct="1">
              <a:defRPr/>
            </a:pPr>
            <a:r>
              <a:rPr lang="en-GB" sz="2800" dirty="0" smtClean="0"/>
              <a:t>If you </a:t>
            </a:r>
            <a:r>
              <a:rPr lang="en-GB" sz="2800" dirty="0" smtClean="0">
                <a:solidFill>
                  <a:srgbClr val="FF0000"/>
                </a:solidFill>
              </a:rPr>
              <a:t>encode</a:t>
            </a:r>
            <a:r>
              <a:rPr lang="en-GB" sz="2800" dirty="0" smtClean="0"/>
              <a:t> with a </a:t>
            </a:r>
            <a:r>
              <a:rPr lang="en-GB" sz="2800" dirty="0" smtClean="0">
                <a:solidFill>
                  <a:srgbClr val="FF0000"/>
                </a:solidFill>
              </a:rPr>
              <a:t>public key </a:t>
            </a:r>
            <a:r>
              <a:rPr lang="en-GB" sz="2800" dirty="0" smtClean="0"/>
              <a:t>– you must </a:t>
            </a:r>
            <a:r>
              <a:rPr lang="en-GB" sz="2800" dirty="0" smtClean="0">
                <a:solidFill>
                  <a:srgbClr val="00B0F0"/>
                </a:solidFill>
              </a:rPr>
              <a:t>decode</a:t>
            </a:r>
            <a:r>
              <a:rPr lang="en-GB" sz="2800" dirty="0" smtClean="0"/>
              <a:t> with a </a:t>
            </a:r>
            <a:r>
              <a:rPr lang="en-GB" sz="2800" dirty="0" smtClean="0">
                <a:solidFill>
                  <a:srgbClr val="00B0F0"/>
                </a:solidFill>
              </a:rPr>
              <a:t>private key</a:t>
            </a:r>
            <a:br>
              <a:rPr lang="en-GB" sz="2800" dirty="0" smtClean="0">
                <a:solidFill>
                  <a:srgbClr val="00B0F0"/>
                </a:solidFill>
              </a:rPr>
            </a:br>
            <a:endParaRPr lang="en-GB" sz="2800" dirty="0" smtClean="0">
              <a:solidFill>
                <a:srgbClr val="00B0F0"/>
              </a:solidFill>
            </a:endParaRPr>
          </a:p>
          <a:p>
            <a:pPr eaLnBrk="1" hangingPunct="1">
              <a:defRPr/>
            </a:pPr>
            <a:r>
              <a:rPr lang="en-GB" sz="2800" dirty="0" smtClean="0"/>
              <a:t>If you </a:t>
            </a:r>
            <a:r>
              <a:rPr lang="en-GB" sz="2800" dirty="0" smtClean="0">
                <a:solidFill>
                  <a:srgbClr val="FF0000"/>
                </a:solidFill>
              </a:rPr>
              <a:t>encode</a:t>
            </a:r>
            <a:r>
              <a:rPr lang="en-GB" sz="2800" dirty="0" smtClean="0"/>
              <a:t> with a </a:t>
            </a:r>
            <a:r>
              <a:rPr lang="en-GB" sz="2800" dirty="0" smtClean="0">
                <a:solidFill>
                  <a:srgbClr val="FF0000"/>
                </a:solidFill>
              </a:rPr>
              <a:t>private key </a:t>
            </a:r>
            <a:r>
              <a:rPr lang="en-GB" sz="2800" dirty="0" smtClean="0"/>
              <a:t>– you must </a:t>
            </a:r>
            <a:r>
              <a:rPr lang="en-GB" sz="2800" dirty="0" smtClean="0">
                <a:solidFill>
                  <a:srgbClr val="00B0F0"/>
                </a:solidFill>
              </a:rPr>
              <a:t>decode</a:t>
            </a:r>
            <a:r>
              <a:rPr lang="en-GB" sz="2800" dirty="0" smtClean="0"/>
              <a:t> with a </a:t>
            </a:r>
            <a:r>
              <a:rPr lang="en-GB" sz="2800" dirty="0" smtClean="0">
                <a:solidFill>
                  <a:srgbClr val="00B0F0"/>
                </a:solidFill>
              </a:rPr>
              <a:t>public key</a:t>
            </a:r>
          </a:p>
          <a:p>
            <a:pPr eaLnBrk="1" hangingPunct="1">
              <a:defRPr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011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Asymmetric </a:t>
            </a:r>
            <a:endParaRPr lang="da-DK" smtClean="0"/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2603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Which goal are fulfilled  </a:t>
            </a:r>
            <a:r>
              <a:rPr lang="en-GB" sz="2000" dirty="0" smtClean="0"/>
              <a:t>from A to B (B public Key)</a:t>
            </a:r>
            <a:r>
              <a:rPr lang="en-GB" dirty="0" smtClean="0"/>
              <a:t>?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000" dirty="0" smtClean="0"/>
              <a:t>Confidentiality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000" dirty="0" smtClean="0"/>
              <a:t>Authentication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000" dirty="0" smtClean="0"/>
              <a:t>Integrity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000" dirty="0" smtClean="0"/>
              <a:t>Operational security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900113" y="4868863"/>
            <a:ext cx="76327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-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Confidentiality – yes</a:t>
            </a:r>
          </a:p>
          <a:p>
            <a:pPr lvl="1">
              <a:buFontTx/>
              <a:buChar char="-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Authentication - no</a:t>
            </a:r>
          </a:p>
          <a:p>
            <a:pPr lvl="1">
              <a:buFontTx/>
              <a:buChar char="-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Integrity          - no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Operational security     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no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da-DK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Asymmetric </a:t>
            </a:r>
            <a:endParaRPr lang="da-DK" smtClean="0"/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26035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Which goal are fulfilled  </a:t>
            </a:r>
            <a:r>
              <a:rPr lang="en-GB" sz="2000" dirty="0" smtClean="0"/>
              <a:t>from A to B (A private Key)</a:t>
            </a:r>
            <a:r>
              <a:rPr lang="en-GB" dirty="0" smtClean="0"/>
              <a:t>?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000" dirty="0" smtClean="0"/>
              <a:t>Confidentiality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000" dirty="0" smtClean="0"/>
              <a:t>Authentication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000" dirty="0" smtClean="0"/>
              <a:t>Integrity</a:t>
            </a:r>
          </a:p>
          <a:p>
            <a:pPr lvl="1">
              <a:buFontTx/>
              <a:buChar char="-"/>
              <a:defRPr/>
            </a:pPr>
            <a:r>
              <a:rPr lang="en-US" sz="2000" dirty="0"/>
              <a:t>Operational </a:t>
            </a:r>
            <a:r>
              <a:rPr lang="en-US" sz="2000" dirty="0" smtClean="0"/>
              <a:t>security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00113" y="4868863"/>
            <a:ext cx="76327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-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Confidentiality – no</a:t>
            </a:r>
          </a:p>
          <a:p>
            <a:pPr lvl="1">
              <a:buFontTx/>
              <a:buChar char="-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Authentication - yes</a:t>
            </a:r>
          </a:p>
          <a:p>
            <a:pPr lvl="1">
              <a:buFontTx/>
              <a:buChar char="-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Integrity          - yes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Operational Security      - no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da-DK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71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Asymmetric </a:t>
            </a:r>
            <a:endParaRPr lang="da-DK" smtClean="0"/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2603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Can we fulfilled both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000" dirty="0" smtClean="0"/>
              <a:t>Confidentiality and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000" dirty="0" smtClean="0"/>
              <a:t>Authentication 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2000" dirty="0" smtClean="0"/>
              <a:t>Integrity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da-DK" sz="3600" dirty="0" smtClean="0"/>
              <a:t>?</a:t>
            </a:r>
            <a:endParaRPr lang="en-US" sz="3600" dirty="0" smtClean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00113" y="4868863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YES – </a:t>
            </a: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encode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with </a:t>
            </a: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private key 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and then with </a:t>
            </a: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public key 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i.e. twice</a:t>
            </a:r>
          </a:p>
        </p:txBody>
      </p:sp>
    </p:spTree>
    <p:extLst>
      <p:ext uri="{BB962C8B-B14F-4D97-AF65-F5344CB8AC3E}">
        <p14:creationId xmlns:p14="http://schemas.microsoft.com/office/powerpoint/2010/main" val="331275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Asymmetric </a:t>
            </a:r>
            <a:endParaRPr lang="da-DK" smtClean="0"/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33242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Implementations:</a:t>
            </a:r>
          </a:p>
          <a:p>
            <a:pPr lvl="1" eaLnBrk="1" hangingPunct="1">
              <a:defRPr/>
            </a:pPr>
            <a:r>
              <a:rPr lang="en-GB" dirty="0" smtClean="0"/>
              <a:t>RSA – most known </a:t>
            </a:r>
            <a:br>
              <a:rPr lang="en-GB" dirty="0" smtClean="0"/>
            </a:br>
            <a:r>
              <a:rPr lang="en-GB" dirty="0" smtClean="0"/>
              <a:t>key length recommended 1024bit </a:t>
            </a:r>
          </a:p>
          <a:p>
            <a:pPr lvl="1" eaLnBrk="1" hangingPunct="1">
              <a:defRPr/>
            </a:pPr>
            <a:r>
              <a:rPr lang="en-GB" dirty="0" smtClean="0"/>
              <a:t>(512 bit brute force approx. 5 month)</a:t>
            </a:r>
          </a:p>
        </p:txBody>
      </p:sp>
    </p:spTree>
    <p:extLst>
      <p:ext uri="{BB962C8B-B14F-4D97-AF65-F5344CB8AC3E}">
        <p14:creationId xmlns:p14="http://schemas.microsoft.com/office/powerpoint/2010/main" val="24963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Asymmetric </a:t>
            </a:r>
            <a:endParaRPr lang="da-DK" smtClean="0"/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47675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Key exchange:</a:t>
            </a:r>
          </a:p>
          <a:p>
            <a:pPr lvl="1" eaLnBrk="1" hangingPunct="1">
              <a:defRPr/>
            </a:pPr>
            <a:r>
              <a:rPr lang="en-GB" smtClean="0"/>
              <a:t>Problem to exchange the key</a:t>
            </a:r>
            <a:br>
              <a:rPr lang="en-GB" smtClean="0"/>
            </a:br>
            <a:r>
              <a:rPr lang="en-GB" smtClean="0"/>
              <a:t>- public key are public to everyone</a:t>
            </a:r>
            <a:br>
              <a:rPr lang="en-GB" smtClean="0"/>
            </a:br>
            <a:r>
              <a:rPr lang="en-GB" smtClean="0"/>
              <a:t>- But do we believe the sender of the key</a:t>
            </a:r>
          </a:p>
          <a:p>
            <a:pPr lvl="1" eaLnBrk="1" hangingPunct="1">
              <a:defRPr/>
            </a:pPr>
            <a:r>
              <a:rPr lang="en-GB" smtClean="0"/>
              <a:t>Using Certification </a:t>
            </a:r>
            <a:br>
              <a:rPr lang="en-GB" smtClean="0"/>
            </a:br>
            <a:r>
              <a:rPr lang="en-GB" smtClean="0"/>
              <a:t>- I believe in some Certification Authorities</a:t>
            </a:r>
            <a:br>
              <a:rPr lang="en-GB" smtClean="0"/>
            </a:br>
            <a:r>
              <a:rPr lang="en-GB" smtClean="0"/>
              <a:t>  e.g. VeriSign, Thrust, (in DK TDC)</a:t>
            </a:r>
            <a:br>
              <a:rPr lang="en-GB" smtClean="0"/>
            </a:br>
            <a:r>
              <a:rPr lang="en-GB" smtClean="0"/>
              <a:t>- get the public key from one of those trusted third part companies.</a:t>
            </a:r>
          </a:p>
        </p:txBody>
      </p:sp>
    </p:spTree>
    <p:extLst>
      <p:ext uri="{BB962C8B-B14F-4D97-AF65-F5344CB8AC3E}">
        <p14:creationId xmlns:p14="http://schemas.microsoft.com/office/powerpoint/2010/main" val="296245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Asymmetric </a:t>
            </a:r>
            <a:endParaRPr lang="da-DK" smtClean="0"/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33228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To fulfilled the goal you must encode 2 times (A private and B public)</a:t>
            </a:r>
          </a:p>
          <a:p>
            <a:pPr eaLnBrk="1" hangingPunct="1">
              <a:defRPr/>
            </a:pPr>
            <a:r>
              <a:rPr lang="en-GB" dirty="0" smtClean="0"/>
              <a:t>A more easy way is to create a Message Digest (MD) a sort of a checksum</a:t>
            </a:r>
          </a:p>
          <a:p>
            <a:pPr eaLnBrk="1" hangingPunct="1">
              <a:defRPr/>
            </a:pPr>
            <a:r>
              <a:rPr lang="en-GB" dirty="0" smtClean="0"/>
              <a:t>And this ‘checksum’ are encoded with A’s private key (Digital Signature). Then the whole message + the MD are encoded with B’s public key</a:t>
            </a:r>
          </a:p>
        </p:txBody>
      </p:sp>
    </p:spTree>
    <p:extLst>
      <p:ext uri="{BB962C8B-B14F-4D97-AF65-F5344CB8AC3E}">
        <p14:creationId xmlns:p14="http://schemas.microsoft.com/office/powerpoint/2010/main" val="357746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Asymmetric </a:t>
            </a:r>
            <a:endParaRPr lang="da-DK" smtClean="0"/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33228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For authentication </a:t>
            </a:r>
          </a:p>
          <a:p>
            <a:pPr lvl="1" eaLnBrk="1" hangingPunct="1">
              <a:defRPr/>
            </a:pPr>
            <a:r>
              <a:rPr lang="en-GB" dirty="0" smtClean="0"/>
              <a:t>Message Authentication Code (MAC)</a:t>
            </a:r>
          </a:p>
          <a:p>
            <a:pPr lvl="2" eaLnBrk="1" hangingPunct="1">
              <a:defRPr/>
            </a:pPr>
            <a:r>
              <a:rPr lang="en-GB" dirty="0" smtClean="0"/>
              <a:t>Both sides – shared secret (s)</a:t>
            </a:r>
          </a:p>
          <a:p>
            <a:pPr lvl="2" eaLnBrk="1" hangingPunct="1">
              <a:defRPr/>
            </a:pPr>
            <a:r>
              <a:rPr lang="en-GB" dirty="0" smtClean="0"/>
              <a:t>Send m + H(</a:t>
            </a:r>
            <a:r>
              <a:rPr lang="en-GB" dirty="0" err="1" smtClean="0"/>
              <a:t>m+s</a:t>
            </a:r>
            <a:r>
              <a:rPr lang="en-GB" dirty="0" smtClean="0"/>
              <a:t>)</a:t>
            </a:r>
          </a:p>
          <a:p>
            <a:pPr lvl="2" eaLnBrk="1" hangingPunct="1">
              <a:defRPr/>
            </a:pPr>
            <a:r>
              <a:rPr lang="en-GB" dirty="0" smtClean="0"/>
              <a:t>Check  </a:t>
            </a:r>
            <a:r>
              <a:rPr lang="en-GB" dirty="0" err="1" smtClean="0"/>
              <a:t>m+s</a:t>
            </a:r>
            <a:r>
              <a:rPr lang="en-GB" dirty="0" smtClean="0"/>
              <a:t> </a:t>
            </a:r>
            <a:r>
              <a:rPr lang="en-GB" dirty="0" err="1" smtClean="0"/>
              <a:t>hached</a:t>
            </a:r>
            <a:r>
              <a:rPr lang="en-GB" dirty="0" smtClean="0"/>
              <a:t> == H(</a:t>
            </a:r>
            <a:r>
              <a:rPr lang="en-GB" dirty="0" err="1" smtClean="0"/>
              <a:t>m+s</a:t>
            </a:r>
            <a:r>
              <a:rPr lang="en-GB" dirty="0" smtClean="0"/>
              <a:t>)</a:t>
            </a:r>
          </a:p>
          <a:p>
            <a:pPr lvl="1" eaLnBrk="1" hangingPunct="1">
              <a:defRPr/>
            </a:pPr>
            <a:r>
              <a:rPr lang="en-GB" dirty="0" smtClean="0"/>
              <a:t>Fill with </a:t>
            </a:r>
            <a:r>
              <a:rPr lang="en-GB" dirty="0" err="1" smtClean="0"/>
              <a:t>Nonsens</a:t>
            </a:r>
            <a:r>
              <a:rPr lang="en-GB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2036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Cryptography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55576" y="2060848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Why Cryptography</a:t>
            </a:r>
          </a:p>
          <a:p>
            <a:pPr eaLnBrk="1" hangingPunct="1">
              <a:defRPr/>
            </a:pPr>
            <a:r>
              <a:rPr lang="en-GB" dirty="0" smtClean="0"/>
              <a:t>Symmetric Encryption</a:t>
            </a:r>
          </a:p>
          <a:p>
            <a:pPr lvl="1" eaLnBrk="1" hangingPunct="1">
              <a:defRPr/>
            </a:pPr>
            <a:r>
              <a:rPr lang="en-GB" dirty="0" smtClean="0"/>
              <a:t>Key exchange </a:t>
            </a:r>
          </a:p>
          <a:p>
            <a:pPr eaLnBrk="1" hangingPunct="1">
              <a:defRPr/>
            </a:pPr>
            <a:r>
              <a:rPr lang="en-GB" dirty="0" smtClean="0"/>
              <a:t>Public-Key Cryptography</a:t>
            </a:r>
          </a:p>
          <a:p>
            <a:pPr lvl="1" eaLnBrk="1" hangingPunct="1">
              <a:defRPr/>
            </a:pPr>
            <a:r>
              <a:rPr lang="en-GB" dirty="0" smtClean="0"/>
              <a:t>Key  exchange</a:t>
            </a:r>
          </a:p>
          <a:p>
            <a:pPr lvl="1" eaLnBrk="1" hangingPunct="1">
              <a:defRPr/>
            </a:pPr>
            <a:r>
              <a:rPr lang="en-GB" dirty="0" smtClean="0"/>
              <a:t>Certification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089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Mixed </a:t>
            </a:r>
            <a:endParaRPr lang="da-DK" smtClean="0"/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4476750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Using asymmetric keys to exchange a symmetric key for rest of this session.</a:t>
            </a:r>
            <a:br>
              <a:rPr lang="en-GB" smtClean="0"/>
            </a:br>
            <a:r>
              <a:rPr lang="en-GB" smtClean="0"/>
              <a:t>This increase the speed of encryption and decryption.</a:t>
            </a:r>
          </a:p>
        </p:txBody>
      </p:sp>
    </p:spTree>
    <p:extLst>
      <p:ext uri="{BB962C8B-B14F-4D97-AF65-F5344CB8AC3E}">
        <p14:creationId xmlns:p14="http://schemas.microsoft.com/office/powerpoint/2010/main" val="242461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Why Cryptography</a:t>
            </a:r>
            <a:endParaRPr lang="da-DK" dirty="0" smtClean="0"/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General Security Goal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Confidentiality                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</a:t>
            </a:r>
            <a:r>
              <a:rPr lang="en-US" dirty="0"/>
              <a:t>Message </a:t>
            </a:r>
            <a:r>
              <a:rPr lang="en-US" dirty="0" smtClean="0"/>
              <a:t>Integrity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End-point </a:t>
            </a:r>
            <a:r>
              <a:rPr lang="en-US" dirty="0" smtClean="0"/>
              <a:t>Authentication</a:t>
            </a:r>
            <a:br>
              <a:rPr lang="en-US" dirty="0" smtClean="0"/>
            </a:br>
            <a:r>
              <a:rPr lang="en-US" dirty="0" smtClean="0"/>
              <a:t>- Operational security</a:t>
            </a:r>
            <a:br>
              <a:rPr lang="en-US" dirty="0" smtClean="0"/>
            </a:b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22931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Potentially Threats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Eaves dropping</a:t>
            </a:r>
          </a:p>
          <a:p>
            <a:r>
              <a:rPr lang="en-GB" dirty="0" smtClean="0"/>
              <a:t>Modification, insertions, deletion </a:t>
            </a:r>
          </a:p>
          <a:p>
            <a:r>
              <a:rPr lang="en-GB" dirty="0" smtClean="0"/>
              <a:t>Masquerade</a:t>
            </a:r>
          </a:p>
          <a:p>
            <a:r>
              <a:rPr lang="en-GB" dirty="0" smtClean="0"/>
              <a:t>Playback</a:t>
            </a:r>
          </a:p>
          <a:p>
            <a:r>
              <a:rPr lang="en-GB" dirty="0" smtClean="0"/>
              <a:t>Man-in-a-middle-attack</a:t>
            </a:r>
          </a:p>
          <a:p>
            <a:r>
              <a:rPr lang="en-GB" dirty="0" err="1" smtClean="0"/>
              <a:t>DDoS</a:t>
            </a:r>
            <a:r>
              <a:rPr lang="en-GB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ie</a:t>
            </a:r>
            <a:r>
              <a:rPr lang="en-GB" dirty="0" smtClean="0"/>
              <a:t>. SYN-flooding)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747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- general</a:t>
            </a:r>
            <a:endParaRPr lang="da-DK" smtClean="0"/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To send messages over a network, which is unable to understand for a third part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General technique: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Plain text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Encode (algorithm + key)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Cipher text (send over the network)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Decode (algorithm + key)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dirty="0" smtClean="0"/>
              <a:t>Plain text</a:t>
            </a:r>
          </a:p>
        </p:txBody>
      </p:sp>
    </p:spTree>
    <p:extLst>
      <p:ext uri="{BB962C8B-B14F-4D97-AF65-F5344CB8AC3E}">
        <p14:creationId xmlns:p14="http://schemas.microsoft.com/office/powerpoint/2010/main" val="34753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- coding</a:t>
            </a:r>
            <a:endParaRPr lang="da-DK" smtClean="0"/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Old days simple letter transformation </a:t>
            </a:r>
            <a:br>
              <a:rPr lang="en-GB" dirty="0" smtClean="0"/>
            </a:br>
            <a:r>
              <a:rPr lang="en-GB" dirty="0" smtClean="0"/>
              <a:t>e.g. </a:t>
            </a:r>
            <a:r>
              <a:rPr lang="en-GB" b="1" dirty="0" smtClean="0">
                <a:solidFill>
                  <a:srgbClr val="0070C0"/>
                </a:solidFill>
              </a:rPr>
              <a:t>c</a:t>
            </a:r>
            <a:r>
              <a:rPr lang="en-GB" dirty="0" smtClean="0"/>
              <a:t> for an </a:t>
            </a:r>
            <a:r>
              <a:rPr lang="en-GB" b="1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    and </a:t>
            </a:r>
            <a:r>
              <a:rPr lang="en-GB" b="1" dirty="0" smtClean="0">
                <a:solidFill>
                  <a:srgbClr val="0070C0"/>
                </a:solidFill>
              </a:rPr>
              <a:t>d</a:t>
            </a:r>
            <a:r>
              <a:rPr lang="en-GB" dirty="0" smtClean="0"/>
              <a:t> for a </a:t>
            </a:r>
            <a:r>
              <a:rPr lang="en-GB" b="1" dirty="0" smtClean="0">
                <a:solidFill>
                  <a:srgbClr val="FF0000"/>
                </a:solidFill>
              </a:rPr>
              <a:t>b</a:t>
            </a:r>
            <a:r>
              <a:rPr lang="en-GB" dirty="0" smtClean="0"/>
              <a:t> and so on</a:t>
            </a:r>
            <a:br>
              <a:rPr lang="en-GB" dirty="0" smtClean="0"/>
            </a:br>
            <a:r>
              <a:rPr lang="en-GB" dirty="0" smtClean="0"/>
              <a:t>i.e.  </a:t>
            </a:r>
            <a:r>
              <a:rPr lang="en-GB" dirty="0" smtClean="0">
                <a:solidFill>
                  <a:srgbClr val="0070C0"/>
                </a:solidFill>
              </a:rPr>
              <a:t>ape</a:t>
            </a:r>
            <a:r>
              <a:rPr lang="en-GB" dirty="0" smtClean="0"/>
              <a:t> -&gt; </a:t>
            </a:r>
            <a:r>
              <a:rPr lang="en-GB" dirty="0" err="1" smtClean="0">
                <a:solidFill>
                  <a:srgbClr val="FF0000"/>
                </a:solidFill>
              </a:rPr>
              <a:t>crg</a:t>
            </a:r>
            <a:r>
              <a:rPr lang="en-GB" dirty="0" smtClean="0"/>
              <a:t>  </a:t>
            </a:r>
          </a:p>
          <a:p>
            <a:pPr eaLnBrk="1" hangingPunct="1">
              <a:defRPr/>
            </a:pPr>
            <a:r>
              <a:rPr lang="en-GB" dirty="0" smtClean="0"/>
              <a:t>To day</a:t>
            </a:r>
          </a:p>
          <a:p>
            <a:pPr lvl="1" eaLnBrk="1" hangingPunct="1">
              <a:defRPr/>
            </a:pPr>
            <a:r>
              <a:rPr lang="en-GB" dirty="0" smtClean="0"/>
              <a:t>Symmetric key</a:t>
            </a:r>
          </a:p>
          <a:p>
            <a:pPr lvl="1" eaLnBrk="1" hangingPunct="1">
              <a:defRPr/>
            </a:pPr>
            <a:r>
              <a:rPr lang="en-GB" dirty="0" smtClean="0"/>
              <a:t>Public-private keys</a:t>
            </a:r>
          </a:p>
        </p:txBody>
      </p:sp>
    </p:spTree>
    <p:extLst>
      <p:ext uri="{BB962C8B-B14F-4D97-AF65-F5344CB8AC3E}">
        <p14:creationId xmlns:p14="http://schemas.microsoft.com/office/powerpoint/2010/main" val="18403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break encryption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Force brute</a:t>
            </a:r>
          </a:p>
          <a:p>
            <a:pPr lvl="1"/>
            <a:r>
              <a:rPr lang="en-GB" dirty="0" smtClean="0"/>
              <a:t>Try combinations</a:t>
            </a:r>
          </a:p>
          <a:p>
            <a:pPr lvl="2"/>
            <a:r>
              <a:rPr lang="en-GB" dirty="0" err="1" smtClean="0"/>
              <a:t>Ciphertext</a:t>
            </a:r>
            <a:r>
              <a:rPr lang="en-GB" dirty="0" smtClean="0"/>
              <a:t>-only attack – try all</a:t>
            </a:r>
          </a:p>
          <a:p>
            <a:pPr lvl="2"/>
            <a:r>
              <a:rPr lang="en-GB" dirty="0" smtClean="0"/>
              <a:t>Known-plaintext Attack – know few word in text</a:t>
            </a:r>
          </a:p>
          <a:p>
            <a:pPr lvl="2"/>
            <a:r>
              <a:rPr lang="en-GB" dirty="0" smtClean="0"/>
              <a:t>Chosen-plaintext Attack – know one full text</a:t>
            </a:r>
          </a:p>
          <a:p>
            <a:pPr lvl="2"/>
            <a:endParaRPr lang="en-GB" dirty="0" smtClean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59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- Symmetric </a:t>
            </a:r>
            <a:endParaRPr lang="da-DK" smtClean="0"/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3324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Using the same key to </a:t>
            </a:r>
            <a:r>
              <a:rPr lang="en-GB" dirty="0" smtClean="0">
                <a:solidFill>
                  <a:srgbClr val="FF0000"/>
                </a:solidFill>
              </a:rPr>
              <a:t>encode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decode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Which goal are fulfilled ?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000" dirty="0" smtClean="0"/>
              <a:t>Confidentiality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000" dirty="0" smtClean="0"/>
              <a:t>Authentication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000" dirty="0" smtClean="0"/>
              <a:t>Integrity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000" dirty="0" smtClean="0"/>
              <a:t>Operational security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900113" y="5300663"/>
            <a:ext cx="76327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Tx/>
              <a:buChar char="-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Confidentiality – yes</a:t>
            </a:r>
          </a:p>
          <a:p>
            <a:pPr lvl="1">
              <a:buFontTx/>
              <a:buChar char="-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Authentication - yes</a:t>
            </a:r>
          </a:p>
          <a:p>
            <a:pPr lvl="1">
              <a:buFontTx/>
              <a:buChar char="-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Integrity          - yes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sz="16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Operational security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no</a:t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da-DK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55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Cryptography - Symmetric </a:t>
            </a:r>
            <a:endParaRPr lang="da-DK" smtClean="0"/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905000"/>
            <a:ext cx="8007350" cy="33242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/>
              <a:t>Implementations:</a:t>
            </a:r>
          </a:p>
          <a:p>
            <a:pPr lvl="1">
              <a:defRPr/>
            </a:pPr>
            <a:r>
              <a:rPr lang="en-GB" dirty="0" smtClean="0"/>
              <a:t>DES </a:t>
            </a:r>
            <a:r>
              <a:rPr lang="en-GB" sz="2000" dirty="0" smtClean="0"/>
              <a:t>(Data Encryption Standard</a:t>
            </a:r>
            <a:r>
              <a:rPr lang="en-GB" sz="2000" dirty="0"/>
              <a:t>) </a:t>
            </a:r>
            <a:r>
              <a:rPr lang="en-GB" dirty="0" smtClean="0"/>
              <a:t>most known </a:t>
            </a:r>
            <a:r>
              <a:rPr lang="en-GB" sz="2000" dirty="0"/>
              <a:t>(round 4 min)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today modified to triple DES</a:t>
            </a:r>
            <a:br>
              <a:rPr lang="en-GB" dirty="0" smtClean="0"/>
            </a:br>
            <a:r>
              <a:rPr lang="en-GB" dirty="0" smtClean="0"/>
              <a:t>key length 64bit (3*64 bit) </a:t>
            </a:r>
          </a:p>
          <a:p>
            <a:pPr lvl="1">
              <a:defRPr/>
            </a:pPr>
            <a:r>
              <a:rPr lang="en-GB" dirty="0" smtClean="0"/>
              <a:t>Other IDEA</a:t>
            </a:r>
            <a:r>
              <a:rPr lang="en-GB" dirty="0"/>
              <a:t>, RC5</a:t>
            </a:r>
            <a:br>
              <a:rPr lang="en-GB" dirty="0"/>
            </a:br>
            <a:r>
              <a:rPr lang="en-GB" dirty="0"/>
              <a:t>to day even 128 bit (round 149 trillion year)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9274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452</Words>
  <Application>Microsoft Office PowerPoint</Application>
  <PresentationFormat>Skærmshow (4:3)</PresentationFormat>
  <Paragraphs>109</Paragraphs>
  <Slides>20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Security</vt:lpstr>
      <vt:lpstr>Cryptography</vt:lpstr>
      <vt:lpstr>Why Cryptography</vt:lpstr>
      <vt:lpstr>Potentially Threats</vt:lpstr>
      <vt:lpstr>Cryptography - general</vt:lpstr>
      <vt:lpstr>Cryptography - coding</vt:lpstr>
      <vt:lpstr>How to break encryption</vt:lpstr>
      <vt:lpstr>Cryptography - Symmetric </vt:lpstr>
      <vt:lpstr>Cryptography - Symmetric </vt:lpstr>
      <vt:lpstr>Cryptography - Symmetric </vt:lpstr>
      <vt:lpstr>Cryptography - Symmetric </vt:lpstr>
      <vt:lpstr>Cryptography Asymmetric </vt:lpstr>
      <vt:lpstr>Cryptography Asymmetric </vt:lpstr>
      <vt:lpstr>Cryptography Asymmetric </vt:lpstr>
      <vt:lpstr>Cryptography Asymmetric </vt:lpstr>
      <vt:lpstr>Cryptography Asymmetric </vt:lpstr>
      <vt:lpstr>Cryptography Asymmetric </vt:lpstr>
      <vt:lpstr>Cryptography Asymmetric </vt:lpstr>
      <vt:lpstr>Cryptography Asymmetric </vt:lpstr>
      <vt:lpstr>Cryptography Mixed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</dc:title>
  <dc:creator>Peter Levinsky</dc:creator>
  <cp:lastModifiedBy>Administrator</cp:lastModifiedBy>
  <cp:revision>3</cp:revision>
  <dcterms:created xsi:type="dcterms:W3CDTF">2006-08-16T00:00:00Z</dcterms:created>
  <dcterms:modified xsi:type="dcterms:W3CDTF">2017-11-06T17:08:44Z</dcterms:modified>
</cp:coreProperties>
</file>