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7" r:id="rId3"/>
    <p:sldId id="278" r:id="rId4"/>
    <p:sldId id="257" r:id="rId5"/>
    <p:sldId id="258" r:id="rId6"/>
    <p:sldId id="279" r:id="rId7"/>
    <p:sldId id="271" r:id="rId8"/>
    <p:sldId id="283" r:id="rId9"/>
    <p:sldId id="280" r:id="rId10"/>
    <p:sldId id="281" r:id="rId11"/>
    <p:sldId id="261" r:id="rId12"/>
    <p:sldId id="262" r:id="rId13"/>
    <p:sldId id="282" r:id="rId14"/>
    <p:sldId id="269" r:id="rId15"/>
    <p:sldId id="270" r:id="rId16"/>
  </p:sldIdLst>
  <p:sldSz cx="9144000" cy="6858000" type="screen4x3"/>
  <p:notesSz cx="6858000" cy="9144000"/>
  <p:photoAlbum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3FEFD-85F9-449C-9416-716644E331D6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389F7-FADF-4AA1-B1D5-274E40484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7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3848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27348" indent="-279749" defTabSz="913848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18997" indent="-223799" defTabSz="913848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566596" indent="-223799" defTabSz="913848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14195" indent="-223799" defTabSz="913848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461793" indent="-223799" algn="ctr" defTabSz="91384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09392" indent="-223799" algn="ctr" defTabSz="91384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356991" indent="-223799" algn="ctr" defTabSz="91384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04590" indent="-223799" algn="ctr" defTabSz="91384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E69B0FA0-45E8-456A-B2CC-318EEF3DE1CA}" type="slidenum">
              <a:rPr lang="en-US" sz="1200">
                <a:latin typeface="Times New Roman" pitchFamily="18" charset="0"/>
              </a:rPr>
              <a:pPr/>
              <a:t>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  <a:cs typeface="+mn-cs"/>
              </a:rPr>
              <a:t>Kurose and Ross forgot to say anything about wrapping the carry and adding it to low order bit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69DA0-0B2F-4618-A91C-F66CA88B6412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7058F-8EF7-4BFB-AE95-F1BC83E59EE7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Transport </a:t>
            </a:r>
            <a:r>
              <a:rPr lang="da-DK" dirty="0" err="1" smtClean="0"/>
              <a:t>Layer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err="1" smtClean="0"/>
              <a:t>peterl</a:t>
            </a:r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200"/>
              <a:t>3-</a:t>
            </a:r>
            <a:fld id="{7DA0A84F-7339-4401-976C-987E5B2C180E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252413"/>
            <a:ext cx="3937000" cy="619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rdt3.0 in action</a:t>
            </a:r>
            <a:endParaRPr lang="en-US">
              <a:ea typeface="ＭＳ Ｐゴシック" charset="0"/>
              <a:cs typeface="+mj-cs"/>
            </a:endParaRPr>
          </a:p>
        </p:txBody>
      </p:sp>
      <p:pic>
        <p:nvPicPr>
          <p:cNvPr id="57348" name="Picture 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768350"/>
            <a:ext cx="33829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2892425" y="27130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2892425" y="29384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9678" name="Text Box 14"/>
          <p:cNvSpPr txBox="1">
            <a:spLocks noChangeArrowheads="1"/>
          </p:cNvSpPr>
          <p:nvPr/>
        </p:nvSpPr>
        <p:spPr bwMode="auto">
          <a:xfrm>
            <a:off x="2873375" y="4129088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(detect duplicate)</a:t>
            </a:r>
          </a:p>
        </p:txBody>
      </p:sp>
      <p:grpSp>
        <p:nvGrpSpPr>
          <p:cNvPr id="369687" name="Group 23"/>
          <p:cNvGrpSpPr>
            <a:grpSpLocks/>
          </p:cNvGrpSpPr>
          <p:nvPr/>
        </p:nvGrpSpPr>
        <p:grpSpPr bwMode="auto">
          <a:xfrm>
            <a:off x="1423988" y="2486025"/>
            <a:ext cx="1471612" cy="504825"/>
            <a:chOff x="855" y="1710"/>
            <a:chExt cx="927" cy="318"/>
          </a:xfrm>
        </p:grpSpPr>
        <p:sp>
          <p:nvSpPr>
            <p:cNvPr id="42103" name="Line 24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4" name="Text Box 25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1994" name="Text Box 36"/>
          <p:cNvSpPr txBox="1">
            <a:spLocks noChangeArrowheads="1"/>
          </p:cNvSpPr>
          <p:nvPr/>
        </p:nvSpPr>
        <p:spPr bwMode="auto">
          <a:xfrm>
            <a:off x="436563" y="11049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1995" name="Text Box 37"/>
          <p:cNvSpPr txBox="1">
            <a:spLocks noChangeArrowheads="1"/>
          </p:cNvSpPr>
          <p:nvPr/>
        </p:nvSpPr>
        <p:spPr bwMode="auto">
          <a:xfrm>
            <a:off x="2876550" y="110013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02" name="Text Box 38"/>
          <p:cNvSpPr txBox="1">
            <a:spLocks noChangeArrowheads="1"/>
          </p:cNvSpPr>
          <p:nvPr/>
        </p:nvSpPr>
        <p:spPr bwMode="auto">
          <a:xfrm>
            <a:off x="2889250" y="38608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9703" name="Text Box 39"/>
          <p:cNvSpPr txBox="1">
            <a:spLocks noChangeArrowheads="1"/>
          </p:cNvSpPr>
          <p:nvPr/>
        </p:nvSpPr>
        <p:spPr bwMode="auto">
          <a:xfrm>
            <a:off x="2886075" y="485775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sp>
        <p:nvSpPr>
          <p:cNvPr id="369704" name="Text Box 40"/>
          <p:cNvSpPr txBox="1">
            <a:spLocks noChangeArrowheads="1"/>
          </p:cNvSpPr>
          <p:nvPr/>
        </p:nvSpPr>
        <p:spPr bwMode="auto">
          <a:xfrm>
            <a:off x="2882900" y="203835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9705" name="Text Box 41"/>
          <p:cNvSpPr txBox="1">
            <a:spLocks noChangeArrowheads="1"/>
          </p:cNvSpPr>
          <p:nvPr/>
        </p:nvSpPr>
        <p:spPr bwMode="auto">
          <a:xfrm>
            <a:off x="2901950" y="428307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9706" name="Text Box 42"/>
          <p:cNvSpPr txBox="1">
            <a:spLocks noChangeArrowheads="1"/>
          </p:cNvSpPr>
          <p:nvPr/>
        </p:nvSpPr>
        <p:spPr bwMode="auto">
          <a:xfrm>
            <a:off x="2879725" y="50530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9707" name="Text Box 43"/>
          <p:cNvSpPr txBox="1">
            <a:spLocks noChangeArrowheads="1"/>
          </p:cNvSpPr>
          <p:nvPr/>
        </p:nvSpPr>
        <p:spPr bwMode="auto">
          <a:xfrm>
            <a:off x="365125" y="22875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ack0</a:t>
            </a:r>
          </a:p>
        </p:txBody>
      </p:sp>
      <p:sp>
        <p:nvSpPr>
          <p:cNvPr id="369708" name="Text Box 44"/>
          <p:cNvSpPr txBox="1">
            <a:spLocks noChangeArrowheads="1"/>
          </p:cNvSpPr>
          <p:nvPr/>
        </p:nvSpPr>
        <p:spPr bwMode="auto">
          <a:xfrm>
            <a:off x="209550" y="46593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9709" name="Text Box 45"/>
          <p:cNvSpPr txBox="1">
            <a:spLocks noChangeArrowheads="1"/>
          </p:cNvSpPr>
          <p:nvPr/>
        </p:nvSpPr>
        <p:spPr bwMode="auto">
          <a:xfrm>
            <a:off x="209550" y="25066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pkt1</a:t>
            </a:r>
          </a:p>
        </p:txBody>
      </p:sp>
      <p:sp>
        <p:nvSpPr>
          <p:cNvPr id="369710" name="Text Box 46"/>
          <p:cNvSpPr txBox="1">
            <a:spLocks noChangeArrowheads="1"/>
          </p:cNvSpPr>
          <p:nvPr/>
        </p:nvSpPr>
        <p:spPr bwMode="auto">
          <a:xfrm>
            <a:off x="354013" y="44196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ack1</a:t>
            </a:r>
          </a:p>
        </p:txBody>
      </p:sp>
      <p:sp>
        <p:nvSpPr>
          <p:cNvPr id="42005" name="Text Box 47"/>
          <p:cNvSpPr txBox="1">
            <a:spLocks noChangeArrowheads="1"/>
          </p:cNvSpPr>
          <p:nvPr/>
        </p:nvSpPr>
        <p:spPr bwMode="auto">
          <a:xfrm>
            <a:off x="198438" y="154463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9712" name="Text Box 48"/>
          <p:cNvSpPr txBox="1">
            <a:spLocks noChangeArrowheads="1"/>
          </p:cNvSpPr>
          <p:nvPr/>
        </p:nvSpPr>
        <p:spPr bwMode="auto">
          <a:xfrm>
            <a:off x="2874963" y="18272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grpSp>
        <p:nvGrpSpPr>
          <p:cNvPr id="369713" name="Group 49"/>
          <p:cNvGrpSpPr>
            <a:grpSpLocks/>
          </p:cNvGrpSpPr>
          <p:nvPr/>
        </p:nvGrpSpPr>
        <p:grpSpPr bwMode="auto">
          <a:xfrm>
            <a:off x="1414463" y="1614488"/>
            <a:ext cx="1471612" cy="512762"/>
            <a:chOff x="850" y="1159"/>
            <a:chExt cx="927" cy="323"/>
          </a:xfrm>
        </p:grpSpPr>
        <p:sp>
          <p:nvSpPr>
            <p:cNvPr id="42101" name="Line 5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2" name="Text Box 5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6" name="Group 52"/>
          <p:cNvGrpSpPr>
            <a:grpSpLocks/>
          </p:cNvGrpSpPr>
          <p:nvPr/>
        </p:nvGrpSpPr>
        <p:grpSpPr bwMode="auto">
          <a:xfrm>
            <a:off x="1408113" y="4629150"/>
            <a:ext cx="1471612" cy="487363"/>
            <a:chOff x="846" y="2253"/>
            <a:chExt cx="927" cy="307"/>
          </a:xfrm>
        </p:grpSpPr>
        <p:sp>
          <p:nvSpPr>
            <p:cNvPr id="42099" name="Line 5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0" name="Text Box 5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9" name="Group 55"/>
          <p:cNvGrpSpPr>
            <a:grpSpLocks/>
          </p:cNvGrpSpPr>
          <p:nvPr/>
        </p:nvGrpSpPr>
        <p:grpSpPr bwMode="auto">
          <a:xfrm>
            <a:off x="1408113" y="4232275"/>
            <a:ext cx="1471612" cy="471488"/>
            <a:chOff x="846" y="2003"/>
            <a:chExt cx="927" cy="297"/>
          </a:xfrm>
        </p:grpSpPr>
        <p:sp>
          <p:nvSpPr>
            <p:cNvPr id="42097" name="Line 5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8" name="Text Box 57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9722" name="Group 58"/>
          <p:cNvGrpSpPr>
            <a:grpSpLocks/>
          </p:cNvGrpSpPr>
          <p:nvPr/>
        </p:nvGrpSpPr>
        <p:grpSpPr bwMode="auto">
          <a:xfrm>
            <a:off x="1400175" y="2114550"/>
            <a:ext cx="1471613" cy="455613"/>
            <a:chOff x="841" y="1474"/>
            <a:chExt cx="927" cy="287"/>
          </a:xfrm>
        </p:grpSpPr>
        <p:sp>
          <p:nvSpPr>
            <p:cNvPr id="42095" name="Line 59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6" name="Text Box 60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9725" name="Group 61"/>
          <p:cNvGrpSpPr>
            <a:grpSpLocks/>
          </p:cNvGrpSpPr>
          <p:nvPr/>
        </p:nvGrpSpPr>
        <p:grpSpPr bwMode="auto">
          <a:xfrm>
            <a:off x="1393825" y="5084763"/>
            <a:ext cx="1471613" cy="461962"/>
            <a:chOff x="837" y="2540"/>
            <a:chExt cx="927" cy="291"/>
          </a:xfrm>
        </p:grpSpPr>
        <p:sp>
          <p:nvSpPr>
            <p:cNvPr id="42093" name="Line 62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4" name="Text Box 6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12" name="Text Box 64"/>
          <p:cNvSpPr txBox="1">
            <a:spLocks noChangeArrowheads="1"/>
          </p:cNvSpPr>
          <p:nvPr/>
        </p:nvSpPr>
        <p:spPr bwMode="auto">
          <a:xfrm>
            <a:off x="1192213" y="5797550"/>
            <a:ext cx="139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(c) ACK loss</a:t>
            </a:r>
          </a:p>
        </p:txBody>
      </p:sp>
      <p:grpSp>
        <p:nvGrpSpPr>
          <p:cNvPr id="369745" name="Group 81"/>
          <p:cNvGrpSpPr>
            <a:grpSpLocks/>
          </p:cNvGrpSpPr>
          <p:nvPr/>
        </p:nvGrpSpPr>
        <p:grpSpPr bwMode="auto">
          <a:xfrm>
            <a:off x="1679575" y="2886075"/>
            <a:ext cx="1212850" cy="719138"/>
            <a:chOff x="1324" y="1931"/>
            <a:chExt cx="764" cy="453"/>
          </a:xfrm>
        </p:grpSpPr>
        <p:sp>
          <p:nvSpPr>
            <p:cNvPr id="42089" name="Line 27"/>
            <p:cNvSpPr>
              <a:spLocks noChangeShapeType="1"/>
            </p:cNvSpPr>
            <p:nvPr/>
          </p:nvSpPr>
          <p:spPr bwMode="auto">
            <a:xfrm flipH="1">
              <a:off x="1514" y="2031"/>
              <a:ext cx="574" cy="13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0" name="Text Box 28"/>
            <p:cNvSpPr txBox="1">
              <a:spLocks noChangeArrowheads="1"/>
            </p:cNvSpPr>
            <p:nvPr/>
          </p:nvSpPr>
          <p:spPr bwMode="auto">
            <a:xfrm>
              <a:off x="1456" y="1931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91" name="Text Box 68"/>
            <p:cNvSpPr txBox="1">
              <a:spLocks noChangeArrowheads="1"/>
            </p:cNvSpPr>
            <p:nvPr/>
          </p:nvSpPr>
          <p:spPr bwMode="auto">
            <a:xfrm>
              <a:off x="1383" y="204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092" name="Text Box 69"/>
            <p:cNvSpPr txBox="1">
              <a:spLocks noChangeArrowheads="1"/>
            </p:cNvSpPr>
            <p:nvPr/>
          </p:nvSpPr>
          <p:spPr bwMode="auto">
            <a:xfrm>
              <a:off x="1324" y="2172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 smtClean="0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9734" name="Group 70"/>
          <p:cNvGrpSpPr>
            <a:grpSpLocks/>
          </p:cNvGrpSpPr>
          <p:nvPr/>
        </p:nvGrpSpPr>
        <p:grpSpPr bwMode="auto">
          <a:xfrm>
            <a:off x="1303338" y="2792413"/>
            <a:ext cx="122237" cy="1033462"/>
            <a:chOff x="3651" y="1878"/>
            <a:chExt cx="78" cy="963"/>
          </a:xfrm>
        </p:grpSpPr>
        <p:sp>
          <p:nvSpPr>
            <p:cNvPr id="42086" name="Line 71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7" name="Line 72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8" name="Line 73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38" name="Group 74"/>
          <p:cNvGrpSpPr>
            <a:grpSpLocks/>
          </p:cNvGrpSpPr>
          <p:nvPr/>
        </p:nvGrpSpPr>
        <p:grpSpPr bwMode="auto">
          <a:xfrm>
            <a:off x="1431925" y="3781425"/>
            <a:ext cx="1471613" cy="504825"/>
            <a:chOff x="855" y="1710"/>
            <a:chExt cx="927" cy="318"/>
          </a:xfrm>
        </p:grpSpPr>
        <p:sp>
          <p:nvSpPr>
            <p:cNvPr id="42084" name="Line 75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5" name="Text Box 76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41" name="Group 77"/>
          <p:cNvGrpSpPr>
            <a:grpSpLocks/>
          </p:cNvGrpSpPr>
          <p:nvPr/>
        </p:nvGrpSpPr>
        <p:grpSpPr bwMode="auto">
          <a:xfrm>
            <a:off x="0" y="3405188"/>
            <a:ext cx="1377950" cy="731837"/>
            <a:chOff x="2802" y="2348"/>
            <a:chExt cx="868" cy="461"/>
          </a:xfrm>
        </p:grpSpPr>
        <p:pic>
          <p:nvPicPr>
            <p:cNvPr id="57441" name="Picture 78" descr="alarm_clock_ring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83" name="Text Box 79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>
                <a:lnSpc>
                  <a:spcPct val="75000"/>
                </a:lnSpc>
                <a:defRPr/>
              </a:pPr>
              <a:r>
                <a:rPr lang="en-US" sz="1800" smtClean="0"/>
                <a:t>resend pkt1</a:t>
              </a:r>
            </a:p>
          </p:txBody>
        </p:sp>
      </p:grpSp>
      <p:sp>
        <p:nvSpPr>
          <p:cNvPr id="369746" name="Text Box 82"/>
          <p:cNvSpPr txBox="1">
            <a:spLocks noChangeArrowheads="1"/>
          </p:cNvSpPr>
          <p:nvPr/>
        </p:nvSpPr>
        <p:spPr bwMode="auto">
          <a:xfrm>
            <a:off x="7594600" y="23749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9747" name="Text Box 83"/>
          <p:cNvSpPr txBox="1">
            <a:spLocks noChangeArrowheads="1"/>
          </p:cNvSpPr>
          <p:nvPr/>
        </p:nvSpPr>
        <p:spPr bwMode="auto">
          <a:xfrm>
            <a:off x="7594600" y="260032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9748" name="Text Box 84"/>
          <p:cNvSpPr txBox="1">
            <a:spLocks noChangeArrowheads="1"/>
          </p:cNvSpPr>
          <p:nvPr/>
        </p:nvSpPr>
        <p:spPr bwMode="auto">
          <a:xfrm>
            <a:off x="7556500" y="3810000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(detect duplicate)</a:t>
            </a:r>
          </a:p>
        </p:txBody>
      </p:sp>
      <p:grpSp>
        <p:nvGrpSpPr>
          <p:cNvPr id="369749" name="Group 85"/>
          <p:cNvGrpSpPr>
            <a:grpSpLocks/>
          </p:cNvGrpSpPr>
          <p:nvPr/>
        </p:nvGrpSpPr>
        <p:grpSpPr bwMode="auto">
          <a:xfrm>
            <a:off x="6126163" y="2147888"/>
            <a:ext cx="1471612" cy="504825"/>
            <a:chOff x="855" y="1710"/>
            <a:chExt cx="927" cy="318"/>
          </a:xfrm>
        </p:grpSpPr>
        <p:sp>
          <p:nvSpPr>
            <p:cNvPr id="42080" name="Line 86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1" name="Text Box 87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2021" name="Text Box 88"/>
          <p:cNvSpPr txBox="1">
            <a:spLocks noChangeArrowheads="1"/>
          </p:cNvSpPr>
          <p:nvPr/>
        </p:nvSpPr>
        <p:spPr bwMode="auto">
          <a:xfrm>
            <a:off x="5138738" y="7667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2022" name="Text Box 89"/>
          <p:cNvSpPr txBox="1">
            <a:spLocks noChangeArrowheads="1"/>
          </p:cNvSpPr>
          <p:nvPr/>
        </p:nvSpPr>
        <p:spPr bwMode="auto">
          <a:xfrm>
            <a:off x="7578725" y="7620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54" name="Text Box 90"/>
          <p:cNvSpPr txBox="1">
            <a:spLocks noChangeArrowheads="1"/>
          </p:cNvSpPr>
          <p:nvPr/>
        </p:nvSpPr>
        <p:spPr bwMode="auto">
          <a:xfrm>
            <a:off x="7572375" y="35417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9756" name="Text Box 92"/>
          <p:cNvSpPr txBox="1">
            <a:spLocks noChangeArrowheads="1"/>
          </p:cNvSpPr>
          <p:nvPr/>
        </p:nvSpPr>
        <p:spPr bwMode="auto">
          <a:xfrm>
            <a:off x="7585075" y="17002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9759" name="Text Box 95"/>
          <p:cNvSpPr txBox="1">
            <a:spLocks noChangeArrowheads="1"/>
          </p:cNvSpPr>
          <p:nvPr/>
        </p:nvSpPr>
        <p:spPr bwMode="auto">
          <a:xfrm>
            <a:off x="5067300" y="19494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ack0</a:t>
            </a:r>
          </a:p>
        </p:txBody>
      </p:sp>
      <p:sp>
        <p:nvSpPr>
          <p:cNvPr id="369761" name="Text Box 97"/>
          <p:cNvSpPr txBox="1">
            <a:spLocks noChangeArrowheads="1"/>
          </p:cNvSpPr>
          <p:nvPr/>
        </p:nvSpPr>
        <p:spPr bwMode="auto">
          <a:xfrm>
            <a:off x="4911725" y="2168525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pkt1</a:t>
            </a:r>
          </a:p>
        </p:txBody>
      </p:sp>
      <p:sp>
        <p:nvSpPr>
          <p:cNvPr id="42027" name="Text Box 99"/>
          <p:cNvSpPr txBox="1">
            <a:spLocks noChangeArrowheads="1"/>
          </p:cNvSpPr>
          <p:nvPr/>
        </p:nvSpPr>
        <p:spPr bwMode="auto">
          <a:xfrm>
            <a:off x="4900613" y="12065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9764" name="Text Box 100"/>
          <p:cNvSpPr txBox="1">
            <a:spLocks noChangeArrowheads="1"/>
          </p:cNvSpPr>
          <p:nvPr/>
        </p:nvSpPr>
        <p:spPr bwMode="auto">
          <a:xfrm>
            <a:off x="7577138" y="148907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grpSp>
        <p:nvGrpSpPr>
          <p:cNvPr id="369765" name="Group 101"/>
          <p:cNvGrpSpPr>
            <a:grpSpLocks/>
          </p:cNvGrpSpPr>
          <p:nvPr/>
        </p:nvGrpSpPr>
        <p:grpSpPr bwMode="auto">
          <a:xfrm>
            <a:off x="6116638" y="1276350"/>
            <a:ext cx="1471612" cy="512763"/>
            <a:chOff x="850" y="1159"/>
            <a:chExt cx="927" cy="323"/>
          </a:xfrm>
        </p:grpSpPr>
        <p:sp>
          <p:nvSpPr>
            <p:cNvPr id="42078" name="Line 102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9" name="Text Box 103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74" name="Group 110"/>
          <p:cNvGrpSpPr>
            <a:grpSpLocks/>
          </p:cNvGrpSpPr>
          <p:nvPr/>
        </p:nvGrpSpPr>
        <p:grpSpPr bwMode="auto">
          <a:xfrm>
            <a:off x="6102350" y="1776413"/>
            <a:ext cx="1471613" cy="455612"/>
            <a:chOff x="841" y="1474"/>
            <a:chExt cx="927" cy="287"/>
          </a:xfrm>
        </p:grpSpPr>
        <p:sp>
          <p:nvSpPr>
            <p:cNvPr id="42076" name="Line 111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7" name="Text Box 11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31" name="Text Box 116"/>
          <p:cNvSpPr txBox="1">
            <a:spLocks noChangeArrowheads="1"/>
          </p:cNvSpPr>
          <p:nvPr/>
        </p:nvSpPr>
        <p:spPr bwMode="auto">
          <a:xfrm>
            <a:off x="4757738" y="5764213"/>
            <a:ext cx="386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(d) premature timeout/ delayed ACK</a:t>
            </a:r>
          </a:p>
        </p:txBody>
      </p:sp>
      <p:grpSp>
        <p:nvGrpSpPr>
          <p:cNvPr id="369786" name="Group 122"/>
          <p:cNvGrpSpPr>
            <a:grpSpLocks/>
          </p:cNvGrpSpPr>
          <p:nvPr/>
        </p:nvGrpSpPr>
        <p:grpSpPr bwMode="auto">
          <a:xfrm>
            <a:off x="6005513" y="2454275"/>
            <a:ext cx="122237" cy="1033463"/>
            <a:chOff x="3651" y="1878"/>
            <a:chExt cx="78" cy="963"/>
          </a:xfrm>
        </p:grpSpPr>
        <p:sp>
          <p:nvSpPr>
            <p:cNvPr id="42073" name="Line 123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4" name="Line 12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5" name="Line 12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90" name="Group 126"/>
          <p:cNvGrpSpPr>
            <a:grpSpLocks/>
          </p:cNvGrpSpPr>
          <p:nvPr/>
        </p:nvGrpSpPr>
        <p:grpSpPr bwMode="auto">
          <a:xfrm>
            <a:off x="6134100" y="3443288"/>
            <a:ext cx="1471613" cy="504825"/>
            <a:chOff x="855" y="1710"/>
            <a:chExt cx="927" cy="318"/>
          </a:xfrm>
        </p:grpSpPr>
        <p:sp>
          <p:nvSpPr>
            <p:cNvPr id="42071" name="Line 127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2" name="Text Box 128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93" name="Group 129"/>
          <p:cNvGrpSpPr>
            <a:grpSpLocks/>
          </p:cNvGrpSpPr>
          <p:nvPr/>
        </p:nvGrpSpPr>
        <p:grpSpPr bwMode="auto">
          <a:xfrm>
            <a:off x="4702175" y="3067050"/>
            <a:ext cx="1377950" cy="731838"/>
            <a:chOff x="2802" y="2348"/>
            <a:chExt cx="868" cy="461"/>
          </a:xfrm>
        </p:grpSpPr>
        <p:pic>
          <p:nvPicPr>
            <p:cNvPr id="57428" name="Picture 130" descr="alarm_clock_ring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70" name="Text Box 13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>
                <a:lnSpc>
                  <a:spcPct val="75000"/>
                </a:lnSpc>
                <a:defRPr/>
              </a:pPr>
              <a:r>
                <a:rPr lang="en-US" sz="1800" smtClean="0"/>
                <a:t>resend pkt1</a:t>
              </a:r>
            </a:p>
          </p:txBody>
        </p:sp>
      </p:grpSp>
      <p:grpSp>
        <p:nvGrpSpPr>
          <p:cNvPr id="369797" name="Group 133"/>
          <p:cNvGrpSpPr>
            <a:grpSpLocks/>
          </p:cNvGrpSpPr>
          <p:nvPr/>
        </p:nvGrpSpPr>
        <p:grpSpPr bwMode="auto">
          <a:xfrm>
            <a:off x="6523038" y="2706688"/>
            <a:ext cx="1071562" cy="752475"/>
            <a:chOff x="4081" y="1705"/>
            <a:chExt cx="703" cy="453"/>
          </a:xfrm>
        </p:grpSpPr>
        <p:sp>
          <p:nvSpPr>
            <p:cNvPr id="42066" name="Line 118"/>
            <p:cNvSpPr>
              <a:spLocks noChangeShapeType="1"/>
            </p:cNvSpPr>
            <p:nvPr/>
          </p:nvSpPr>
          <p:spPr bwMode="auto">
            <a:xfrm flipH="1">
              <a:off x="4343" y="1705"/>
              <a:ext cx="441" cy="329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67" name="Text Box 119"/>
            <p:cNvSpPr txBox="1">
              <a:spLocks noChangeArrowheads="1"/>
            </p:cNvSpPr>
            <p:nvPr/>
          </p:nvSpPr>
          <p:spPr bwMode="auto">
            <a:xfrm>
              <a:off x="4081" y="1794"/>
              <a:ext cx="435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68" name="Line 132"/>
            <p:cNvSpPr>
              <a:spLocks noChangeShapeType="1"/>
            </p:cNvSpPr>
            <p:nvPr/>
          </p:nvSpPr>
          <p:spPr bwMode="auto">
            <a:xfrm flipH="1">
              <a:off x="4186" y="2047"/>
              <a:ext cx="146" cy="11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69800" name="Line 136"/>
          <p:cNvSpPr>
            <a:spLocks noChangeShapeType="1"/>
          </p:cNvSpPr>
          <p:nvPr/>
        </p:nvSpPr>
        <p:spPr bwMode="auto">
          <a:xfrm flipH="1">
            <a:off x="6024563" y="3251200"/>
            <a:ext cx="909637" cy="739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69817" name="Group 153"/>
          <p:cNvGrpSpPr>
            <a:grpSpLocks/>
          </p:cNvGrpSpPr>
          <p:nvPr/>
        </p:nvGrpSpPr>
        <p:grpSpPr bwMode="auto">
          <a:xfrm>
            <a:off x="4892675" y="3738563"/>
            <a:ext cx="4227513" cy="1752600"/>
            <a:chOff x="3082" y="2355"/>
            <a:chExt cx="2663" cy="1104"/>
          </a:xfrm>
        </p:grpSpPr>
        <p:sp>
          <p:nvSpPr>
            <p:cNvPr id="42038" name="Text Box 93"/>
            <p:cNvSpPr txBox="1">
              <a:spLocks noChangeArrowheads="1"/>
            </p:cNvSpPr>
            <p:nvPr/>
          </p:nvSpPr>
          <p:spPr bwMode="auto">
            <a:xfrm>
              <a:off x="4790" y="2491"/>
              <a:ext cx="7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send ack1</a:t>
              </a:r>
            </a:p>
          </p:txBody>
        </p:sp>
        <p:sp>
          <p:nvSpPr>
            <p:cNvPr id="42039" name="Text Box 96"/>
            <p:cNvSpPr txBox="1">
              <a:spLocks noChangeArrowheads="1"/>
            </p:cNvSpPr>
            <p:nvPr/>
          </p:nvSpPr>
          <p:spPr bwMode="auto">
            <a:xfrm>
              <a:off x="3082" y="2842"/>
              <a:ext cx="7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send pkt0</a:t>
              </a:r>
            </a:p>
          </p:txBody>
        </p:sp>
        <p:sp>
          <p:nvSpPr>
            <p:cNvPr id="42040" name="Text Box 98"/>
            <p:cNvSpPr txBox="1">
              <a:spLocks noChangeArrowheads="1"/>
            </p:cNvSpPr>
            <p:nvPr/>
          </p:nvSpPr>
          <p:spPr bwMode="auto">
            <a:xfrm>
              <a:off x="3155" y="2703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rcv ack1</a:t>
              </a:r>
            </a:p>
          </p:txBody>
        </p:sp>
        <p:grpSp>
          <p:nvGrpSpPr>
            <p:cNvPr id="57400" name="Group 148"/>
            <p:cNvGrpSpPr>
              <a:grpSpLocks/>
            </p:cNvGrpSpPr>
            <p:nvPr/>
          </p:nvGrpSpPr>
          <p:grpSpPr bwMode="auto">
            <a:xfrm>
              <a:off x="3843" y="2895"/>
              <a:ext cx="927" cy="247"/>
              <a:chOff x="3849" y="2883"/>
              <a:chExt cx="927" cy="247"/>
            </a:xfrm>
          </p:grpSpPr>
          <p:sp>
            <p:nvSpPr>
              <p:cNvPr id="42064" name="Line 105"/>
              <p:cNvSpPr>
                <a:spLocks noChangeShapeType="1"/>
              </p:cNvSpPr>
              <p:nvPr/>
            </p:nvSpPr>
            <p:spPr bwMode="auto">
              <a:xfrm>
                <a:off x="3849" y="2905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5" name="Text Box 106"/>
              <p:cNvSpPr txBox="1">
                <a:spLocks noChangeArrowheads="1"/>
              </p:cNvSpPr>
              <p:nvPr/>
            </p:nvSpPr>
            <p:spPr bwMode="auto">
              <a:xfrm>
                <a:off x="4334" y="2883"/>
                <a:ext cx="3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57401" name="Group 150"/>
            <p:cNvGrpSpPr>
              <a:grpSpLocks/>
            </p:cNvGrpSpPr>
            <p:nvPr/>
          </p:nvGrpSpPr>
          <p:grpSpPr bwMode="auto">
            <a:xfrm>
              <a:off x="3873" y="2603"/>
              <a:ext cx="927" cy="261"/>
              <a:chOff x="2229" y="3431"/>
              <a:chExt cx="927" cy="261"/>
            </a:xfrm>
          </p:grpSpPr>
          <p:sp>
            <p:nvSpPr>
              <p:cNvPr id="42062" name="Line 108"/>
              <p:cNvSpPr>
                <a:spLocks noChangeShapeType="1"/>
              </p:cNvSpPr>
              <p:nvPr/>
            </p:nvSpPr>
            <p:spPr bwMode="auto">
              <a:xfrm flipH="1">
                <a:off x="2229" y="346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3" name="Text Box 109"/>
              <p:cNvSpPr txBox="1">
                <a:spLocks noChangeArrowheads="1"/>
              </p:cNvSpPr>
              <p:nvPr/>
            </p:nvSpPr>
            <p:spPr bwMode="auto">
              <a:xfrm>
                <a:off x="2283" y="3431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ack1</a:t>
                </a:r>
              </a:p>
            </p:txBody>
          </p:sp>
        </p:grpSp>
        <p:grpSp>
          <p:nvGrpSpPr>
            <p:cNvPr id="57402" name="Group 113"/>
            <p:cNvGrpSpPr>
              <a:grpSpLocks/>
            </p:cNvGrpSpPr>
            <p:nvPr/>
          </p:nvGrpSpPr>
          <p:grpSpPr bwMode="auto">
            <a:xfrm>
              <a:off x="3840" y="3110"/>
              <a:ext cx="927" cy="291"/>
              <a:chOff x="837" y="2540"/>
              <a:chExt cx="927" cy="291"/>
            </a:xfrm>
          </p:grpSpPr>
          <p:sp>
            <p:nvSpPr>
              <p:cNvPr id="42060" name="Line 114"/>
              <p:cNvSpPr>
                <a:spLocks noChangeShapeType="1"/>
              </p:cNvSpPr>
              <p:nvPr/>
            </p:nvSpPr>
            <p:spPr bwMode="auto">
              <a:xfrm flipH="1">
                <a:off x="837" y="2606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1" name="Text Box 115"/>
              <p:cNvSpPr txBox="1">
                <a:spLocks noChangeArrowheads="1"/>
              </p:cNvSpPr>
              <p:nvPr/>
            </p:nvSpPr>
            <p:spPr bwMode="auto">
              <a:xfrm>
                <a:off x="1086" y="2540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57403" name="Group 137"/>
            <p:cNvGrpSpPr>
              <a:grpSpLocks/>
            </p:cNvGrpSpPr>
            <p:nvPr/>
          </p:nvGrpSpPr>
          <p:grpSpPr bwMode="auto">
            <a:xfrm>
              <a:off x="3121" y="2355"/>
              <a:ext cx="740" cy="375"/>
              <a:chOff x="2839" y="3285"/>
              <a:chExt cx="740" cy="375"/>
            </a:xfrm>
          </p:grpSpPr>
          <p:sp>
            <p:nvSpPr>
              <p:cNvPr id="42058" name="Text Box 134"/>
              <p:cNvSpPr txBox="1">
                <a:spLocks noChangeArrowheads="1"/>
              </p:cNvSpPr>
              <p:nvPr/>
            </p:nvSpPr>
            <p:spPr bwMode="auto">
              <a:xfrm>
                <a:off x="2839" y="3429"/>
                <a:ext cx="7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send pkt0</a:t>
                </a:r>
              </a:p>
            </p:txBody>
          </p:sp>
          <p:sp>
            <p:nvSpPr>
              <p:cNvPr id="42059" name="Text Box 135"/>
              <p:cNvSpPr txBox="1">
                <a:spLocks noChangeArrowheads="1"/>
              </p:cNvSpPr>
              <p:nvPr/>
            </p:nvSpPr>
            <p:spPr bwMode="auto">
              <a:xfrm>
                <a:off x="2916" y="3285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rcv ack1</a:t>
                </a:r>
              </a:p>
            </p:txBody>
          </p:sp>
        </p:grpSp>
        <p:grpSp>
          <p:nvGrpSpPr>
            <p:cNvPr id="57404" name="Group 138"/>
            <p:cNvGrpSpPr>
              <a:grpSpLocks/>
            </p:cNvGrpSpPr>
            <p:nvPr/>
          </p:nvGrpSpPr>
          <p:grpSpPr bwMode="auto">
            <a:xfrm>
              <a:off x="3817" y="2418"/>
              <a:ext cx="975" cy="359"/>
              <a:chOff x="850" y="1159"/>
              <a:chExt cx="927" cy="323"/>
            </a:xfrm>
          </p:grpSpPr>
          <p:sp>
            <p:nvSpPr>
              <p:cNvPr id="42056" name="Line 139"/>
              <p:cNvSpPr>
                <a:spLocks noChangeShapeType="1"/>
              </p:cNvSpPr>
              <p:nvPr/>
            </p:nvSpPr>
            <p:spPr bwMode="auto">
              <a:xfrm>
                <a:off x="850" y="125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7" name="Text Box 140"/>
              <p:cNvSpPr txBox="1">
                <a:spLocks noChangeArrowheads="1"/>
              </p:cNvSpPr>
              <p:nvPr/>
            </p:nvSpPr>
            <p:spPr bwMode="auto">
              <a:xfrm>
                <a:off x="1109" y="1159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57405" name="Group 142"/>
            <p:cNvGrpSpPr>
              <a:grpSpLocks/>
            </p:cNvGrpSpPr>
            <p:nvPr/>
          </p:nvGrpSpPr>
          <p:grpSpPr bwMode="auto">
            <a:xfrm>
              <a:off x="4782" y="2661"/>
              <a:ext cx="754" cy="354"/>
              <a:chOff x="4776" y="2967"/>
              <a:chExt cx="754" cy="354"/>
            </a:xfrm>
          </p:grpSpPr>
          <p:sp>
            <p:nvSpPr>
              <p:cNvPr id="42054" name="Text Box 143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rcv pkt0</a:t>
                </a:r>
              </a:p>
            </p:txBody>
          </p:sp>
          <p:sp>
            <p:nvSpPr>
              <p:cNvPr id="42055" name="Text Box 144"/>
              <p:cNvSpPr txBox="1">
                <a:spLocks noChangeArrowheads="1"/>
              </p:cNvSpPr>
              <p:nvPr/>
            </p:nvSpPr>
            <p:spPr bwMode="auto">
              <a:xfrm>
                <a:off x="4776" y="3090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send ack0</a:t>
                </a:r>
              </a:p>
            </p:txBody>
          </p:sp>
        </p:grpSp>
        <p:grpSp>
          <p:nvGrpSpPr>
            <p:cNvPr id="57406" name="Group 149"/>
            <p:cNvGrpSpPr>
              <a:grpSpLocks/>
            </p:cNvGrpSpPr>
            <p:nvPr/>
          </p:nvGrpSpPr>
          <p:grpSpPr bwMode="auto">
            <a:xfrm>
              <a:off x="3840" y="2756"/>
              <a:ext cx="927" cy="309"/>
              <a:chOff x="3792" y="2738"/>
              <a:chExt cx="927" cy="309"/>
            </a:xfrm>
          </p:grpSpPr>
          <p:sp>
            <p:nvSpPr>
              <p:cNvPr id="42052" name="Line 146"/>
              <p:cNvSpPr>
                <a:spLocks noChangeShapeType="1"/>
              </p:cNvSpPr>
              <p:nvPr/>
            </p:nvSpPr>
            <p:spPr bwMode="auto">
              <a:xfrm flipH="1">
                <a:off x="3792" y="2822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3" name="Text Box 147"/>
              <p:cNvSpPr txBox="1">
                <a:spLocks noChangeArrowheads="1"/>
              </p:cNvSpPr>
              <p:nvPr/>
            </p:nvSpPr>
            <p:spPr bwMode="auto">
              <a:xfrm>
                <a:off x="4089" y="2738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57407" name="Group 152"/>
            <p:cNvGrpSpPr>
              <a:grpSpLocks/>
            </p:cNvGrpSpPr>
            <p:nvPr/>
          </p:nvGrpSpPr>
          <p:grpSpPr bwMode="auto">
            <a:xfrm>
              <a:off x="4757" y="2967"/>
              <a:ext cx="988" cy="492"/>
              <a:chOff x="4757" y="2967"/>
              <a:chExt cx="988" cy="492"/>
            </a:xfrm>
          </p:grpSpPr>
          <p:sp>
            <p:nvSpPr>
              <p:cNvPr id="42049" name="Text Box 91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rcv pkt0</a:t>
                </a:r>
              </a:p>
            </p:txBody>
          </p:sp>
          <p:sp>
            <p:nvSpPr>
              <p:cNvPr id="42050" name="Text Box 94"/>
              <p:cNvSpPr txBox="1">
                <a:spLocks noChangeArrowheads="1"/>
              </p:cNvSpPr>
              <p:nvPr/>
            </p:nvSpPr>
            <p:spPr bwMode="auto">
              <a:xfrm>
                <a:off x="4782" y="3228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 smtClean="0"/>
                  <a:t>send ack0</a:t>
                </a:r>
              </a:p>
            </p:txBody>
          </p:sp>
          <p:sp>
            <p:nvSpPr>
              <p:cNvPr id="42051" name="Text Box 151"/>
              <p:cNvSpPr txBox="1">
                <a:spLocks noChangeArrowheads="1"/>
              </p:cNvSpPr>
              <p:nvPr/>
            </p:nvSpPr>
            <p:spPr bwMode="auto">
              <a:xfrm>
                <a:off x="4757" y="3128"/>
                <a:ext cx="98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 smtClean="0"/>
                  <a:t>(detect duplicate)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378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6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6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6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6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6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6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36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6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6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36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6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6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3" grpId="0"/>
      <p:bldP spid="369678" grpId="0"/>
      <p:bldP spid="369703" grpId="0"/>
      <p:bldP spid="369704" grpId="0"/>
      <p:bldP spid="369705" grpId="0"/>
      <p:bldP spid="369707" grpId="0"/>
      <p:bldP spid="369708" grpId="0"/>
      <p:bldP spid="369709" grpId="0"/>
      <p:bldP spid="369710" grpId="0"/>
      <p:bldP spid="369747" grpId="0"/>
      <p:bldP spid="369748" grpId="0"/>
      <p:bldP spid="369756" grpId="0"/>
      <p:bldP spid="369759" grpId="0"/>
      <p:bldP spid="3697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gbn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80994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08349" y="2658319"/>
            <a:ext cx="2206625" cy="636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604719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Back N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r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04938"/>
            <a:ext cx="8235950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93825" y="1917700"/>
            <a:ext cx="2141538" cy="614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28825" y="4516438"/>
            <a:ext cx="2130425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825" y="404664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Selective Repeat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731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90500"/>
            <a:ext cx="7772400" cy="781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smtClean="0">
                <a:ea typeface="ＭＳ Ｐゴシック" charset="0"/>
              </a:rPr>
              <a:t>TCP segment structure</a:t>
            </a:r>
            <a:endParaRPr lang="en-US">
              <a:ea typeface="ＭＳ Ｐゴシック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547664" y="1124744"/>
            <a:ext cx="5112568" cy="5624170"/>
            <a:chOff x="2759075" y="1344613"/>
            <a:chExt cx="4089400" cy="5089525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2897188" y="1512888"/>
              <a:ext cx="3951287" cy="4824412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811463" y="1628775"/>
              <a:ext cx="3951287" cy="480536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55925" y="1587500"/>
              <a:ext cx="1663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source port #</a:t>
              </a:r>
              <a:endParaRPr lang="en-US" sz="2400" smtClean="0">
                <a:latin typeface="Arial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5056188" y="1592263"/>
              <a:ext cx="13811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dest port #</a:t>
              </a:r>
              <a:endParaRPr lang="en-US" sz="1800" smtClean="0">
                <a:latin typeface="Arial" charset="0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814638" y="2003425"/>
              <a:ext cx="3946525" cy="47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808288" y="2382838"/>
              <a:ext cx="3951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4754563" y="1628775"/>
              <a:ext cx="0" cy="392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5297488" y="1344613"/>
              <a:ext cx="1427162" cy="47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rot="10800000">
              <a:off x="2789238" y="1355725"/>
              <a:ext cx="13414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3863975" y="4567238"/>
              <a:ext cx="2005013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application</a:t>
              </a:r>
            </a:p>
            <a:p>
              <a:pPr>
                <a:defRPr/>
              </a:pPr>
              <a:r>
                <a:rPr lang="en-US" sz="2000" smtClean="0">
                  <a:latin typeface="Arial" charset="0"/>
                </a:rPr>
                <a:t>data </a:t>
              </a:r>
            </a:p>
            <a:p>
              <a:pPr>
                <a:defRPr/>
              </a:pPr>
              <a:r>
                <a:rPr lang="en-US" sz="2000" smtClean="0">
                  <a:latin typeface="Arial" charset="0"/>
                </a:rPr>
                <a:t>(variable length)</a:t>
              </a:r>
              <a:endParaRPr lang="en-US" sz="2400" smtClean="0">
                <a:latin typeface="Arial" charset="0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3444875" y="1982788"/>
              <a:ext cx="24860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sequence number</a:t>
              </a:r>
              <a:endParaRPr lang="en-US" sz="2400" smtClean="0">
                <a:latin typeface="Arial" charset="0"/>
              </a:endParaRP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2817813" y="2763838"/>
              <a:ext cx="3951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3044825" y="2382838"/>
              <a:ext cx="34099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acknowledgement number</a:t>
              </a:r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V="1">
              <a:off x="2813050" y="3159125"/>
              <a:ext cx="3951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V="1">
              <a:off x="2808288" y="3549650"/>
              <a:ext cx="3951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V="1">
              <a:off x="2808288" y="4111625"/>
              <a:ext cx="3951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 flipV="1">
              <a:off x="4768850" y="2767013"/>
              <a:ext cx="4763" cy="7778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4870450" y="2770188"/>
              <a:ext cx="17462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latin typeface="Arial" charset="0"/>
                </a:rPr>
                <a:t>receive window</a:t>
              </a: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4895850" y="3165475"/>
              <a:ext cx="18224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latin typeface="Arial" charset="0"/>
                </a:rPr>
                <a:t>Urg data pointer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179763" y="3146425"/>
              <a:ext cx="12128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>
                  <a:latin typeface="Arial" charset="0"/>
                </a:rPr>
                <a:t>checksum</a:t>
              </a:r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4532313" y="2798763"/>
              <a:ext cx="3079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</a:rPr>
                <a:t>F</a:t>
              </a:r>
              <a:endParaRPr lang="en-US" sz="2400" smtClean="0">
                <a:latin typeface="Arial" charset="0"/>
              </a:endParaRP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4611688" y="2757488"/>
              <a:ext cx="0" cy="392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4449763" y="2762250"/>
              <a:ext cx="0" cy="392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4283075" y="2762250"/>
              <a:ext cx="0" cy="392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4121150" y="2767013"/>
              <a:ext cx="0" cy="392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3963988" y="2762250"/>
              <a:ext cx="0" cy="392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V="1">
              <a:off x="3792538" y="2771775"/>
              <a:ext cx="0" cy="392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4365625" y="2794000"/>
              <a:ext cx="3190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</a:rPr>
                <a:t>S</a:t>
              </a:r>
              <a:endParaRPr lang="en-US" sz="2400" smtClean="0">
                <a:latin typeface="Arial" charset="0"/>
              </a:endParaRPr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4192588" y="2794000"/>
              <a:ext cx="330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</a:rPr>
                <a:t>R</a:t>
              </a:r>
              <a:endParaRPr lang="en-US" sz="2400" smtClean="0">
                <a:latin typeface="Arial" charset="0"/>
              </a:endParaRP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4030663" y="2789238"/>
              <a:ext cx="31908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</a:rPr>
                <a:t>P</a:t>
              </a:r>
              <a:endParaRPr lang="en-US" sz="2400" smtClean="0">
                <a:latin typeface="Arial" charset="0"/>
              </a:endParaRPr>
            </a:p>
          </p:txBody>
        </p: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3878263" y="2789238"/>
              <a:ext cx="31908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</a:rPr>
                <a:t>A</a:t>
              </a:r>
              <a:endParaRPr lang="en-US" sz="2400" smtClean="0">
                <a:latin typeface="Arial" charset="0"/>
              </a:endParaRPr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3711575" y="2789238"/>
              <a:ext cx="330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</a:rPr>
                <a:t>U</a:t>
              </a:r>
              <a:endParaRPr lang="en-US" sz="2400" smtClean="0">
                <a:latin typeface="Arial" charset="0"/>
              </a:endParaRPr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2759075" y="2697163"/>
              <a:ext cx="577850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head</a:t>
              </a:r>
            </a:p>
            <a:p>
              <a:pPr>
                <a:defRPr/>
              </a:pPr>
              <a:r>
                <a:rPr lang="en-US" sz="1400" smtClean="0">
                  <a:latin typeface="Arial" charset="0"/>
                </a:rPr>
                <a:t>len</a:t>
              </a:r>
              <a:endParaRPr lang="en-US" sz="1800" smtClean="0">
                <a:latin typeface="Arial" charset="0"/>
              </a:endParaRPr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3238500" y="2697163"/>
              <a:ext cx="56832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>
                  <a:latin typeface="Arial" charset="0"/>
                </a:rPr>
                <a:t>not</a:t>
              </a:r>
            </a:p>
            <a:p>
              <a:pPr>
                <a:defRPr/>
              </a:pPr>
              <a:r>
                <a:rPr lang="en-US" sz="1400" smtClean="0">
                  <a:latin typeface="Arial" charset="0"/>
                </a:rPr>
                <a:t>used</a:t>
              </a:r>
              <a:endParaRPr lang="en-US" sz="1800" smtClean="0">
                <a:latin typeface="Arial" charset="0"/>
              </a:endParaRPr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 flipV="1">
              <a:off x="3287713" y="2762250"/>
              <a:ext cx="0" cy="392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>
              <a:off x="3317875" y="3648075"/>
              <a:ext cx="2894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latin typeface="Arial" charset="0"/>
                </a:rPr>
                <a:t>options (variable length)</a:t>
              </a:r>
              <a:endParaRPr lang="en-US" sz="2400" smtClean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424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331640" y="1124744"/>
            <a:ext cx="6408712" cy="5040560"/>
            <a:chOff x="2233613" y="1430338"/>
            <a:chExt cx="4799012" cy="4227512"/>
          </a:xfrm>
        </p:grpSpPr>
        <p:sp>
          <p:nvSpPr>
            <p:cNvPr id="3" name="Line 3"/>
            <p:cNvSpPr>
              <a:spLocks noChangeShapeType="1"/>
            </p:cNvSpPr>
            <p:nvPr/>
          </p:nvSpPr>
          <p:spPr bwMode="auto">
            <a:xfrm>
              <a:off x="3279775" y="4483100"/>
              <a:ext cx="2590800" cy="50641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3294063" y="2714625"/>
              <a:ext cx="2586037" cy="5715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484438" y="2320925"/>
              <a:ext cx="809625" cy="754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/>
                <a:t>User</a:t>
              </a:r>
            </a:p>
            <a:p>
              <a:pPr algn="r">
                <a:lnSpc>
                  <a:spcPct val="90000"/>
                </a:lnSpc>
              </a:pPr>
              <a:r>
                <a:rPr lang="en-US"/>
                <a:t>types</a:t>
              </a:r>
            </a:p>
            <a:p>
              <a:pPr algn="r">
                <a:lnSpc>
                  <a:spcPct val="90000"/>
                </a:lnSpc>
              </a:pPr>
              <a:r>
                <a:rPr lang="ja-JP" altLang="en-US"/>
                <a:t>‘</a:t>
              </a:r>
              <a:r>
                <a:rPr lang="en-US" altLang="ja-JP"/>
                <a:t>C</a:t>
              </a:r>
              <a:r>
                <a:rPr lang="ja-JP" altLang="en-US"/>
                <a:t>’</a:t>
              </a:r>
              <a:endParaRPr lang="en-US" sz="1000"/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2233613" y="3933825"/>
              <a:ext cx="1084262" cy="974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/>
                <a:t>host ACKs</a:t>
              </a:r>
            </a:p>
            <a:p>
              <a:pPr algn="r">
                <a:lnSpc>
                  <a:spcPct val="90000"/>
                </a:lnSpc>
              </a:pPr>
              <a:r>
                <a:rPr lang="en-US"/>
                <a:t>receipt </a:t>
              </a:r>
            </a:p>
            <a:p>
              <a:pPr algn="r">
                <a:lnSpc>
                  <a:spcPct val="90000"/>
                </a:lnSpc>
              </a:pPr>
              <a:r>
                <a:rPr lang="en-US"/>
                <a:t>of echoed</a:t>
              </a:r>
            </a:p>
            <a:p>
              <a:pPr algn="r">
                <a:lnSpc>
                  <a:spcPct val="90000"/>
                </a:lnSpc>
              </a:pPr>
              <a:r>
                <a:rPr lang="ja-JP" altLang="en-US"/>
                <a:t>‘</a:t>
              </a:r>
              <a:r>
                <a:rPr lang="en-US" altLang="ja-JP"/>
                <a:t>C</a:t>
              </a:r>
              <a:r>
                <a:rPr lang="ja-JP" altLang="en-US"/>
                <a:t>’</a:t>
              </a:r>
              <a:endParaRPr lang="en-US" sz="1000"/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894388" y="3055938"/>
              <a:ext cx="1138237" cy="1069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/>
                <a:t>host ACKs</a:t>
              </a:r>
            </a:p>
            <a:p>
              <a:pPr algn="l"/>
              <a:r>
                <a:rPr lang="en-US"/>
                <a:t>receipt of</a:t>
              </a:r>
            </a:p>
            <a:p>
              <a:pPr algn="l"/>
              <a:r>
                <a:rPr lang="ja-JP" altLang="en-US"/>
                <a:t>‘</a:t>
              </a:r>
              <a:r>
                <a:rPr lang="en-US" altLang="ja-JP"/>
                <a:t>C</a:t>
              </a:r>
              <a:r>
                <a:rPr lang="ja-JP" altLang="en-US"/>
                <a:t>’</a:t>
              </a:r>
              <a:r>
                <a:rPr lang="en-US" altLang="ja-JP"/>
                <a:t>, echoes</a:t>
              </a:r>
            </a:p>
            <a:p>
              <a:pPr algn="l"/>
              <a:r>
                <a:rPr lang="en-US"/>
                <a:t>back </a:t>
              </a:r>
              <a:r>
                <a:rPr lang="ja-JP" altLang="en-US"/>
                <a:t>‘</a:t>
              </a:r>
              <a:r>
                <a:rPr lang="en-US" altLang="ja-JP"/>
                <a:t>C</a:t>
              </a:r>
              <a:r>
                <a:rPr lang="ja-JP" altLang="en-US"/>
                <a:t>’</a:t>
              </a:r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>
              <a:off x="3284538" y="3487738"/>
              <a:ext cx="2554287" cy="8001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3478213" y="5291138"/>
              <a:ext cx="23796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dirty="0" smtClean="0">
                  <a:solidFill>
                    <a:srgbClr val="000099"/>
                  </a:solidFill>
                </a:rPr>
                <a:t>simple telnet scenario</a:t>
              </a:r>
              <a:endParaRPr lang="en-US" sz="1000" dirty="0" smtClean="0">
                <a:solidFill>
                  <a:srgbClr val="000099"/>
                </a:solidFill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5468938" y="1430338"/>
              <a:ext cx="77311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Host B</a:t>
              </a:r>
            </a:p>
          </p:txBody>
        </p: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2898775" y="1436688"/>
              <a:ext cx="77311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Host A</a:t>
              </a: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4106863" y="2806700"/>
              <a:ext cx="814387" cy="379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3398838" y="2859088"/>
              <a:ext cx="242252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/>
                <a:t>Seq=42, ACK=79, data = </a:t>
              </a:r>
              <a:r>
                <a:rPr lang="ja-JP" altLang="en-US" sz="1400"/>
                <a:t>‘</a:t>
              </a:r>
              <a:r>
                <a:rPr lang="en-US" altLang="ja-JP" sz="1400"/>
                <a:t>C</a:t>
              </a:r>
              <a:r>
                <a:rPr lang="ja-JP" altLang="en-US" sz="1400"/>
                <a:t>’</a:t>
              </a:r>
              <a:endParaRPr lang="en-US" sz="1400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4141788" y="3765550"/>
              <a:ext cx="823912" cy="2460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3402013" y="3754438"/>
              <a:ext cx="2417762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latin typeface="Arial" pitchFamily="34" charset="0"/>
                </a:rPr>
                <a:t>Seq=79, ACK=43, data = </a:t>
              </a:r>
              <a:r>
                <a:rPr lang="ja-JP" altLang="en-US" sz="1400">
                  <a:latin typeface="Arial" pitchFamily="34" charset="0"/>
                </a:rPr>
                <a:t>‘</a:t>
              </a:r>
              <a:r>
                <a:rPr lang="en-US" altLang="ja-JP" sz="1400">
                  <a:latin typeface="Arial" pitchFamily="34" charset="0"/>
                </a:rPr>
                <a:t>C</a:t>
              </a:r>
              <a:r>
                <a:rPr lang="ja-JP" altLang="en-US" sz="1400">
                  <a:latin typeface="Arial" pitchFamily="34" charset="0"/>
                </a:rPr>
                <a:t>’</a:t>
              </a:r>
              <a:endParaRPr lang="en-US" sz="1000">
                <a:latin typeface="Times New Roman" pitchFamily="18" charset="0"/>
              </a:endParaRPr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4208463" y="4613275"/>
              <a:ext cx="958850" cy="3571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887788" y="4627563"/>
              <a:ext cx="15652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defRPr/>
              </a:pPr>
              <a:r>
                <a:rPr lang="en-US" sz="1400" smtClean="0">
                  <a:latin typeface="Arial" charset="0"/>
                </a:rPr>
                <a:t>Seq=43, ACK=80</a:t>
              </a:r>
              <a:endParaRPr lang="en-US" sz="1000" smtClean="0">
                <a:latin typeface="Times New Roman" charset="0"/>
              </a:endParaRP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3271838" y="2473325"/>
              <a:ext cx="0" cy="25876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5934075" y="2525713"/>
              <a:ext cx="0" cy="25876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0" name="Group 27"/>
            <p:cNvGrpSpPr>
              <a:grpSpLocks/>
            </p:cNvGrpSpPr>
            <p:nvPr/>
          </p:nvGrpSpPr>
          <p:grpSpPr bwMode="auto">
            <a:xfrm>
              <a:off x="2763838" y="1652588"/>
              <a:ext cx="755650" cy="782637"/>
              <a:chOff x="-44" y="1473"/>
              <a:chExt cx="981" cy="1105"/>
            </a:xfrm>
          </p:grpSpPr>
          <p:pic>
            <p:nvPicPr>
              <p:cNvPr id="21" name="Picture 2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Freeform 2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23" name="Group 30"/>
            <p:cNvGrpSpPr>
              <a:grpSpLocks/>
            </p:cNvGrpSpPr>
            <p:nvPr/>
          </p:nvGrpSpPr>
          <p:grpSpPr bwMode="auto">
            <a:xfrm flipH="1">
              <a:off x="5626100" y="1692275"/>
              <a:ext cx="788988" cy="862013"/>
              <a:chOff x="-44" y="1473"/>
              <a:chExt cx="981" cy="1105"/>
            </a:xfrm>
          </p:grpSpPr>
          <p:pic>
            <p:nvPicPr>
              <p:cNvPr id="24" name="Picture 3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Freeform 3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</p:grpSp>
      <p:pic>
        <p:nvPicPr>
          <p:cNvPr id="27" name="Picture 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8159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5"/>
          <p:cNvSpPr txBox="1">
            <a:spLocks noChangeArrowheads="1"/>
          </p:cNvSpPr>
          <p:nvPr/>
        </p:nvSpPr>
        <p:spPr>
          <a:xfrm>
            <a:off x="322263" y="103188"/>
            <a:ext cx="7772400" cy="8858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dirty="0" smtClean="0">
                <a:ea typeface="ＭＳ Ｐゴシック" charset="0"/>
              </a:rPr>
              <a:t>TCP seq. numbers, </a:t>
            </a:r>
            <a:r>
              <a:rPr lang="en-US" sz="4000" dirty="0" smtClean="0">
                <a:ea typeface="ＭＳ Ｐゴシック" charset="0"/>
              </a:rPr>
              <a:t>ACK</a:t>
            </a:r>
            <a:r>
              <a:rPr lang="en-US" dirty="0" smtClean="0">
                <a:ea typeface="ＭＳ Ｐゴシック" charset="0"/>
              </a:rPr>
              <a:t>s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urose_320719_c03f39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73238" y="0"/>
            <a:ext cx="55959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Transport level</a:t>
            </a:r>
            <a:endParaRPr lang="en-GB" dirty="0"/>
          </a:p>
        </p:txBody>
      </p:sp>
      <p:grpSp>
        <p:nvGrpSpPr>
          <p:cNvPr id="411" name="Group 410"/>
          <p:cNvGrpSpPr/>
          <p:nvPr/>
        </p:nvGrpSpPr>
        <p:grpSpPr>
          <a:xfrm>
            <a:off x="2751137" y="1601788"/>
            <a:ext cx="3811588" cy="4849812"/>
            <a:chOff x="5102225" y="1296988"/>
            <a:chExt cx="3811588" cy="4849812"/>
          </a:xfrm>
        </p:grpSpPr>
        <p:grpSp>
          <p:nvGrpSpPr>
            <p:cNvPr id="4" name="Group 894"/>
            <p:cNvGrpSpPr>
              <a:grpSpLocks/>
            </p:cNvGrpSpPr>
            <p:nvPr/>
          </p:nvGrpSpPr>
          <p:grpSpPr bwMode="auto">
            <a:xfrm>
              <a:off x="5102225" y="1601788"/>
              <a:ext cx="3540125" cy="4545012"/>
              <a:chOff x="3277" y="974"/>
              <a:chExt cx="2230" cy="2863"/>
            </a:xfrm>
          </p:grpSpPr>
          <p:sp>
            <p:nvSpPr>
              <p:cNvPr id="5" name="Freeform 895"/>
              <p:cNvSpPr>
                <a:spLocks/>
              </p:cNvSpPr>
              <p:nvPr/>
            </p:nvSpPr>
            <p:spPr bwMode="auto">
              <a:xfrm>
                <a:off x="3277" y="1079"/>
                <a:ext cx="1094" cy="675"/>
              </a:xfrm>
              <a:custGeom>
                <a:avLst/>
                <a:gdLst>
                  <a:gd name="T0" fmla="*/ 805 w 1036"/>
                  <a:gd name="T1" fmla="*/ 11 h 675"/>
                  <a:gd name="T2" fmla="*/ 485 w 1036"/>
                  <a:gd name="T3" fmla="*/ 53 h 675"/>
                  <a:gd name="T4" fmla="*/ 257 w 1036"/>
                  <a:gd name="T5" fmla="*/ 129 h 675"/>
                  <a:gd name="T6" fmla="*/ 190 w 1036"/>
                  <a:gd name="T7" fmla="*/ 229 h 675"/>
                  <a:gd name="T8" fmla="*/ 26 w 1036"/>
                  <a:gd name="T9" fmla="*/ 297 h 675"/>
                  <a:gd name="T10" fmla="*/ 22 w 1036"/>
                  <a:gd name="T11" fmla="*/ 459 h 675"/>
                  <a:gd name="T12" fmla="*/ 164 w 1036"/>
                  <a:gd name="T13" fmla="*/ 489 h 675"/>
                  <a:gd name="T14" fmla="*/ 570 w 1036"/>
                  <a:gd name="T15" fmla="*/ 489 h 675"/>
                  <a:gd name="T16" fmla="*/ 742 w 1036"/>
                  <a:gd name="T17" fmla="*/ 555 h 675"/>
                  <a:gd name="T18" fmla="*/ 935 w 1036"/>
                  <a:gd name="T19" fmla="*/ 657 h 675"/>
                  <a:gd name="T20" fmla="*/ 1081 w 1036"/>
                  <a:gd name="T21" fmla="*/ 661 h 675"/>
                  <a:gd name="T22" fmla="*/ 1183 w 1036"/>
                  <a:gd name="T23" fmla="*/ 603 h 675"/>
                  <a:gd name="T24" fmla="*/ 1234 w 1036"/>
                  <a:gd name="T25" fmla="*/ 445 h 675"/>
                  <a:gd name="T26" fmla="*/ 1266 w 1036"/>
                  <a:gd name="T27" fmla="*/ 291 h 675"/>
                  <a:gd name="T28" fmla="*/ 1270 w 1036"/>
                  <a:gd name="T29" fmla="*/ 107 h 675"/>
                  <a:gd name="T30" fmla="*/ 1161 w 1036"/>
                  <a:gd name="T31" fmla="*/ 17 h 675"/>
                  <a:gd name="T32" fmla="*/ 964 w 1036"/>
                  <a:gd name="T33" fmla="*/ 3 h 675"/>
                  <a:gd name="T34" fmla="*/ 805 w 1036"/>
                  <a:gd name="T35" fmla="*/ 11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6" name="Group 896"/>
              <p:cNvGrpSpPr>
                <a:grpSpLocks/>
              </p:cNvGrpSpPr>
              <p:nvPr/>
            </p:nvGrpSpPr>
            <p:grpSpPr bwMode="auto">
              <a:xfrm>
                <a:off x="3383" y="1920"/>
                <a:ext cx="919" cy="588"/>
                <a:chOff x="2889" y="1631"/>
                <a:chExt cx="980" cy="743"/>
              </a:xfrm>
            </p:grpSpPr>
            <p:sp>
              <p:nvSpPr>
                <p:cNvPr id="384" name="Rectangle 897"/>
                <p:cNvSpPr>
                  <a:spLocks noChangeArrowheads="1"/>
                </p:cNvSpPr>
                <p:nvPr/>
              </p:nvSpPr>
              <p:spPr bwMode="auto">
                <a:xfrm>
                  <a:off x="3046" y="1841"/>
                  <a:ext cx="663" cy="533"/>
                </a:xfrm>
                <a:prstGeom prst="rect">
                  <a:avLst/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85" name="AutoShape 898"/>
                <p:cNvSpPr>
                  <a:spLocks noChangeArrowheads="1"/>
                </p:cNvSpPr>
                <p:nvPr/>
              </p:nvSpPr>
              <p:spPr bwMode="auto">
                <a:xfrm>
                  <a:off x="2889" y="1631"/>
                  <a:ext cx="980" cy="25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DDDD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0">
                    <a:solidFill>
                      <a:srgbClr val="00CCFF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7" name="Freeform 899"/>
              <p:cNvSpPr>
                <a:spLocks/>
              </p:cNvSpPr>
              <p:nvPr/>
            </p:nvSpPr>
            <p:spPr bwMode="auto">
              <a:xfrm>
                <a:off x="3379" y="2788"/>
                <a:ext cx="2032" cy="1049"/>
              </a:xfrm>
              <a:custGeom>
                <a:avLst/>
                <a:gdLst>
                  <a:gd name="T0" fmla="*/ 1044 w 2032"/>
                  <a:gd name="T1" fmla="*/ 26 h 1049"/>
                  <a:gd name="T2" fmla="*/ 847 w 2032"/>
                  <a:gd name="T3" fmla="*/ 125 h 1049"/>
                  <a:gd name="T4" fmla="*/ 580 w 2032"/>
                  <a:gd name="T5" fmla="*/ 68 h 1049"/>
                  <a:gd name="T6" fmla="*/ 143 w 2032"/>
                  <a:gd name="T7" fmla="*/ 170 h 1049"/>
                  <a:gd name="T8" fmla="*/ 48 w 2032"/>
                  <a:gd name="T9" fmla="*/ 374 h 1049"/>
                  <a:gd name="T10" fmla="*/ 41 w 2032"/>
                  <a:gd name="T11" fmla="*/ 680 h 1049"/>
                  <a:gd name="T12" fmla="*/ 294 w 2032"/>
                  <a:gd name="T13" fmla="*/ 744 h 1049"/>
                  <a:gd name="T14" fmla="*/ 660 w 2032"/>
                  <a:gd name="T15" fmla="*/ 893 h 1049"/>
                  <a:gd name="T16" fmla="*/ 1088 w 2032"/>
                  <a:gd name="T17" fmla="*/ 1014 h 1049"/>
                  <a:gd name="T18" fmla="*/ 1525 w 2032"/>
                  <a:gd name="T19" fmla="*/ 1031 h 1049"/>
                  <a:gd name="T20" fmla="*/ 1831 w 2032"/>
                  <a:gd name="T21" fmla="*/ 907 h 1049"/>
                  <a:gd name="T22" fmla="*/ 2015 w 2032"/>
                  <a:gd name="T23" fmla="*/ 714 h 1049"/>
                  <a:gd name="T24" fmla="*/ 1931 w 2032"/>
                  <a:gd name="T25" fmla="*/ 251 h 1049"/>
                  <a:gd name="T26" fmla="*/ 1658 w 2032"/>
                  <a:gd name="T27" fmla="*/ 114 h 1049"/>
                  <a:gd name="T28" fmla="*/ 1355 w 2032"/>
                  <a:gd name="T29" fmla="*/ 15 h 1049"/>
                  <a:gd name="T30" fmla="*/ 1044 w 2032"/>
                  <a:gd name="T31" fmla="*/ 26 h 10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032" h="1049">
                    <a:moveTo>
                      <a:pt x="1044" y="26"/>
                    </a:moveTo>
                    <a:cubicBezTo>
                      <a:pt x="959" y="45"/>
                      <a:pt x="924" y="118"/>
                      <a:pt x="847" y="125"/>
                    </a:cubicBezTo>
                    <a:cubicBezTo>
                      <a:pt x="770" y="132"/>
                      <a:pt x="697" y="61"/>
                      <a:pt x="580" y="68"/>
                    </a:cubicBezTo>
                    <a:cubicBezTo>
                      <a:pt x="463" y="75"/>
                      <a:pt x="232" y="119"/>
                      <a:pt x="143" y="170"/>
                    </a:cubicBezTo>
                    <a:cubicBezTo>
                      <a:pt x="54" y="221"/>
                      <a:pt x="65" y="289"/>
                      <a:pt x="48" y="374"/>
                    </a:cubicBezTo>
                    <a:cubicBezTo>
                      <a:pt x="31" y="459"/>
                      <a:pt x="0" y="618"/>
                      <a:pt x="41" y="680"/>
                    </a:cubicBezTo>
                    <a:cubicBezTo>
                      <a:pt x="82" y="742"/>
                      <a:pt x="191" y="709"/>
                      <a:pt x="294" y="744"/>
                    </a:cubicBezTo>
                    <a:cubicBezTo>
                      <a:pt x="397" y="779"/>
                      <a:pt x="527" y="849"/>
                      <a:pt x="660" y="893"/>
                    </a:cubicBezTo>
                    <a:cubicBezTo>
                      <a:pt x="793" y="938"/>
                      <a:pt x="944" y="991"/>
                      <a:pt x="1088" y="1014"/>
                    </a:cubicBezTo>
                    <a:cubicBezTo>
                      <a:pt x="1232" y="1036"/>
                      <a:pt x="1401" y="1049"/>
                      <a:pt x="1525" y="1031"/>
                    </a:cubicBezTo>
                    <a:cubicBezTo>
                      <a:pt x="1649" y="1012"/>
                      <a:pt x="1749" y="960"/>
                      <a:pt x="1831" y="907"/>
                    </a:cubicBezTo>
                    <a:cubicBezTo>
                      <a:pt x="1913" y="855"/>
                      <a:pt x="1998" y="824"/>
                      <a:pt x="2015" y="714"/>
                    </a:cubicBezTo>
                    <a:cubicBezTo>
                      <a:pt x="2032" y="604"/>
                      <a:pt x="1990" y="350"/>
                      <a:pt x="1931" y="251"/>
                    </a:cubicBezTo>
                    <a:cubicBezTo>
                      <a:pt x="1872" y="151"/>
                      <a:pt x="1754" y="153"/>
                      <a:pt x="1658" y="114"/>
                    </a:cubicBezTo>
                    <a:cubicBezTo>
                      <a:pt x="1562" y="76"/>
                      <a:pt x="1457" y="30"/>
                      <a:pt x="1355" y="15"/>
                    </a:cubicBezTo>
                    <a:cubicBezTo>
                      <a:pt x="1253" y="0"/>
                      <a:pt x="1129" y="8"/>
                      <a:pt x="1044" y="26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Line 900"/>
              <p:cNvSpPr>
                <a:spLocks noChangeShapeType="1"/>
              </p:cNvSpPr>
              <p:nvPr/>
            </p:nvSpPr>
            <p:spPr bwMode="auto">
              <a:xfrm rot="-5400000">
                <a:off x="4942" y="3252"/>
                <a:ext cx="330" cy="88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" name="Line 901"/>
              <p:cNvSpPr>
                <a:spLocks noChangeShapeType="1"/>
              </p:cNvSpPr>
              <p:nvPr/>
            </p:nvSpPr>
            <p:spPr bwMode="auto">
              <a:xfrm rot="5400000" flipV="1">
                <a:off x="5034" y="3429"/>
                <a:ext cx="2" cy="5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0" name="Line 902"/>
              <p:cNvSpPr>
                <a:spLocks noChangeShapeType="1"/>
              </p:cNvSpPr>
              <p:nvPr/>
            </p:nvSpPr>
            <p:spPr bwMode="auto">
              <a:xfrm rot="-5400000">
                <a:off x="5151" y="3225"/>
                <a:ext cx="0" cy="72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1" name="Line 903"/>
              <p:cNvSpPr>
                <a:spLocks noChangeShapeType="1"/>
              </p:cNvSpPr>
              <p:nvPr/>
            </p:nvSpPr>
            <p:spPr bwMode="auto">
              <a:xfrm flipH="1">
                <a:off x="3827" y="2977"/>
                <a:ext cx="160" cy="29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2" name="Line 904"/>
              <p:cNvSpPr>
                <a:spLocks noChangeShapeType="1"/>
              </p:cNvSpPr>
              <p:nvPr/>
            </p:nvSpPr>
            <p:spPr bwMode="auto">
              <a:xfrm>
                <a:off x="3843" y="3009"/>
                <a:ext cx="1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3" name="Line 905"/>
              <p:cNvSpPr>
                <a:spLocks noChangeShapeType="1"/>
              </p:cNvSpPr>
              <p:nvPr/>
            </p:nvSpPr>
            <p:spPr bwMode="auto">
              <a:xfrm>
                <a:off x="3680" y="3221"/>
                <a:ext cx="17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4" name="Line 906"/>
              <p:cNvSpPr>
                <a:spLocks noChangeShapeType="1"/>
              </p:cNvSpPr>
              <p:nvPr/>
            </p:nvSpPr>
            <p:spPr bwMode="auto">
              <a:xfrm>
                <a:off x="3914" y="3271"/>
                <a:ext cx="309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5" name="Line 907"/>
              <p:cNvSpPr>
                <a:spLocks noChangeShapeType="1"/>
              </p:cNvSpPr>
              <p:nvPr/>
            </p:nvSpPr>
            <p:spPr bwMode="auto">
              <a:xfrm flipH="1">
                <a:off x="4065" y="3213"/>
                <a:ext cx="34" cy="5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6" name="Line 908"/>
              <p:cNvSpPr>
                <a:spLocks noChangeShapeType="1"/>
              </p:cNvSpPr>
              <p:nvPr/>
            </p:nvSpPr>
            <p:spPr bwMode="auto">
              <a:xfrm>
                <a:off x="3947" y="3269"/>
                <a:ext cx="1" cy="5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7" name="Line 909"/>
              <p:cNvSpPr>
                <a:spLocks noChangeShapeType="1"/>
              </p:cNvSpPr>
              <p:nvPr/>
            </p:nvSpPr>
            <p:spPr bwMode="auto">
              <a:xfrm flipH="1" flipV="1">
                <a:off x="4197" y="327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8" name="Line 910"/>
              <p:cNvSpPr>
                <a:spLocks noChangeShapeType="1"/>
              </p:cNvSpPr>
              <p:nvPr/>
            </p:nvSpPr>
            <p:spPr bwMode="auto">
              <a:xfrm>
                <a:off x="4248" y="3185"/>
                <a:ext cx="317" cy="17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9" name="Line 911"/>
              <p:cNvSpPr>
                <a:spLocks noChangeShapeType="1"/>
              </p:cNvSpPr>
              <p:nvPr/>
            </p:nvSpPr>
            <p:spPr bwMode="auto">
              <a:xfrm>
                <a:off x="3901" y="3144"/>
                <a:ext cx="51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0" name="Line 912"/>
              <p:cNvSpPr>
                <a:spLocks noChangeShapeType="1"/>
              </p:cNvSpPr>
              <p:nvPr/>
            </p:nvSpPr>
            <p:spPr bwMode="auto">
              <a:xfrm>
                <a:off x="3809" y="2257"/>
                <a:ext cx="148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1" name="Line 913"/>
              <p:cNvSpPr>
                <a:spLocks noChangeShapeType="1"/>
              </p:cNvSpPr>
              <p:nvPr/>
            </p:nvSpPr>
            <p:spPr bwMode="auto">
              <a:xfrm flipV="1">
                <a:off x="3711" y="2354"/>
                <a:ext cx="106" cy="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22" name="Group 914"/>
              <p:cNvGrpSpPr>
                <a:grpSpLocks/>
              </p:cNvGrpSpPr>
              <p:nvPr/>
            </p:nvGrpSpPr>
            <p:grpSpPr bwMode="auto">
              <a:xfrm>
                <a:off x="3535" y="2207"/>
                <a:ext cx="319" cy="222"/>
                <a:chOff x="2967" y="478"/>
                <a:chExt cx="788" cy="625"/>
              </a:xfrm>
            </p:grpSpPr>
            <p:pic>
              <p:nvPicPr>
                <p:cNvPr id="382" name="Picture 915" descr="access_point_stylized_small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12" y="559"/>
                  <a:ext cx="576" cy="5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3" name="Picture 916" descr="antenna_radiation_stylize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67" y="478"/>
                  <a:ext cx="788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23" name="Freeform 917"/>
              <p:cNvSpPr>
                <a:spLocks/>
              </p:cNvSpPr>
              <p:nvPr/>
            </p:nvSpPr>
            <p:spPr bwMode="auto">
              <a:xfrm>
                <a:off x="4419" y="2224"/>
                <a:ext cx="828" cy="425"/>
              </a:xfrm>
              <a:custGeom>
                <a:avLst/>
                <a:gdLst>
                  <a:gd name="T0" fmla="*/ 382 w 828"/>
                  <a:gd name="T1" fmla="*/ 30 h 425"/>
                  <a:gd name="T2" fmla="*/ 370 w 828"/>
                  <a:gd name="T3" fmla="*/ 30 h 425"/>
                  <a:gd name="T4" fmla="*/ 126 w 828"/>
                  <a:gd name="T5" fmla="*/ 32 h 425"/>
                  <a:gd name="T6" fmla="*/ 6 w 828"/>
                  <a:gd name="T7" fmla="*/ 126 h 425"/>
                  <a:gd name="T8" fmla="*/ 92 w 828"/>
                  <a:gd name="T9" fmla="*/ 274 h 425"/>
                  <a:gd name="T10" fmla="*/ 292 w 828"/>
                  <a:gd name="T11" fmla="*/ 384 h 425"/>
                  <a:gd name="T12" fmla="*/ 540 w 828"/>
                  <a:gd name="T13" fmla="*/ 416 h 425"/>
                  <a:gd name="T14" fmla="*/ 698 w 828"/>
                  <a:gd name="T15" fmla="*/ 330 h 425"/>
                  <a:gd name="T16" fmla="*/ 776 w 828"/>
                  <a:gd name="T17" fmla="*/ 170 h 425"/>
                  <a:gd name="T18" fmla="*/ 792 w 828"/>
                  <a:gd name="T19" fmla="*/ 22 h 425"/>
                  <a:gd name="T20" fmla="*/ 560 w 828"/>
                  <a:gd name="T21" fmla="*/ 38 h 425"/>
                  <a:gd name="T22" fmla="*/ 382 w 828"/>
                  <a:gd name="T23" fmla="*/ 30 h 42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28" h="425">
                    <a:moveTo>
                      <a:pt x="382" y="30"/>
                    </a:moveTo>
                    <a:cubicBezTo>
                      <a:pt x="350" y="29"/>
                      <a:pt x="413" y="30"/>
                      <a:pt x="370" y="30"/>
                    </a:cubicBezTo>
                    <a:cubicBezTo>
                      <a:pt x="327" y="30"/>
                      <a:pt x="187" y="16"/>
                      <a:pt x="126" y="32"/>
                    </a:cubicBezTo>
                    <a:cubicBezTo>
                      <a:pt x="65" y="48"/>
                      <a:pt x="12" y="86"/>
                      <a:pt x="6" y="126"/>
                    </a:cubicBezTo>
                    <a:cubicBezTo>
                      <a:pt x="0" y="166"/>
                      <a:pt x="44" y="231"/>
                      <a:pt x="92" y="274"/>
                    </a:cubicBezTo>
                    <a:cubicBezTo>
                      <a:pt x="140" y="317"/>
                      <a:pt x="217" y="360"/>
                      <a:pt x="292" y="384"/>
                    </a:cubicBezTo>
                    <a:cubicBezTo>
                      <a:pt x="367" y="408"/>
                      <a:pt x="472" y="425"/>
                      <a:pt x="540" y="416"/>
                    </a:cubicBezTo>
                    <a:cubicBezTo>
                      <a:pt x="608" y="407"/>
                      <a:pt x="659" y="371"/>
                      <a:pt x="698" y="330"/>
                    </a:cubicBezTo>
                    <a:cubicBezTo>
                      <a:pt x="737" y="289"/>
                      <a:pt x="760" y="221"/>
                      <a:pt x="776" y="170"/>
                    </a:cubicBezTo>
                    <a:cubicBezTo>
                      <a:pt x="792" y="119"/>
                      <a:pt x="828" y="44"/>
                      <a:pt x="792" y="22"/>
                    </a:cubicBezTo>
                    <a:cubicBezTo>
                      <a:pt x="756" y="0"/>
                      <a:pt x="630" y="37"/>
                      <a:pt x="560" y="38"/>
                    </a:cubicBezTo>
                    <a:cubicBezTo>
                      <a:pt x="490" y="39"/>
                      <a:pt x="414" y="31"/>
                      <a:pt x="382" y="30"/>
                    </a:cubicBez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Freeform 918"/>
              <p:cNvSpPr>
                <a:spLocks/>
              </p:cNvSpPr>
              <p:nvPr/>
            </p:nvSpPr>
            <p:spPr bwMode="auto">
              <a:xfrm>
                <a:off x="4417" y="1263"/>
                <a:ext cx="1090" cy="709"/>
              </a:xfrm>
              <a:custGeom>
                <a:avLst/>
                <a:gdLst>
                  <a:gd name="T0" fmla="*/ 1748 w 765"/>
                  <a:gd name="T1" fmla="*/ 56 h 459"/>
                  <a:gd name="T2" fmla="*/ 1185 w 765"/>
                  <a:gd name="T3" fmla="*/ 399 h 459"/>
                  <a:gd name="T4" fmla="*/ 396 w 765"/>
                  <a:gd name="T5" fmla="*/ 568 h 459"/>
                  <a:gd name="T6" fmla="*/ 57 w 765"/>
                  <a:gd name="T7" fmla="*/ 1914 h 459"/>
                  <a:gd name="T8" fmla="*/ 741 w 765"/>
                  <a:gd name="T9" fmla="*/ 2529 h 459"/>
                  <a:gd name="T10" fmla="*/ 1425 w 765"/>
                  <a:gd name="T11" fmla="*/ 2424 h 459"/>
                  <a:gd name="T12" fmla="*/ 2405 w 765"/>
                  <a:gd name="T13" fmla="*/ 2529 h 459"/>
                  <a:gd name="T14" fmla="*/ 2878 w 765"/>
                  <a:gd name="T15" fmla="*/ 2470 h 459"/>
                  <a:gd name="T16" fmla="*/ 3098 w 765"/>
                  <a:gd name="T17" fmla="*/ 2119 h 459"/>
                  <a:gd name="T18" fmla="*/ 3092 w 765"/>
                  <a:gd name="T19" fmla="*/ 899 h 459"/>
                  <a:gd name="T20" fmla="*/ 2729 w 765"/>
                  <a:gd name="T21" fmla="*/ 196 h 459"/>
                  <a:gd name="T22" fmla="*/ 1748 w 765"/>
                  <a:gd name="T23" fmla="*/ 56 h 4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65" h="459">
                    <a:moveTo>
                      <a:pt x="424" y="10"/>
                    </a:moveTo>
                    <a:cubicBezTo>
                      <a:pt x="362" y="16"/>
                      <a:pt x="343" y="55"/>
                      <a:pt x="288" y="70"/>
                    </a:cubicBezTo>
                    <a:cubicBezTo>
                      <a:pt x="233" y="85"/>
                      <a:pt x="142" y="56"/>
                      <a:pt x="96" y="100"/>
                    </a:cubicBezTo>
                    <a:cubicBezTo>
                      <a:pt x="50" y="144"/>
                      <a:pt x="0" y="279"/>
                      <a:pt x="14" y="336"/>
                    </a:cubicBezTo>
                    <a:cubicBezTo>
                      <a:pt x="28" y="393"/>
                      <a:pt x="125" y="429"/>
                      <a:pt x="180" y="444"/>
                    </a:cubicBezTo>
                    <a:cubicBezTo>
                      <a:pt x="235" y="459"/>
                      <a:pt x="279" y="426"/>
                      <a:pt x="346" y="426"/>
                    </a:cubicBezTo>
                    <a:cubicBezTo>
                      <a:pt x="413" y="426"/>
                      <a:pt x="525" y="443"/>
                      <a:pt x="584" y="444"/>
                    </a:cubicBezTo>
                    <a:cubicBezTo>
                      <a:pt x="643" y="445"/>
                      <a:pt x="670" y="446"/>
                      <a:pt x="698" y="434"/>
                    </a:cubicBezTo>
                    <a:cubicBezTo>
                      <a:pt x="726" y="422"/>
                      <a:pt x="743" y="418"/>
                      <a:pt x="752" y="372"/>
                    </a:cubicBezTo>
                    <a:cubicBezTo>
                      <a:pt x="761" y="326"/>
                      <a:pt x="765" y="214"/>
                      <a:pt x="750" y="158"/>
                    </a:cubicBezTo>
                    <a:cubicBezTo>
                      <a:pt x="735" y="102"/>
                      <a:pt x="716" y="58"/>
                      <a:pt x="662" y="34"/>
                    </a:cubicBezTo>
                    <a:cubicBezTo>
                      <a:pt x="608" y="10"/>
                      <a:pt x="505" y="0"/>
                      <a:pt x="424" y="1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Line 919"/>
              <p:cNvSpPr>
                <a:spLocks noChangeShapeType="1"/>
              </p:cNvSpPr>
              <p:nvPr/>
            </p:nvSpPr>
            <p:spPr bwMode="auto">
              <a:xfrm>
                <a:off x="4659" y="2404"/>
                <a:ext cx="103" cy="7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6" name="Line 920"/>
              <p:cNvSpPr>
                <a:spLocks noChangeShapeType="1"/>
              </p:cNvSpPr>
              <p:nvPr/>
            </p:nvSpPr>
            <p:spPr bwMode="auto">
              <a:xfrm>
                <a:off x="4720" y="2354"/>
                <a:ext cx="1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7" name="Line 921"/>
              <p:cNvSpPr>
                <a:spLocks noChangeShapeType="1"/>
              </p:cNvSpPr>
              <p:nvPr/>
            </p:nvSpPr>
            <p:spPr bwMode="auto">
              <a:xfrm flipV="1">
                <a:off x="4869" y="2408"/>
                <a:ext cx="85" cy="6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8" name="Line 922"/>
              <p:cNvSpPr>
                <a:spLocks noChangeShapeType="1"/>
              </p:cNvSpPr>
              <p:nvPr/>
            </p:nvSpPr>
            <p:spPr bwMode="auto">
              <a:xfrm>
                <a:off x="4235" y="1632"/>
                <a:ext cx="321" cy="2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9" name="Line 923"/>
              <p:cNvSpPr>
                <a:spLocks noChangeShapeType="1"/>
              </p:cNvSpPr>
              <p:nvPr/>
            </p:nvSpPr>
            <p:spPr bwMode="auto">
              <a:xfrm>
                <a:off x="4635" y="2961"/>
                <a:ext cx="246" cy="11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0" name="Line 924"/>
              <p:cNvSpPr>
                <a:spLocks noChangeShapeType="1"/>
              </p:cNvSpPr>
              <p:nvPr/>
            </p:nvSpPr>
            <p:spPr bwMode="auto">
              <a:xfrm flipV="1">
                <a:off x="4244" y="2953"/>
                <a:ext cx="203" cy="12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1" name="Line 925"/>
              <p:cNvSpPr>
                <a:spLocks noChangeShapeType="1"/>
              </p:cNvSpPr>
              <p:nvPr/>
            </p:nvSpPr>
            <p:spPr bwMode="auto">
              <a:xfrm flipV="1">
                <a:off x="4271" y="3137"/>
                <a:ext cx="6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2" name="Line 926"/>
              <p:cNvSpPr>
                <a:spLocks noChangeShapeType="1"/>
              </p:cNvSpPr>
              <p:nvPr/>
            </p:nvSpPr>
            <p:spPr bwMode="auto">
              <a:xfrm flipV="1">
                <a:off x="4773" y="1572"/>
                <a:ext cx="78" cy="5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3" name="Line 927"/>
              <p:cNvSpPr>
                <a:spLocks noChangeShapeType="1"/>
              </p:cNvSpPr>
              <p:nvPr/>
            </p:nvSpPr>
            <p:spPr bwMode="auto">
              <a:xfrm>
                <a:off x="4665" y="1681"/>
                <a:ext cx="0" cy="52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4" name="Line 928"/>
              <p:cNvSpPr>
                <a:spLocks noChangeShapeType="1"/>
              </p:cNvSpPr>
              <p:nvPr/>
            </p:nvSpPr>
            <p:spPr bwMode="auto">
              <a:xfrm flipV="1">
                <a:off x="4773" y="1616"/>
                <a:ext cx="166" cy="18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5" name="Line 929"/>
              <p:cNvSpPr>
                <a:spLocks noChangeShapeType="1"/>
              </p:cNvSpPr>
              <p:nvPr/>
            </p:nvSpPr>
            <p:spPr bwMode="auto">
              <a:xfrm>
                <a:off x="5003" y="1615"/>
                <a:ext cx="0" cy="1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6" name="Line 930"/>
              <p:cNvSpPr>
                <a:spLocks noChangeShapeType="1"/>
              </p:cNvSpPr>
              <p:nvPr/>
            </p:nvSpPr>
            <p:spPr bwMode="auto">
              <a:xfrm>
                <a:off x="4785" y="1808"/>
                <a:ext cx="119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7" name="Line 931"/>
              <p:cNvSpPr>
                <a:spLocks noChangeShapeType="1"/>
              </p:cNvSpPr>
              <p:nvPr/>
            </p:nvSpPr>
            <p:spPr bwMode="auto">
              <a:xfrm>
                <a:off x="5134" y="1802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8" name="Line 932"/>
              <p:cNvSpPr>
                <a:spLocks noChangeShapeType="1"/>
              </p:cNvSpPr>
              <p:nvPr/>
            </p:nvSpPr>
            <p:spPr bwMode="auto">
              <a:xfrm flipH="1">
                <a:off x="4596" y="1850"/>
                <a:ext cx="62" cy="444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9" name="Line 933"/>
              <p:cNvSpPr>
                <a:spLocks noChangeShapeType="1"/>
              </p:cNvSpPr>
              <p:nvPr/>
            </p:nvSpPr>
            <p:spPr bwMode="auto">
              <a:xfrm flipH="1">
                <a:off x="4969" y="1850"/>
                <a:ext cx="70" cy="45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0" name="Line 934"/>
              <p:cNvSpPr>
                <a:spLocks noChangeShapeType="1"/>
              </p:cNvSpPr>
              <p:nvPr/>
            </p:nvSpPr>
            <p:spPr bwMode="auto">
              <a:xfrm flipV="1">
                <a:off x="4581" y="2569"/>
                <a:ext cx="143" cy="27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" name="Line 935"/>
              <p:cNvSpPr>
                <a:spLocks noChangeShapeType="1"/>
              </p:cNvSpPr>
              <p:nvPr/>
            </p:nvSpPr>
            <p:spPr bwMode="auto">
              <a:xfrm>
                <a:off x="5257" y="1801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42" name="Group 936"/>
              <p:cNvGrpSpPr>
                <a:grpSpLocks/>
              </p:cNvGrpSpPr>
              <p:nvPr/>
            </p:nvGrpSpPr>
            <p:grpSpPr bwMode="auto">
              <a:xfrm>
                <a:off x="3813" y="1163"/>
                <a:ext cx="295" cy="391"/>
                <a:chOff x="1653" y="3023"/>
                <a:chExt cx="622" cy="911"/>
              </a:xfrm>
            </p:grpSpPr>
            <p:sp>
              <p:nvSpPr>
                <p:cNvPr id="365" name="Line 270"/>
                <p:cNvSpPr>
                  <a:spLocks noChangeShapeType="1"/>
                </p:cNvSpPr>
                <p:nvPr/>
              </p:nvSpPr>
              <p:spPr bwMode="auto">
                <a:xfrm flipH="1">
                  <a:off x="1766" y="3287"/>
                  <a:ext cx="188" cy="586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6" name="Line 271"/>
                <p:cNvSpPr>
                  <a:spLocks noChangeShapeType="1"/>
                </p:cNvSpPr>
                <p:nvPr/>
              </p:nvSpPr>
              <p:spPr bwMode="auto">
                <a:xfrm>
                  <a:off x="1954" y="3287"/>
                  <a:ext cx="188" cy="583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7" name="Line 272"/>
                <p:cNvSpPr>
                  <a:spLocks noChangeShapeType="1"/>
                </p:cNvSpPr>
                <p:nvPr/>
              </p:nvSpPr>
              <p:spPr bwMode="auto">
                <a:xfrm>
                  <a:off x="1766" y="3870"/>
                  <a:ext cx="188" cy="64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8" name="Line 273"/>
                <p:cNvSpPr>
                  <a:spLocks noChangeShapeType="1"/>
                </p:cNvSpPr>
                <p:nvPr/>
              </p:nvSpPr>
              <p:spPr bwMode="auto">
                <a:xfrm flipH="1">
                  <a:off x="1954" y="3870"/>
                  <a:ext cx="188" cy="64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69" name="Line 274"/>
                <p:cNvSpPr>
                  <a:spLocks noChangeShapeType="1"/>
                </p:cNvSpPr>
                <p:nvPr/>
              </p:nvSpPr>
              <p:spPr bwMode="auto">
                <a:xfrm>
                  <a:off x="1954" y="3300"/>
                  <a:ext cx="0" cy="634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0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1766" y="3810"/>
                  <a:ext cx="188" cy="63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1" name="Line 276"/>
                <p:cNvSpPr>
                  <a:spLocks noChangeShapeType="1"/>
                </p:cNvSpPr>
                <p:nvPr/>
              </p:nvSpPr>
              <p:spPr bwMode="auto">
                <a:xfrm flipH="1" flipV="1">
                  <a:off x="1954" y="3810"/>
                  <a:ext cx="188" cy="60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2" name="Line 277"/>
                <p:cNvSpPr>
                  <a:spLocks noChangeShapeType="1"/>
                </p:cNvSpPr>
                <p:nvPr/>
              </p:nvSpPr>
              <p:spPr bwMode="auto">
                <a:xfrm>
                  <a:off x="1846" y="3618"/>
                  <a:ext cx="108" cy="48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3" name="Line 278"/>
                <p:cNvSpPr>
                  <a:spLocks noChangeShapeType="1"/>
                </p:cNvSpPr>
                <p:nvPr/>
              </p:nvSpPr>
              <p:spPr bwMode="auto">
                <a:xfrm flipV="1">
                  <a:off x="1954" y="3618"/>
                  <a:ext cx="114" cy="48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4" name="Line 279"/>
                <p:cNvSpPr>
                  <a:spLocks noChangeShapeType="1"/>
                </p:cNvSpPr>
                <p:nvPr/>
              </p:nvSpPr>
              <p:spPr bwMode="auto">
                <a:xfrm>
                  <a:off x="1810" y="3704"/>
                  <a:ext cx="139" cy="65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5" name="Line 280"/>
                <p:cNvSpPr>
                  <a:spLocks noChangeShapeType="1"/>
                </p:cNvSpPr>
                <p:nvPr/>
              </p:nvSpPr>
              <p:spPr bwMode="auto">
                <a:xfrm flipV="1">
                  <a:off x="1954" y="3717"/>
                  <a:ext cx="140" cy="57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6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1954" y="3530"/>
                  <a:ext cx="72" cy="24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7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1954" y="3409"/>
                  <a:ext cx="45" cy="18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8" name="Line 283"/>
                <p:cNvSpPr>
                  <a:spLocks noChangeShapeType="1"/>
                </p:cNvSpPr>
                <p:nvPr/>
              </p:nvSpPr>
              <p:spPr bwMode="auto">
                <a:xfrm>
                  <a:off x="1873" y="3522"/>
                  <a:ext cx="87" cy="32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79" name="Line 284"/>
                <p:cNvSpPr>
                  <a:spLocks noChangeShapeType="1"/>
                </p:cNvSpPr>
                <p:nvPr/>
              </p:nvSpPr>
              <p:spPr bwMode="auto">
                <a:xfrm>
                  <a:off x="1912" y="3404"/>
                  <a:ext cx="50" cy="31"/>
                </a:xfrm>
                <a:prstGeom prst="line">
                  <a:avLst/>
                </a:prstGeom>
                <a:noFill/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  <p:sp>
              <p:nvSpPr>
                <p:cNvPr id="380" name="Oval 952"/>
                <p:cNvSpPr>
                  <a:spLocks noChangeArrowheads="1"/>
                </p:cNvSpPr>
                <p:nvPr/>
              </p:nvSpPr>
              <p:spPr bwMode="auto">
                <a:xfrm>
                  <a:off x="1921" y="3233"/>
                  <a:ext cx="63" cy="68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pic>
              <p:nvPicPr>
                <p:cNvPr id="381" name="Picture 953" descr="cell_tower_radiation_gray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53" y="3023"/>
                  <a:ext cx="622" cy="5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3" name="Group 954"/>
              <p:cNvGrpSpPr>
                <a:grpSpLocks/>
              </p:cNvGrpSpPr>
              <p:nvPr/>
            </p:nvGrpSpPr>
            <p:grpSpPr bwMode="auto">
              <a:xfrm>
                <a:off x="3962" y="1516"/>
                <a:ext cx="286" cy="160"/>
                <a:chOff x="3843" y="1516"/>
                <a:chExt cx="286" cy="160"/>
              </a:xfrm>
            </p:grpSpPr>
            <p:sp>
              <p:nvSpPr>
                <p:cNvPr id="356" name="Line 955"/>
                <p:cNvSpPr>
                  <a:spLocks noChangeShapeType="1"/>
                </p:cNvSpPr>
                <p:nvPr/>
              </p:nvSpPr>
              <p:spPr bwMode="auto">
                <a:xfrm>
                  <a:off x="3843" y="1516"/>
                  <a:ext cx="96" cy="60"/>
                </a:xfrm>
                <a:prstGeom prst="line">
                  <a:avLst/>
                </a:prstGeom>
                <a:noFill/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57" name="Oval 407"/>
                <p:cNvSpPr>
                  <a:spLocks noChangeArrowheads="1"/>
                </p:cNvSpPr>
                <p:nvPr/>
              </p:nvSpPr>
              <p:spPr bwMode="auto">
                <a:xfrm>
                  <a:off x="3884" y="1616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3884" y="1610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59" name="Oval 411"/>
                <p:cNvSpPr>
                  <a:spLocks noChangeArrowheads="1"/>
                </p:cNvSpPr>
                <p:nvPr/>
              </p:nvSpPr>
              <p:spPr bwMode="auto">
                <a:xfrm>
                  <a:off x="3883" y="1569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60" name="Group 959"/>
                <p:cNvGrpSpPr>
                  <a:grpSpLocks/>
                </p:cNvGrpSpPr>
                <p:nvPr/>
              </p:nvGrpSpPr>
              <p:grpSpPr bwMode="auto">
                <a:xfrm>
                  <a:off x="3932" y="1587"/>
                  <a:ext cx="138" cy="33"/>
                  <a:chOff x="2468" y="1332"/>
                  <a:chExt cx="310" cy="60"/>
                </a:xfrm>
              </p:grpSpPr>
              <p:sp>
                <p:nvSpPr>
                  <p:cNvPr id="363" name="Freeform 96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4" name="Freeform 96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61" name="Line 962"/>
                <p:cNvSpPr>
                  <a:spLocks noChangeShapeType="1"/>
                </p:cNvSpPr>
                <p:nvPr/>
              </p:nvSpPr>
              <p:spPr bwMode="auto">
                <a:xfrm>
                  <a:off x="3884" y="1602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62" name="Line 963"/>
                <p:cNvSpPr>
                  <a:spLocks noChangeShapeType="1"/>
                </p:cNvSpPr>
                <p:nvPr/>
              </p:nvSpPr>
              <p:spPr bwMode="auto">
                <a:xfrm>
                  <a:off x="4127" y="1604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4" name="Group 964"/>
              <p:cNvGrpSpPr>
                <a:grpSpLocks/>
              </p:cNvGrpSpPr>
              <p:nvPr/>
            </p:nvGrpSpPr>
            <p:grpSpPr bwMode="auto">
              <a:xfrm>
                <a:off x="4537" y="1571"/>
                <a:ext cx="246" cy="110"/>
                <a:chOff x="4334" y="1470"/>
                <a:chExt cx="246" cy="107"/>
              </a:xfrm>
            </p:grpSpPr>
            <p:sp>
              <p:nvSpPr>
                <p:cNvPr id="348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49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50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51" name="Group 968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54" name="Freeform 96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5" name="Freeform 97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52" name="Line 971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53" name="Line 972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5" name="Group 973"/>
              <p:cNvGrpSpPr>
                <a:grpSpLocks/>
              </p:cNvGrpSpPr>
              <p:nvPr/>
            </p:nvGrpSpPr>
            <p:grpSpPr bwMode="auto">
              <a:xfrm>
                <a:off x="4544" y="1737"/>
                <a:ext cx="246" cy="110"/>
                <a:chOff x="4334" y="1470"/>
                <a:chExt cx="246" cy="107"/>
              </a:xfrm>
            </p:grpSpPr>
            <p:sp>
              <p:nvSpPr>
                <p:cNvPr id="340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41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42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43" name="Group 977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46" name="Freeform 97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7" name="Freeform 97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44" name="Line 980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45" name="Line 981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6" name="Group 982"/>
              <p:cNvGrpSpPr>
                <a:grpSpLocks/>
              </p:cNvGrpSpPr>
              <p:nvPr/>
            </p:nvGrpSpPr>
            <p:grpSpPr bwMode="auto">
              <a:xfrm>
                <a:off x="4890" y="1738"/>
                <a:ext cx="246" cy="110"/>
                <a:chOff x="4334" y="1470"/>
                <a:chExt cx="246" cy="107"/>
              </a:xfrm>
            </p:grpSpPr>
            <p:sp>
              <p:nvSpPr>
                <p:cNvPr id="332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3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34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35" name="Group 986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38" name="Freeform 987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9" name="Freeform 988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36" name="Line 989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37" name="Line 990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7" name="Group 991"/>
              <p:cNvGrpSpPr>
                <a:grpSpLocks/>
              </p:cNvGrpSpPr>
              <p:nvPr/>
            </p:nvGrpSpPr>
            <p:grpSpPr bwMode="auto">
              <a:xfrm>
                <a:off x="4844" y="1508"/>
                <a:ext cx="246" cy="110"/>
                <a:chOff x="4334" y="1470"/>
                <a:chExt cx="246" cy="107"/>
              </a:xfrm>
            </p:grpSpPr>
            <p:sp>
              <p:nvSpPr>
                <p:cNvPr id="324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26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27" name="Group 995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30" name="Freeform 99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1" name="Freeform 99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28" name="Line 998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29" name="Line 999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" name="Group 1000"/>
              <p:cNvGrpSpPr>
                <a:grpSpLocks/>
              </p:cNvGrpSpPr>
              <p:nvPr/>
            </p:nvGrpSpPr>
            <p:grpSpPr bwMode="auto">
              <a:xfrm>
                <a:off x="4874" y="2296"/>
                <a:ext cx="310" cy="130"/>
                <a:chOff x="4334" y="1470"/>
                <a:chExt cx="246" cy="107"/>
              </a:xfrm>
            </p:grpSpPr>
            <p:sp>
              <p:nvSpPr>
                <p:cNvPr id="316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17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18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19" name="Group 1004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22" name="Freeform 1005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23" name="Freeform 1006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20" name="Line 1007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21" name="Line 1008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9" name="Line 1009"/>
              <p:cNvSpPr>
                <a:spLocks noChangeShapeType="1"/>
              </p:cNvSpPr>
              <p:nvPr/>
            </p:nvSpPr>
            <p:spPr bwMode="auto">
              <a:xfrm>
                <a:off x="4049" y="2358"/>
                <a:ext cx="42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50" name="Group 1010"/>
              <p:cNvGrpSpPr>
                <a:grpSpLocks/>
              </p:cNvGrpSpPr>
              <p:nvPr/>
            </p:nvGrpSpPr>
            <p:grpSpPr bwMode="auto">
              <a:xfrm>
                <a:off x="4464" y="2288"/>
                <a:ext cx="310" cy="130"/>
                <a:chOff x="4334" y="1470"/>
                <a:chExt cx="246" cy="107"/>
              </a:xfrm>
            </p:grpSpPr>
            <p:sp>
              <p:nvSpPr>
                <p:cNvPr id="308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09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10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11" name="Group 1014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14" name="Freeform 1015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15" name="Freeform 1016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2" name="Line 1017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13" name="Line 1018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51" name="Group 1019"/>
              <p:cNvGrpSpPr>
                <a:grpSpLocks/>
              </p:cNvGrpSpPr>
              <p:nvPr/>
            </p:nvGrpSpPr>
            <p:grpSpPr bwMode="auto">
              <a:xfrm>
                <a:off x="4660" y="2464"/>
                <a:ext cx="310" cy="130"/>
                <a:chOff x="4334" y="1470"/>
                <a:chExt cx="246" cy="107"/>
              </a:xfrm>
            </p:grpSpPr>
            <p:sp>
              <p:nvSpPr>
                <p:cNvPr id="300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01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302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303" name="Group 1023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306" name="Freeform 1024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7" name="Freeform 1025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4" name="Line 1026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05" name="Line 1027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52" name="Group 1028"/>
              <p:cNvGrpSpPr>
                <a:grpSpLocks/>
              </p:cNvGrpSpPr>
              <p:nvPr/>
            </p:nvGrpSpPr>
            <p:grpSpPr bwMode="auto">
              <a:xfrm>
                <a:off x="4782" y="3028"/>
                <a:ext cx="392" cy="154"/>
                <a:chOff x="4334" y="1470"/>
                <a:chExt cx="246" cy="107"/>
              </a:xfrm>
            </p:grpSpPr>
            <p:sp>
              <p:nvSpPr>
                <p:cNvPr id="292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9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94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95" name="Group 1032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298" name="Freeform 1033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9" name="Freeform 1034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96" name="Line 1035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97" name="Line 1036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53" name="Group 1037"/>
              <p:cNvGrpSpPr>
                <a:grpSpLocks/>
              </p:cNvGrpSpPr>
              <p:nvPr/>
            </p:nvGrpSpPr>
            <p:grpSpPr bwMode="auto">
              <a:xfrm>
                <a:off x="4388" y="2840"/>
                <a:ext cx="392" cy="154"/>
                <a:chOff x="4334" y="1470"/>
                <a:chExt cx="246" cy="107"/>
              </a:xfrm>
            </p:grpSpPr>
            <p:sp>
              <p:nvSpPr>
                <p:cNvPr id="284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8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86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87" name="Group 1041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290" name="Freeform 1042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91" name="Freeform 1043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88" name="Line 1044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89" name="Line 1045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54" name="Group 1046"/>
              <p:cNvGrpSpPr>
                <a:grpSpLocks/>
              </p:cNvGrpSpPr>
              <p:nvPr/>
            </p:nvGrpSpPr>
            <p:grpSpPr bwMode="auto">
              <a:xfrm>
                <a:off x="3932" y="3056"/>
                <a:ext cx="392" cy="154"/>
                <a:chOff x="4334" y="1470"/>
                <a:chExt cx="246" cy="107"/>
              </a:xfrm>
            </p:grpSpPr>
            <p:sp>
              <p:nvSpPr>
                <p:cNvPr id="276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77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78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79" name="Group 1050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282" name="Freeform 1051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83" name="Freeform 1052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80" name="Line 1053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81" name="Line 1054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7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55" name="Group 1055"/>
              <p:cNvGrpSpPr>
                <a:grpSpLocks/>
              </p:cNvGrpSpPr>
              <p:nvPr/>
            </p:nvGrpSpPr>
            <p:grpSpPr bwMode="auto">
              <a:xfrm>
                <a:off x="3812" y="2296"/>
                <a:ext cx="246" cy="108"/>
                <a:chOff x="4334" y="1470"/>
                <a:chExt cx="246" cy="107"/>
              </a:xfrm>
            </p:grpSpPr>
            <p:sp>
              <p:nvSpPr>
                <p:cNvPr id="268" name="Oval 407"/>
                <p:cNvSpPr>
                  <a:spLocks noChangeArrowheads="1"/>
                </p:cNvSpPr>
                <p:nvPr/>
              </p:nvSpPr>
              <p:spPr bwMode="auto">
                <a:xfrm>
                  <a:off x="4335" y="1517"/>
                  <a:ext cx="244" cy="6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69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35" y="1511"/>
                  <a:ext cx="245" cy="37"/>
                </a:xfrm>
                <a:prstGeom prst="rect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70" name="Oval 411"/>
                <p:cNvSpPr>
                  <a:spLocks noChangeArrowheads="1"/>
                </p:cNvSpPr>
                <p:nvPr/>
              </p:nvSpPr>
              <p:spPr bwMode="auto">
                <a:xfrm>
                  <a:off x="4334" y="1470"/>
                  <a:ext cx="244" cy="7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l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271" name="Group 1059"/>
                <p:cNvGrpSpPr>
                  <a:grpSpLocks/>
                </p:cNvGrpSpPr>
                <p:nvPr/>
              </p:nvGrpSpPr>
              <p:grpSpPr bwMode="auto">
                <a:xfrm>
                  <a:off x="4383" y="1488"/>
                  <a:ext cx="138" cy="33"/>
                  <a:chOff x="2468" y="1332"/>
                  <a:chExt cx="310" cy="60"/>
                </a:xfrm>
              </p:grpSpPr>
              <p:sp>
                <p:nvSpPr>
                  <p:cNvPr id="274" name="Freeform 106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75" name="Freeform 106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folHlink"/>
                      </a:gs>
                      <a:gs pos="100000">
                        <a:srgbClr val="EAEAEA"/>
                      </a:gs>
                    </a:gsLst>
                    <a:lin ang="0" scaled="1"/>
                  </a:gradFill>
                  <a:ln w="12700" cmpd="sng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272" name="Line 1062"/>
                <p:cNvSpPr>
                  <a:spLocks noChangeShapeType="1"/>
                </p:cNvSpPr>
                <p:nvPr/>
              </p:nvSpPr>
              <p:spPr bwMode="auto">
                <a:xfrm>
                  <a:off x="4335" y="1503"/>
                  <a:ext cx="0" cy="49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73" name="Line 1063"/>
                <p:cNvSpPr>
                  <a:spLocks noChangeShapeType="1"/>
                </p:cNvSpPr>
                <p:nvPr/>
              </p:nvSpPr>
              <p:spPr bwMode="auto">
                <a:xfrm>
                  <a:off x="4578" y="1505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56" name="Group 1064"/>
              <p:cNvGrpSpPr>
                <a:grpSpLocks/>
              </p:cNvGrpSpPr>
              <p:nvPr/>
            </p:nvGrpSpPr>
            <p:grpSpPr bwMode="auto">
              <a:xfrm>
                <a:off x="4511" y="3153"/>
                <a:ext cx="281" cy="266"/>
                <a:chOff x="5072" y="3611"/>
                <a:chExt cx="459" cy="380"/>
              </a:xfrm>
            </p:grpSpPr>
            <p:grpSp>
              <p:nvGrpSpPr>
                <p:cNvPr id="254" name="Group 1065"/>
                <p:cNvGrpSpPr>
                  <a:grpSpLocks/>
                </p:cNvGrpSpPr>
                <p:nvPr/>
              </p:nvGrpSpPr>
              <p:grpSpPr bwMode="auto">
                <a:xfrm>
                  <a:off x="5144" y="3611"/>
                  <a:ext cx="387" cy="99"/>
                  <a:chOff x="5030" y="2639"/>
                  <a:chExt cx="387" cy="99"/>
                </a:xfrm>
              </p:grpSpPr>
              <p:sp>
                <p:nvSpPr>
                  <p:cNvPr id="256" name="Freeform 1066"/>
                  <p:cNvSpPr>
                    <a:spLocks/>
                  </p:cNvSpPr>
                  <p:nvPr/>
                </p:nvSpPr>
                <p:spPr bwMode="auto">
                  <a:xfrm>
                    <a:off x="5134" y="2657"/>
                    <a:ext cx="69" cy="55"/>
                  </a:xfrm>
                  <a:custGeom>
                    <a:avLst/>
                    <a:gdLst>
                      <a:gd name="T0" fmla="*/ 1 w 199"/>
                      <a:gd name="T1" fmla="*/ 0 h 232"/>
                      <a:gd name="T2" fmla="*/ 1 w 199"/>
                      <a:gd name="T3" fmla="*/ 0 h 232"/>
                      <a:gd name="T4" fmla="*/ 1 w 199"/>
                      <a:gd name="T5" fmla="*/ 0 h 232"/>
                      <a:gd name="T6" fmla="*/ 0 w 199"/>
                      <a:gd name="T7" fmla="*/ 0 h 232"/>
                      <a:gd name="T8" fmla="*/ 0 w 199"/>
                      <a:gd name="T9" fmla="*/ 0 h 232"/>
                      <a:gd name="T10" fmla="*/ 0 w 199"/>
                      <a:gd name="T11" fmla="*/ 0 h 232"/>
                      <a:gd name="T12" fmla="*/ 0 w 199"/>
                      <a:gd name="T13" fmla="*/ 0 h 232"/>
                      <a:gd name="T14" fmla="*/ 0 w 199"/>
                      <a:gd name="T15" fmla="*/ 0 h 232"/>
                      <a:gd name="T16" fmla="*/ 0 w 199"/>
                      <a:gd name="T17" fmla="*/ 0 h 232"/>
                      <a:gd name="T18" fmla="*/ 0 w 199"/>
                      <a:gd name="T19" fmla="*/ 0 h 232"/>
                      <a:gd name="T20" fmla="*/ 0 w 199"/>
                      <a:gd name="T21" fmla="*/ 0 h 232"/>
                      <a:gd name="T22" fmla="*/ 0 w 199"/>
                      <a:gd name="T23" fmla="*/ 1 h 232"/>
                      <a:gd name="T24" fmla="*/ 1 w 199"/>
                      <a:gd name="T25" fmla="*/ 1 h 232"/>
                      <a:gd name="T26" fmla="*/ 1 w 199"/>
                      <a:gd name="T27" fmla="*/ 1 h 232"/>
                      <a:gd name="T28" fmla="*/ 1 w 199"/>
                      <a:gd name="T29" fmla="*/ 1 h 232"/>
                      <a:gd name="T30" fmla="*/ 2 w 199"/>
                      <a:gd name="T31" fmla="*/ 1 h 232"/>
                      <a:gd name="T32" fmla="*/ 2 w 199"/>
                      <a:gd name="T33" fmla="*/ 1 h 232"/>
                      <a:gd name="T34" fmla="*/ 2 w 199"/>
                      <a:gd name="T35" fmla="*/ 1 h 232"/>
                      <a:gd name="T36" fmla="*/ 2 w 199"/>
                      <a:gd name="T37" fmla="*/ 1 h 232"/>
                      <a:gd name="T38" fmla="*/ 2 w 199"/>
                      <a:gd name="T39" fmla="*/ 1 h 232"/>
                      <a:gd name="T40" fmla="*/ 2 w 199"/>
                      <a:gd name="T41" fmla="*/ 1 h 232"/>
                      <a:gd name="T42" fmla="*/ 2 w 199"/>
                      <a:gd name="T43" fmla="*/ 1 h 232"/>
                      <a:gd name="T44" fmla="*/ 2 w 199"/>
                      <a:gd name="T45" fmla="*/ 1 h 232"/>
                      <a:gd name="T46" fmla="*/ 2 w 199"/>
                      <a:gd name="T47" fmla="*/ 1 h 232"/>
                      <a:gd name="T48" fmla="*/ 2 w 199"/>
                      <a:gd name="T49" fmla="*/ 1 h 232"/>
                      <a:gd name="T50" fmla="*/ 2 w 199"/>
                      <a:gd name="T51" fmla="*/ 1 h 232"/>
                      <a:gd name="T52" fmla="*/ 1 w 199"/>
                      <a:gd name="T53" fmla="*/ 1 h 232"/>
                      <a:gd name="T54" fmla="*/ 1 w 199"/>
                      <a:gd name="T55" fmla="*/ 1 h 232"/>
                      <a:gd name="T56" fmla="*/ 1 w 199"/>
                      <a:gd name="T57" fmla="*/ 1 h 232"/>
                      <a:gd name="T58" fmla="*/ 1 w 199"/>
                      <a:gd name="T59" fmla="*/ 0 h 232"/>
                      <a:gd name="T60" fmla="*/ 1 w 199"/>
                      <a:gd name="T61" fmla="*/ 0 h 232"/>
                      <a:gd name="T62" fmla="*/ 1 w 199"/>
                      <a:gd name="T63" fmla="*/ 0 h 232"/>
                      <a:gd name="T64" fmla="*/ 1 w 199"/>
                      <a:gd name="T65" fmla="*/ 0 h 232"/>
                      <a:gd name="T66" fmla="*/ 1 w 199"/>
                      <a:gd name="T67" fmla="*/ 0 h 232"/>
                      <a:gd name="T68" fmla="*/ 1 w 199"/>
                      <a:gd name="T69" fmla="*/ 0 h 232"/>
                      <a:gd name="T70" fmla="*/ 1 w 199"/>
                      <a:gd name="T71" fmla="*/ 0 h 232"/>
                      <a:gd name="T72" fmla="*/ 1 w 199"/>
                      <a:gd name="T73" fmla="*/ 0 h 232"/>
                      <a:gd name="T74" fmla="*/ 2 w 199"/>
                      <a:gd name="T75" fmla="*/ 0 h 232"/>
                      <a:gd name="T76" fmla="*/ 2 w 199"/>
                      <a:gd name="T77" fmla="*/ 0 h 232"/>
                      <a:gd name="T78" fmla="*/ 2 w 199"/>
                      <a:gd name="T79" fmla="*/ 0 h 232"/>
                      <a:gd name="T80" fmla="*/ 3 w 199"/>
                      <a:gd name="T81" fmla="*/ 0 h 232"/>
                      <a:gd name="T82" fmla="*/ 3 w 199"/>
                      <a:gd name="T83" fmla="*/ 0 h 232"/>
                      <a:gd name="T84" fmla="*/ 2 w 199"/>
                      <a:gd name="T85" fmla="*/ 0 h 232"/>
                      <a:gd name="T86" fmla="*/ 2 w 199"/>
                      <a:gd name="T87" fmla="*/ 0 h 232"/>
                      <a:gd name="T88" fmla="*/ 2 w 199"/>
                      <a:gd name="T89" fmla="*/ 0 h 232"/>
                      <a:gd name="T90" fmla="*/ 2 w 199"/>
                      <a:gd name="T91" fmla="*/ 0 h 232"/>
                      <a:gd name="T92" fmla="*/ 1 w 199"/>
                      <a:gd name="T93" fmla="*/ 0 h 232"/>
                      <a:gd name="T94" fmla="*/ 1 w 199"/>
                      <a:gd name="T95" fmla="*/ 0 h 232"/>
                      <a:gd name="T96" fmla="*/ 1 w 199"/>
                      <a:gd name="T97" fmla="*/ 0 h 232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0" t="0" r="r" b="b"/>
                    <a:pathLst>
                      <a:path w="199" h="232">
                        <a:moveTo>
                          <a:pt x="70" y="29"/>
                        </a:moveTo>
                        <a:lnTo>
                          <a:pt x="55" y="39"/>
                        </a:lnTo>
                        <a:lnTo>
                          <a:pt x="42" y="50"/>
                        </a:lnTo>
                        <a:lnTo>
                          <a:pt x="30" y="63"/>
                        </a:lnTo>
                        <a:lnTo>
                          <a:pt x="20" y="77"/>
                        </a:lnTo>
                        <a:lnTo>
                          <a:pt x="12" y="91"/>
                        </a:lnTo>
                        <a:lnTo>
                          <a:pt x="6" y="108"/>
                        </a:lnTo>
                        <a:lnTo>
                          <a:pt x="2" y="125"/>
                        </a:lnTo>
                        <a:lnTo>
                          <a:pt x="0" y="142"/>
                        </a:lnTo>
                        <a:lnTo>
                          <a:pt x="2" y="166"/>
                        </a:lnTo>
                        <a:lnTo>
                          <a:pt x="12" y="186"/>
                        </a:lnTo>
                        <a:lnTo>
                          <a:pt x="26" y="203"/>
                        </a:lnTo>
                        <a:lnTo>
                          <a:pt x="45" y="216"/>
                        </a:lnTo>
                        <a:lnTo>
                          <a:pt x="66" y="226"/>
                        </a:lnTo>
                        <a:lnTo>
                          <a:pt x="88" y="230"/>
                        </a:lnTo>
                        <a:lnTo>
                          <a:pt x="111" y="232"/>
                        </a:lnTo>
                        <a:lnTo>
                          <a:pt x="134" y="228"/>
                        </a:lnTo>
                        <a:lnTo>
                          <a:pt x="138" y="228"/>
                        </a:lnTo>
                        <a:lnTo>
                          <a:pt x="143" y="226"/>
                        </a:lnTo>
                        <a:lnTo>
                          <a:pt x="147" y="222"/>
                        </a:lnTo>
                        <a:lnTo>
                          <a:pt x="148" y="218"/>
                        </a:lnTo>
                        <a:lnTo>
                          <a:pt x="145" y="212"/>
                        </a:lnTo>
                        <a:lnTo>
                          <a:pt x="141" y="207"/>
                        </a:lnTo>
                        <a:lnTo>
                          <a:pt x="135" y="203"/>
                        </a:lnTo>
                        <a:lnTo>
                          <a:pt x="129" y="201"/>
                        </a:lnTo>
                        <a:lnTo>
                          <a:pt x="117" y="197"/>
                        </a:lnTo>
                        <a:lnTo>
                          <a:pt x="105" y="195"/>
                        </a:lnTo>
                        <a:lnTo>
                          <a:pt x="94" y="193"/>
                        </a:lnTo>
                        <a:lnTo>
                          <a:pt x="83" y="190"/>
                        </a:lnTo>
                        <a:lnTo>
                          <a:pt x="73" y="187"/>
                        </a:lnTo>
                        <a:lnTo>
                          <a:pt x="62" y="182"/>
                        </a:lnTo>
                        <a:lnTo>
                          <a:pt x="53" y="176"/>
                        </a:lnTo>
                        <a:lnTo>
                          <a:pt x="43" y="167"/>
                        </a:lnTo>
                        <a:lnTo>
                          <a:pt x="40" y="128"/>
                        </a:lnTo>
                        <a:lnTo>
                          <a:pt x="49" y="96"/>
                        </a:lnTo>
                        <a:lnTo>
                          <a:pt x="68" y="71"/>
                        </a:lnTo>
                        <a:lnTo>
                          <a:pt x="94" y="50"/>
                        </a:lnTo>
                        <a:lnTo>
                          <a:pt x="122" y="34"/>
                        </a:lnTo>
                        <a:lnTo>
                          <a:pt x="151" y="21"/>
                        </a:lnTo>
                        <a:lnTo>
                          <a:pt x="178" y="12"/>
                        </a:lnTo>
                        <a:lnTo>
                          <a:pt x="199" y="4"/>
                        </a:lnTo>
                        <a:lnTo>
                          <a:pt x="186" y="1"/>
                        </a:lnTo>
                        <a:lnTo>
                          <a:pt x="172" y="0"/>
                        </a:lnTo>
                        <a:lnTo>
                          <a:pt x="156" y="2"/>
                        </a:lnTo>
                        <a:lnTo>
                          <a:pt x="138" y="4"/>
                        </a:lnTo>
                        <a:lnTo>
                          <a:pt x="121" y="10"/>
                        </a:lnTo>
                        <a:lnTo>
                          <a:pt x="103" y="16"/>
                        </a:lnTo>
                        <a:lnTo>
                          <a:pt x="86" y="23"/>
                        </a:lnTo>
                        <a:lnTo>
                          <a:pt x="70" y="2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7" name="Freeform 1067"/>
                  <p:cNvSpPr>
                    <a:spLocks/>
                  </p:cNvSpPr>
                  <p:nvPr/>
                </p:nvSpPr>
                <p:spPr bwMode="auto">
                  <a:xfrm>
                    <a:off x="5252" y="2656"/>
                    <a:ext cx="47" cy="42"/>
                  </a:xfrm>
                  <a:custGeom>
                    <a:avLst/>
                    <a:gdLst>
                      <a:gd name="T0" fmla="*/ 2 w 128"/>
                      <a:gd name="T1" fmla="*/ 0 h 180"/>
                      <a:gd name="T2" fmla="*/ 2 w 128"/>
                      <a:gd name="T3" fmla="*/ 0 h 180"/>
                      <a:gd name="T4" fmla="*/ 2 w 128"/>
                      <a:gd name="T5" fmla="*/ 0 h 180"/>
                      <a:gd name="T6" fmla="*/ 2 w 128"/>
                      <a:gd name="T7" fmla="*/ 0 h 180"/>
                      <a:gd name="T8" fmla="*/ 1 w 128"/>
                      <a:gd name="T9" fmla="*/ 0 h 180"/>
                      <a:gd name="T10" fmla="*/ 1 w 128"/>
                      <a:gd name="T11" fmla="*/ 0 h 180"/>
                      <a:gd name="T12" fmla="*/ 1 w 128"/>
                      <a:gd name="T13" fmla="*/ 0 h 180"/>
                      <a:gd name="T14" fmla="*/ 1 w 128"/>
                      <a:gd name="T15" fmla="*/ 0 h 180"/>
                      <a:gd name="T16" fmla="*/ 0 w 128"/>
                      <a:gd name="T17" fmla="*/ 0 h 180"/>
                      <a:gd name="T18" fmla="*/ 0 w 128"/>
                      <a:gd name="T19" fmla="*/ 0 h 180"/>
                      <a:gd name="T20" fmla="*/ 0 w 128"/>
                      <a:gd name="T21" fmla="*/ 0 h 180"/>
                      <a:gd name="T22" fmla="*/ 0 w 128"/>
                      <a:gd name="T23" fmla="*/ 0 h 180"/>
                      <a:gd name="T24" fmla="*/ 0 w 128"/>
                      <a:gd name="T25" fmla="*/ 0 h 180"/>
                      <a:gd name="T26" fmla="*/ 0 w 128"/>
                      <a:gd name="T27" fmla="*/ 0 h 180"/>
                      <a:gd name="T28" fmla="*/ 1 w 128"/>
                      <a:gd name="T29" fmla="*/ 0 h 180"/>
                      <a:gd name="T30" fmla="*/ 1 w 128"/>
                      <a:gd name="T31" fmla="*/ 0 h 180"/>
                      <a:gd name="T32" fmla="*/ 1 w 128"/>
                      <a:gd name="T33" fmla="*/ 0 h 180"/>
                      <a:gd name="T34" fmla="*/ 1 w 128"/>
                      <a:gd name="T35" fmla="*/ 0 h 180"/>
                      <a:gd name="T36" fmla="*/ 1 w 128"/>
                      <a:gd name="T37" fmla="*/ 0 h 180"/>
                      <a:gd name="T38" fmla="*/ 2 w 128"/>
                      <a:gd name="T39" fmla="*/ 0 h 180"/>
                      <a:gd name="T40" fmla="*/ 2 w 128"/>
                      <a:gd name="T41" fmla="*/ 0 h 180"/>
                      <a:gd name="T42" fmla="*/ 2 w 128"/>
                      <a:gd name="T43" fmla="*/ 0 h 180"/>
                      <a:gd name="T44" fmla="*/ 2 w 128"/>
                      <a:gd name="T45" fmla="*/ 0 h 180"/>
                      <a:gd name="T46" fmla="*/ 2 w 128"/>
                      <a:gd name="T47" fmla="*/ 0 h 180"/>
                      <a:gd name="T48" fmla="*/ 2 w 128"/>
                      <a:gd name="T49" fmla="*/ 0 h 180"/>
                      <a:gd name="T50" fmla="*/ 2 w 128"/>
                      <a:gd name="T51" fmla="*/ 0 h 180"/>
                      <a:gd name="T52" fmla="*/ 2 w 128"/>
                      <a:gd name="T53" fmla="*/ 0 h 180"/>
                      <a:gd name="T54" fmla="*/ 1 w 128"/>
                      <a:gd name="T55" fmla="*/ 0 h 180"/>
                      <a:gd name="T56" fmla="*/ 1 w 128"/>
                      <a:gd name="T57" fmla="*/ 0 h 180"/>
                      <a:gd name="T58" fmla="*/ 1 w 128"/>
                      <a:gd name="T59" fmla="*/ 0 h 180"/>
                      <a:gd name="T60" fmla="*/ 0 w 128"/>
                      <a:gd name="T61" fmla="*/ 0 h 180"/>
                      <a:gd name="T62" fmla="*/ 0 w 128"/>
                      <a:gd name="T63" fmla="*/ 0 h 180"/>
                      <a:gd name="T64" fmla="*/ 0 w 128"/>
                      <a:gd name="T65" fmla="*/ 0 h 180"/>
                      <a:gd name="T66" fmla="*/ 0 w 128"/>
                      <a:gd name="T67" fmla="*/ 0 h 180"/>
                      <a:gd name="T68" fmla="*/ 0 w 128"/>
                      <a:gd name="T69" fmla="*/ 0 h 180"/>
                      <a:gd name="T70" fmla="*/ 1 w 128"/>
                      <a:gd name="T71" fmla="*/ 0 h 180"/>
                      <a:gd name="T72" fmla="*/ 1 w 128"/>
                      <a:gd name="T73" fmla="*/ 0 h 180"/>
                      <a:gd name="T74" fmla="*/ 1 w 128"/>
                      <a:gd name="T75" fmla="*/ 0 h 180"/>
                      <a:gd name="T76" fmla="*/ 1 w 128"/>
                      <a:gd name="T77" fmla="*/ 0 h 180"/>
                      <a:gd name="T78" fmla="*/ 2 w 128"/>
                      <a:gd name="T79" fmla="*/ 0 h 180"/>
                      <a:gd name="T80" fmla="*/ 2 w 128"/>
                      <a:gd name="T81" fmla="*/ 0 h 180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28" h="180">
                        <a:moveTo>
                          <a:pt x="108" y="59"/>
                        </a:moveTo>
                        <a:lnTo>
                          <a:pt x="113" y="77"/>
                        </a:lnTo>
                        <a:lnTo>
                          <a:pt x="111" y="94"/>
                        </a:lnTo>
                        <a:lnTo>
                          <a:pt x="103" y="108"/>
                        </a:lnTo>
                        <a:lnTo>
                          <a:pt x="91" y="121"/>
                        </a:lnTo>
                        <a:lnTo>
                          <a:pt x="77" y="132"/>
                        </a:lnTo>
                        <a:lnTo>
                          <a:pt x="61" y="144"/>
                        </a:lnTo>
                        <a:lnTo>
                          <a:pt x="45" y="154"/>
                        </a:lnTo>
                        <a:lnTo>
                          <a:pt x="30" y="164"/>
                        </a:lnTo>
                        <a:lnTo>
                          <a:pt x="28" y="168"/>
                        </a:lnTo>
                        <a:lnTo>
                          <a:pt x="27" y="170"/>
                        </a:lnTo>
                        <a:lnTo>
                          <a:pt x="27" y="174"/>
                        </a:lnTo>
                        <a:lnTo>
                          <a:pt x="28" y="177"/>
                        </a:lnTo>
                        <a:lnTo>
                          <a:pt x="32" y="179"/>
                        </a:lnTo>
                        <a:lnTo>
                          <a:pt x="35" y="180"/>
                        </a:lnTo>
                        <a:lnTo>
                          <a:pt x="37" y="180"/>
                        </a:lnTo>
                        <a:lnTo>
                          <a:pt x="41" y="179"/>
                        </a:lnTo>
                        <a:lnTo>
                          <a:pt x="60" y="169"/>
                        </a:lnTo>
                        <a:lnTo>
                          <a:pt x="77" y="158"/>
                        </a:lnTo>
                        <a:lnTo>
                          <a:pt x="94" y="145"/>
                        </a:lnTo>
                        <a:lnTo>
                          <a:pt x="109" y="130"/>
                        </a:lnTo>
                        <a:lnTo>
                          <a:pt x="120" y="114"/>
                        </a:lnTo>
                        <a:lnTo>
                          <a:pt x="127" y="95"/>
                        </a:lnTo>
                        <a:lnTo>
                          <a:pt x="128" y="76"/>
                        </a:lnTo>
                        <a:lnTo>
                          <a:pt x="123" y="55"/>
                        </a:lnTo>
                        <a:lnTo>
                          <a:pt x="113" y="39"/>
                        </a:lnTo>
                        <a:lnTo>
                          <a:pt x="97" y="25"/>
                        </a:lnTo>
                        <a:lnTo>
                          <a:pt x="79" y="15"/>
                        </a:lnTo>
                        <a:lnTo>
                          <a:pt x="57" y="7"/>
                        </a:lnTo>
                        <a:lnTo>
                          <a:pt x="36" y="2"/>
                        </a:lnTo>
                        <a:lnTo>
                          <a:pt x="19" y="0"/>
                        </a:lnTo>
                        <a:lnTo>
                          <a:pt x="6" y="0"/>
                        </a:lnTo>
                        <a:lnTo>
                          <a:pt x="0" y="4"/>
                        </a:lnTo>
                        <a:lnTo>
                          <a:pt x="14" y="9"/>
                        </a:lnTo>
                        <a:lnTo>
                          <a:pt x="29" y="14"/>
                        </a:lnTo>
                        <a:lnTo>
                          <a:pt x="46" y="19"/>
                        </a:lnTo>
                        <a:lnTo>
                          <a:pt x="61" y="23"/>
                        </a:lnTo>
                        <a:lnTo>
                          <a:pt x="76" y="29"/>
                        </a:lnTo>
                        <a:lnTo>
                          <a:pt x="89" y="37"/>
                        </a:lnTo>
                        <a:lnTo>
                          <a:pt x="100" y="46"/>
                        </a:lnTo>
                        <a:lnTo>
                          <a:pt x="108" y="5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8" name="Freeform 1068"/>
                  <p:cNvSpPr>
                    <a:spLocks/>
                  </p:cNvSpPr>
                  <p:nvPr/>
                </p:nvSpPr>
                <p:spPr bwMode="auto">
                  <a:xfrm>
                    <a:off x="5089" y="2646"/>
                    <a:ext cx="114" cy="88"/>
                  </a:xfrm>
                  <a:custGeom>
                    <a:avLst/>
                    <a:gdLst>
                      <a:gd name="T0" fmla="*/ 1 w 322"/>
                      <a:gd name="T1" fmla="*/ 0 h 378"/>
                      <a:gd name="T2" fmla="*/ 1 w 322"/>
                      <a:gd name="T3" fmla="*/ 0 h 378"/>
                      <a:gd name="T4" fmla="*/ 0 w 322"/>
                      <a:gd name="T5" fmla="*/ 0 h 378"/>
                      <a:gd name="T6" fmla="*/ 0 w 322"/>
                      <a:gd name="T7" fmla="*/ 1 h 378"/>
                      <a:gd name="T8" fmla="*/ 0 w 322"/>
                      <a:gd name="T9" fmla="*/ 1 h 378"/>
                      <a:gd name="T10" fmla="*/ 0 w 322"/>
                      <a:gd name="T11" fmla="*/ 1 h 378"/>
                      <a:gd name="T12" fmla="*/ 0 w 322"/>
                      <a:gd name="T13" fmla="*/ 1 h 378"/>
                      <a:gd name="T14" fmla="*/ 0 w 322"/>
                      <a:gd name="T15" fmla="*/ 1 h 378"/>
                      <a:gd name="T16" fmla="*/ 1 w 322"/>
                      <a:gd name="T17" fmla="*/ 1 h 378"/>
                      <a:gd name="T18" fmla="*/ 1 w 322"/>
                      <a:gd name="T19" fmla="*/ 1 h 378"/>
                      <a:gd name="T20" fmla="*/ 2 w 322"/>
                      <a:gd name="T21" fmla="*/ 1 h 378"/>
                      <a:gd name="T22" fmla="*/ 2 w 322"/>
                      <a:gd name="T23" fmla="*/ 1 h 378"/>
                      <a:gd name="T24" fmla="*/ 3 w 322"/>
                      <a:gd name="T25" fmla="*/ 1 h 378"/>
                      <a:gd name="T26" fmla="*/ 4 w 322"/>
                      <a:gd name="T27" fmla="*/ 1 h 378"/>
                      <a:gd name="T28" fmla="*/ 4 w 322"/>
                      <a:gd name="T29" fmla="*/ 1 h 378"/>
                      <a:gd name="T30" fmla="*/ 5 w 322"/>
                      <a:gd name="T31" fmla="*/ 1 h 378"/>
                      <a:gd name="T32" fmla="*/ 5 w 322"/>
                      <a:gd name="T33" fmla="*/ 1 h 378"/>
                      <a:gd name="T34" fmla="*/ 5 w 322"/>
                      <a:gd name="T35" fmla="*/ 1 h 378"/>
                      <a:gd name="T36" fmla="*/ 5 w 322"/>
                      <a:gd name="T37" fmla="*/ 1 h 378"/>
                      <a:gd name="T38" fmla="*/ 5 w 322"/>
                      <a:gd name="T39" fmla="*/ 1 h 378"/>
                      <a:gd name="T40" fmla="*/ 5 w 322"/>
                      <a:gd name="T41" fmla="*/ 1 h 378"/>
                      <a:gd name="T42" fmla="*/ 4 w 322"/>
                      <a:gd name="T43" fmla="*/ 1 h 378"/>
                      <a:gd name="T44" fmla="*/ 4 w 322"/>
                      <a:gd name="T45" fmla="*/ 1 h 378"/>
                      <a:gd name="T46" fmla="*/ 3 w 322"/>
                      <a:gd name="T47" fmla="*/ 1 h 378"/>
                      <a:gd name="T48" fmla="*/ 2 w 322"/>
                      <a:gd name="T49" fmla="*/ 1 h 378"/>
                      <a:gd name="T50" fmla="*/ 2 w 322"/>
                      <a:gd name="T51" fmla="*/ 1 h 378"/>
                      <a:gd name="T52" fmla="*/ 2 w 322"/>
                      <a:gd name="T53" fmla="*/ 1 h 378"/>
                      <a:gd name="T54" fmla="*/ 1 w 322"/>
                      <a:gd name="T55" fmla="*/ 1 h 378"/>
                      <a:gd name="T56" fmla="*/ 1 w 322"/>
                      <a:gd name="T57" fmla="*/ 1 h 378"/>
                      <a:gd name="T58" fmla="*/ 1 w 322"/>
                      <a:gd name="T59" fmla="*/ 1 h 378"/>
                      <a:gd name="T60" fmla="*/ 0 w 322"/>
                      <a:gd name="T61" fmla="*/ 1 h 378"/>
                      <a:gd name="T62" fmla="*/ 1 w 322"/>
                      <a:gd name="T63" fmla="*/ 1 h 378"/>
                      <a:gd name="T64" fmla="*/ 1 w 322"/>
                      <a:gd name="T65" fmla="*/ 0 h 378"/>
                      <a:gd name="T66" fmla="*/ 1 w 322"/>
                      <a:gd name="T67" fmla="*/ 0 h 378"/>
                      <a:gd name="T68" fmla="*/ 1 w 322"/>
                      <a:gd name="T69" fmla="*/ 0 h 378"/>
                      <a:gd name="T70" fmla="*/ 2 w 322"/>
                      <a:gd name="T71" fmla="*/ 0 h 378"/>
                      <a:gd name="T72" fmla="*/ 2 w 322"/>
                      <a:gd name="T73" fmla="*/ 0 h 378"/>
                      <a:gd name="T74" fmla="*/ 3 w 322"/>
                      <a:gd name="T75" fmla="*/ 0 h 378"/>
                      <a:gd name="T76" fmla="*/ 4 w 322"/>
                      <a:gd name="T77" fmla="*/ 0 h 378"/>
                      <a:gd name="T78" fmla="*/ 4 w 322"/>
                      <a:gd name="T79" fmla="*/ 0 h 378"/>
                      <a:gd name="T80" fmla="*/ 4 w 322"/>
                      <a:gd name="T81" fmla="*/ 0 h 378"/>
                      <a:gd name="T82" fmla="*/ 4 w 322"/>
                      <a:gd name="T83" fmla="*/ 0 h 378"/>
                      <a:gd name="T84" fmla="*/ 3 w 322"/>
                      <a:gd name="T85" fmla="*/ 0 h 378"/>
                      <a:gd name="T86" fmla="*/ 2 w 322"/>
                      <a:gd name="T87" fmla="*/ 0 h 378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322" h="378">
                        <a:moveTo>
                          <a:pt x="125" y="49"/>
                        </a:moveTo>
                        <a:lnTo>
                          <a:pt x="100" y="70"/>
                        </a:lnTo>
                        <a:lnTo>
                          <a:pt x="76" y="90"/>
                        </a:lnTo>
                        <a:lnTo>
                          <a:pt x="53" y="115"/>
                        </a:lnTo>
                        <a:lnTo>
                          <a:pt x="34" y="140"/>
                        </a:lnTo>
                        <a:lnTo>
                          <a:pt x="17" y="166"/>
                        </a:lnTo>
                        <a:lnTo>
                          <a:pt x="5" y="195"/>
                        </a:lnTo>
                        <a:lnTo>
                          <a:pt x="0" y="226"/>
                        </a:lnTo>
                        <a:lnTo>
                          <a:pt x="1" y="258"/>
                        </a:lnTo>
                        <a:lnTo>
                          <a:pt x="3" y="266"/>
                        </a:lnTo>
                        <a:lnTo>
                          <a:pt x="5" y="275"/>
                        </a:lnTo>
                        <a:lnTo>
                          <a:pt x="9" y="282"/>
                        </a:lnTo>
                        <a:lnTo>
                          <a:pt x="14" y="290"/>
                        </a:lnTo>
                        <a:lnTo>
                          <a:pt x="19" y="297"/>
                        </a:lnTo>
                        <a:lnTo>
                          <a:pt x="26" y="304"/>
                        </a:lnTo>
                        <a:lnTo>
                          <a:pt x="32" y="310"/>
                        </a:lnTo>
                        <a:lnTo>
                          <a:pt x="41" y="314"/>
                        </a:lnTo>
                        <a:lnTo>
                          <a:pt x="56" y="324"/>
                        </a:lnTo>
                        <a:lnTo>
                          <a:pt x="71" y="332"/>
                        </a:lnTo>
                        <a:lnTo>
                          <a:pt x="86" y="338"/>
                        </a:lnTo>
                        <a:lnTo>
                          <a:pt x="103" y="344"/>
                        </a:lnTo>
                        <a:lnTo>
                          <a:pt x="119" y="350"/>
                        </a:lnTo>
                        <a:lnTo>
                          <a:pt x="136" y="355"/>
                        </a:lnTo>
                        <a:lnTo>
                          <a:pt x="152" y="359"/>
                        </a:lnTo>
                        <a:lnTo>
                          <a:pt x="168" y="363"/>
                        </a:lnTo>
                        <a:lnTo>
                          <a:pt x="186" y="366"/>
                        </a:lnTo>
                        <a:lnTo>
                          <a:pt x="202" y="368"/>
                        </a:lnTo>
                        <a:lnTo>
                          <a:pt x="220" y="371"/>
                        </a:lnTo>
                        <a:lnTo>
                          <a:pt x="238" y="373"/>
                        </a:lnTo>
                        <a:lnTo>
                          <a:pt x="254" y="374"/>
                        </a:lnTo>
                        <a:lnTo>
                          <a:pt x="272" y="375"/>
                        </a:lnTo>
                        <a:lnTo>
                          <a:pt x="289" y="376"/>
                        </a:lnTo>
                        <a:lnTo>
                          <a:pt x="306" y="378"/>
                        </a:lnTo>
                        <a:lnTo>
                          <a:pt x="311" y="378"/>
                        </a:lnTo>
                        <a:lnTo>
                          <a:pt x="316" y="375"/>
                        </a:lnTo>
                        <a:lnTo>
                          <a:pt x="320" y="371"/>
                        </a:lnTo>
                        <a:lnTo>
                          <a:pt x="322" y="366"/>
                        </a:lnTo>
                        <a:lnTo>
                          <a:pt x="322" y="360"/>
                        </a:lnTo>
                        <a:lnTo>
                          <a:pt x="320" y="356"/>
                        </a:lnTo>
                        <a:lnTo>
                          <a:pt x="315" y="352"/>
                        </a:lnTo>
                        <a:lnTo>
                          <a:pt x="309" y="350"/>
                        </a:lnTo>
                        <a:lnTo>
                          <a:pt x="294" y="347"/>
                        </a:lnTo>
                        <a:lnTo>
                          <a:pt x="279" y="344"/>
                        </a:lnTo>
                        <a:lnTo>
                          <a:pt x="263" y="341"/>
                        </a:lnTo>
                        <a:lnTo>
                          <a:pt x="247" y="338"/>
                        </a:lnTo>
                        <a:lnTo>
                          <a:pt x="232" y="336"/>
                        </a:lnTo>
                        <a:lnTo>
                          <a:pt x="216" y="334"/>
                        </a:lnTo>
                        <a:lnTo>
                          <a:pt x="200" y="332"/>
                        </a:lnTo>
                        <a:lnTo>
                          <a:pt x="185" y="328"/>
                        </a:lnTo>
                        <a:lnTo>
                          <a:pt x="170" y="326"/>
                        </a:lnTo>
                        <a:lnTo>
                          <a:pt x="154" y="322"/>
                        </a:lnTo>
                        <a:lnTo>
                          <a:pt x="139" y="318"/>
                        </a:lnTo>
                        <a:lnTo>
                          <a:pt x="124" y="314"/>
                        </a:lnTo>
                        <a:lnTo>
                          <a:pt x="110" y="309"/>
                        </a:lnTo>
                        <a:lnTo>
                          <a:pt x="94" y="303"/>
                        </a:lnTo>
                        <a:lnTo>
                          <a:pt x="80" y="297"/>
                        </a:lnTo>
                        <a:lnTo>
                          <a:pt x="66" y="289"/>
                        </a:lnTo>
                        <a:lnTo>
                          <a:pt x="55" y="281"/>
                        </a:lnTo>
                        <a:lnTo>
                          <a:pt x="45" y="271"/>
                        </a:lnTo>
                        <a:lnTo>
                          <a:pt x="38" y="259"/>
                        </a:lnTo>
                        <a:lnTo>
                          <a:pt x="35" y="245"/>
                        </a:lnTo>
                        <a:lnTo>
                          <a:pt x="34" y="232"/>
                        </a:lnTo>
                        <a:lnTo>
                          <a:pt x="35" y="216"/>
                        </a:lnTo>
                        <a:lnTo>
                          <a:pt x="38" y="200"/>
                        </a:lnTo>
                        <a:lnTo>
                          <a:pt x="43" y="187"/>
                        </a:lnTo>
                        <a:lnTo>
                          <a:pt x="51" y="170"/>
                        </a:lnTo>
                        <a:lnTo>
                          <a:pt x="60" y="152"/>
                        </a:lnTo>
                        <a:lnTo>
                          <a:pt x="71" y="137"/>
                        </a:lnTo>
                        <a:lnTo>
                          <a:pt x="83" y="124"/>
                        </a:lnTo>
                        <a:lnTo>
                          <a:pt x="94" y="110"/>
                        </a:lnTo>
                        <a:lnTo>
                          <a:pt x="107" y="96"/>
                        </a:lnTo>
                        <a:lnTo>
                          <a:pt x="123" y="82"/>
                        </a:lnTo>
                        <a:lnTo>
                          <a:pt x="138" y="69"/>
                        </a:lnTo>
                        <a:lnTo>
                          <a:pt x="153" y="57"/>
                        </a:lnTo>
                        <a:lnTo>
                          <a:pt x="173" y="47"/>
                        </a:lnTo>
                        <a:lnTo>
                          <a:pt x="195" y="38"/>
                        </a:lnTo>
                        <a:lnTo>
                          <a:pt x="218" y="28"/>
                        </a:lnTo>
                        <a:lnTo>
                          <a:pt x="238" y="20"/>
                        </a:lnTo>
                        <a:lnTo>
                          <a:pt x="254" y="13"/>
                        </a:lnTo>
                        <a:lnTo>
                          <a:pt x="264" y="7"/>
                        </a:lnTo>
                        <a:lnTo>
                          <a:pt x="268" y="2"/>
                        </a:lnTo>
                        <a:lnTo>
                          <a:pt x="256" y="0"/>
                        </a:lnTo>
                        <a:lnTo>
                          <a:pt x="240" y="1"/>
                        </a:lnTo>
                        <a:lnTo>
                          <a:pt x="221" y="4"/>
                        </a:lnTo>
                        <a:lnTo>
                          <a:pt x="201" y="10"/>
                        </a:lnTo>
                        <a:lnTo>
                          <a:pt x="180" y="18"/>
                        </a:lnTo>
                        <a:lnTo>
                          <a:pt x="160" y="27"/>
                        </a:lnTo>
                        <a:lnTo>
                          <a:pt x="141" y="38"/>
                        </a:lnTo>
                        <a:lnTo>
                          <a:pt x="125" y="4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9" name="Freeform 1069"/>
                  <p:cNvSpPr>
                    <a:spLocks/>
                  </p:cNvSpPr>
                  <p:nvPr/>
                </p:nvSpPr>
                <p:spPr bwMode="auto">
                  <a:xfrm>
                    <a:off x="5250" y="2643"/>
                    <a:ext cx="99" cy="59"/>
                  </a:xfrm>
                  <a:custGeom>
                    <a:avLst/>
                    <a:gdLst>
                      <a:gd name="T0" fmla="*/ 3 w 283"/>
                      <a:gd name="T1" fmla="*/ 0 h 252"/>
                      <a:gd name="T2" fmla="*/ 3 w 283"/>
                      <a:gd name="T3" fmla="*/ 0 h 252"/>
                      <a:gd name="T4" fmla="*/ 4 w 283"/>
                      <a:gd name="T5" fmla="*/ 0 h 252"/>
                      <a:gd name="T6" fmla="*/ 4 w 283"/>
                      <a:gd name="T7" fmla="*/ 0 h 252"/>
                      <a:gd name="T8" fmla="*/ 4 w 283"/>
                      <a:gd name="T9" fmla="*/ 0 h 252"/>
                      <a:gd name="T10" fmla="*/ 4 w 283"/>
                      <a:gd name="T11" fmla="*/ 0 h 252"/>
                      <a:gd name="T12" fmla="*/ 4 w 283"/>
                      <a:gd name="T13" fmla="*/ 0 h 252"/>
                      <a:gd name="T14" fmla="*/ 3 w 283"/>
                      <a:gd name="T15" fmla="*/ 0 h 252"/>
                      <a:gd name="T16" fmla="*/ 3 w 283"/>
                      <a:gd name="T17" fmla="*/ 1 h 252"/>
                      <a:gd name="T18" fmla="*/ 3 w 283"/>
                      <a:gd name="T19" fmla="*/ 1 h 252"/>
                      <a:gd name="T20" fmla="*/ 3 w 283"/>
                      <a:gd name="T21" fmla="*/ 1 h 252"/>
                      <a:gd name="T22" fmla="*/ 3 w 283"/>
                      <a:gd name="T23" fmla="*/ 1 h 252"/>
                      <a:gd name="T24" fmla="*/ 3 w 283"/>
                      <a:gd name="T25" fmla="*/ 1 h 252"/>
                      <a:gd name="T26" fmla="*/ 3 w 283"/>
                      <a:gd name="T27" fmla="*/ 1 h 252"/>
                      <a:gd name="T28" fmla="*/ 3 w 283"/>
                      <a:gd name="T29" fmla="*/ 1 h 252"/>
                      <a:gd name="T30" fmla="*/ 3 w 283"/>
                      <a:gd name="T31" fmla="*/ 1 h 252"/>
                      <a:gd name="T32" fmla="*/ 3 w 283"/>
                      <a:gd name="T33" fmla="*/ 1 h 252"/>
                      <a:gd name="T34" fmla="*/ 3 w 283"/>
                      <a:gd name="T35" fmla="*/ 1 h 252"/>
                      <a:gd name="T36" fmla="*/ 3 w 283"/>
                      <a:gd name="T37" fmla="*/ 1 h 252"/>
                      <a:gd name="T38" fmla="*/ 3 w 283"/>
                      <a:gd name="T39" fmla="*/ 1 h 252"/>
                      <a:gd name="T40" fmla="*/ 3 w 283"/>
                      <a:gd name="T41" fmla="*/ 1 h 252"/>
                      <a:gd name="T42" fmla="*/ 3 w 283"/>
                      <a:gd name="T43" fmla="*/ 1 h 252"/>
                      <a:gd name="T44" fmla="*/ 4 w 283"/>
                      <a:gd name="T45" fmla="*/ 1 h 252"/>
                      <a:gd name="T46" fmla="*/ 4 w 283"/>
                      <a:gd name="T47" fmla="*/ 1 h 252"/>
                      <a:gd name="T48" fmla="*/ 4 w 283"/>
                      <a:gd name="T49" fmla="*/ 0 h 252"/>
                      <a:gd name="T50" fmla="*/ 4 w 283"/>
                      <a:gd name="T51" fmla="*/ 0 h 252"/>
                      <a:gd name="T52" fmla="*/ 4 w 283"/>
                      <a:gd name="T53" fmla="*/ 0 h 252"/>
                      <a:gd name="T54" fmla="*/ 4 w 283"/>
                      <a:gd name="T55" fmla="*/ 0 h 252"/>
                      <a:gd name="T56" fmla="*/ 4 w 283"/>
                      <a:gd name="T57" fmla="*/ 0 h 252"/>
                      <a:gd name="T58" fmla="*/ 3 w 283"/>
                      <a:gd name="T59" fmla="*/ 0 h 252"/>
                      <a:gd name="T60" fmla="*/ 3 w 283"/>
                      <a:gd name="T61" fmla="*/ 0 h 252"/>
                      <a:gd name="T62" fmla="*/ 3 w 283"/>
                      <a:gd name="T63" fmla="*/ 0 h 252"/>
                      <a:gd name="T64" fmla="*/ 3 w 283"/>
                      <a:gd name="T65" fmla="*/ 0 h 252"/>
                      <a:gd name="T66" fmla="*/ 2 w 283"/>
                      <a:gd name="T67" fmla="*/ 0 h 252"/>
                      <a:gd name="T68" fmla="*/ 2 w 283"/>
                      <a:gd name="T69" fmla="*/ 0 h 252"/>
                      <a:gd name="T70" fmla="*/ 2 w 283"/>
                      <a:gd name="T71" fmla="*/ 0 h 252"/>
                      <a:gd name="T72" fmla="*/ 2 w 283"/>
                      <a:gd name="T73" fmla="*/ 0 h 252"/>
                      <a:gd name="T74" fmla="*/ 1 w 283"/>
                      <a:gd name="T75" fmla="*/ 0 h 252"/>
                      <a:gd name="T76" fmla="*/ 1 w 283"/>
                      <a:gd name="T77" fmla="*/ 0 h 252"/>
                      <a:gd name="T78" fmla="*/ 1 w 283"/>
                      <a:gd name="T79" fmla="*/ 0 h 252"/>
                      <a:gd name="T80" fmla="*/ 0 w 283"/>
                      <a:gd name="T81" fmla="*/ 0 h 252"/>
                      <a:gd name="T82" fmla="*/ 0 w 283"/>
                      <a:gd name="T83" fmla="*/ 0 h 252"/>
                      <a:gd name="T84" fmla="*/ 0 w 283"/>
                      <a:gd name="T85" fmla="*/ 0 h 252"/>
                      <a:gd name="T86" fmla="*/ 0 w 283"/>
                      <a:gd name="T87" fmla="*/ 0 h 252"/>
                      <a:gd name="T88" fmla="*/ 0 w 283"/>
                      <a:gd name="T89" fmla="*/ 0 h 252"/>
                      <a:gd name="T90" fmla="*/ 0 w 283"/>
                      <a:gd name="T91" fmla="*/ 0 h 252"/>
                      <a:gd name="T92" fmla="*/ 0 w 283"/>
                      <a:gd name="T93" fmla="*/ 0 h 252"/>
                      <a:gd name="T94" fmla="*/ 1 w 283"/>
                      <a:gd name="T95" fmla="*/ 0 h 252"/>
                      <a:gd name="T96" fmla="*/ 1 w 283"/>
                      <a:gd name="T97" fmla="*/ 0 h 252"/>
                      <a:gd name="T98" fmla="*/ 1 w 283"/>
                      <a:gd name="T99" fmla="*/ 0 h 252"/>
                      <a:gd name="T100" fmla="*/ 1 w 283"/>
                      <a:gd name="T101" fmla="*/ 0 h 252"/>
                      <a:gd name="T102" fmla="*/ 1 w 283"/>
                      <a:gd name="T103" fmla="*/ 0 h 252"/>
                      <a:gd name="T104" fmla="*/ 2 w 283"/>
                      <a:gd name="T105" fmla="*/ 0 h 252"/>
                      <a:gd name="T106" fmla="*/ 2 w 283"/>
                      <a:gd name="T107" fmla="*/ 0 h 252"/>
                      <a:gd name="T108" fmla="*/ 2 w 283"/>
                      <a:gd name="T109" fmla="*/ 0 h 252"/>
                      <a:gd name="T110" fmla="*/ 2 w 283"/>
                      <a:gd name="T111" fmla="*/ 0 h 252"/>
                      <a:gd name="T112" fmla="*/ 3 w 283"/>
                      <a:gd name="T113" fmla="*/ 0 h 252"/>
                      <a:gd name="T114" fmla="*/ 3 w 283"/>
                      <a:gd name="T115" fmla="*/ 0 h 252"/>
                      <a:gd name="T116" fmla="*/ 3 w 283"/>
                      <a:gd name="T117" fmla="*/ 0 h 252"/>
                      <a:gd name="T118" fmla="*/ 3 w 283"/>
                      <a:gd name="T119" fmla="*/ 0 h 252"/>
                      <a:gd name="T120" fmla="*/ 3 w 283"/>
                      <a:gd name="T121" fmla="*/ 0 h 252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283" h="252">
                        <a:moveTo>
                          <a:pt x="235" y="77"/>
                        </a:moveTo>
                        <a:lnTo>
                          <a:pt x="248" y="91"/>
                        </a:lnTo>
                        <a:lnTo>
                          <a:pt x="256" y="107"/>
                        </a:lnTo>
                        <a:lnTo>
                          <a:pt x="259" y="124"/>
                        </a:lnTo>
                        <a:lnTo>
                          <a:pt x="259" y="142"/>
                        </a:lnTo>
                        <a:lnTo>
                          <a:pt x="257" y="157"/>
                        </a:lnTo>
                        <a:lnTo>
                          <a:pt x="252" y="170"/>
                        </a:lnTo>
                        <a:lnTo>
                          <a:pt x="244" y="183"/>
                        </a:lnTo>
                        <a:lnTo>
                          <a:pt x="236" y="193"/>
                        </a:lnTo>
                        <a:lnTo>
                          <a:pt x="225" y="204"/>
                        </a:lnTo>
                        <a:lnTo>
                          <a:pt x="215" y="214"/>
                        </a:lnTo>
                        <a:lnTo>
                          <a:pt x="204" y="224"/>
                        </a:lnTo>
                        <a:lnTo>
                          <a:pt x="194" y="234"/>
                        </a:lnTo>
                        <a:lnTo>
                          <a:pt x="191" y="238"/>
                        </a:lnTo>
                        <a:lnTo>
                          <a:pt x="191" y="241"/>
                        </a:lnTo>
                        <a:lnTo>
                          <a:pt x="191" y="245"/>
                        </a:lnTo>
                        <a:lnTo>
                          <a:pt x="194" y="248"/>
                        </a:lnTo>
                        <a:lnTo>
                          <a:pt x="197" y="250"/>
                        </a:lnTo>
                        <a:lnTo>
                          <a:pt x="202" y="252"/>
                        </a:lnTo>
                        <a:lnTo>
                          <a:pt x="205" y="250"/>
                        </a:lnTo>
                        <a:lnTo>
                          <a:pt x="209" y="248"/>
                        </a:lnTo>
                        <a:lnTo>
                          <a:pt x="232" y="233"/>
                        </a:lnTo>
                        <a:lnTo>
                          <a:pt x="252" y="214"/>
                        </a:lnTo>
                        <a:lnTo>
                          <a:pt x="268" y="192"/>
                        </a:lnTo>
                        <a:lnTo>
                          <a:pt x="278" y="167"/>
                        </a:lnTo>
                        <a:lnTo>
                          <a:pt x="283" y="141"/>
                        </a:lnTo>
                        <a:lnTo>
                          <a:pt x="280" y="115"/>
                        </a:lnTo>
                        <a:lnTo>
                          <a:pt x="271" y="91"/>
                        </a:lnTo>
                        <a:lnTo>
                          <a:pt x="252" y="69"/>
                        </a:lnTo>
                        <a:lnTo>
                          <a:pt x="238" y="57"/>
                        </a:lnTo>
                        <a:lnTo>
                          <a:pt x="222" y="48"/>
                        </a:lnTo>
                        <a:lnTo>
                          <a:pt x="204" y="39"/>
                        </a:lnTo>
                        <a:lnTo>
                          <a:pt x="184" y="31"/>
                        </a:lnTo>
                        <a:lnTo>
                          <a:pt x="164" y="23"/>
                        </a:lnTo>
                        <a:lnTo>
                          <a:pt x="144" y="17"/>
                        </a:lnTo>
                        <a:lnTo>
                          <a:pt x="123" y="13"/>
                        </a:lnTo>
                        <a:lnTo>
                          <a:pt x="103" y="8"/>
                        </a:lnTo>
                        <a:lnTo>
                          <a:pt x="83" y="5"/>
                        </a:lnTo>
                        <a:lnTo>
                          <a:pt x="66" y="2"/>
                        </a:lnTo>
                        <a:lnTo>
                          <a:pt x="48" y="0"/>
                        </a:lnTo>
                        <a:lnTo>
                          <a:pt x="34" y="0"/>
                        </a:lnTo>
                        <a:lnTo>
                          <a:pt x="21" y="0"/>
                        </a:lnTo>
                        <a:lnTo>
                          <a:pt x="11" y="0"/>
                        </a:lnTo>
                        <a:lnTo>
                          <a:pt x="4" y="2"/>
                        </a:lnTo>
                        <a:lnTo>
                          <a:pt x="0" y="5"/>
                        </a:lnTo>
                        <a:lnTo>
                          <a:pt x="12" y="7"/>
                        </a:lnTo>
                        <a:lnTo>
                          <a:pt x="24" y="8"/>
                        </a:lnTo>
                        <a:lnTo>
                          <a:pt x="38" y="10"/>
                        </a:lnTo>
                        <a:lnTo>
                          <a:pt x="52" y="13"/>
                        </a:lnTo>
                        <a:lnTo>
                          <a:pt x="66" y="16"/>
                        </a:lnTo>
                        <a:lnTo>
                          <a:pt x="82" y="18"/>
                        </a:lnTo>
                        <a:lnTo>
                          <a:pt x="98" y="22"/>
                        </a:lnTo>
                        <a:lnTo>
                          <a:pt x="114" y="25"/>
                        </a:lnTo>
                        <a:lnTo>
                          <a:pt x="129" y="30"/>
                        </a:lnTo>
                        <a:lnTo>
                          <a:pt x="146" y="34"/>
                        </a:lnTo>
                        <a:lnTo>
                          <a:pt x="162" y="39"/>
                        </a:lnTo>
                        <a:lnTo>
                          <a:pt x="177" y="45"/>
                        </a:lnTo>
                        <a:lnTo>
                          <a:pt x="193" y="52"/>
                        </a:lnTo>
                        <a:lnTo>
                          <a:pt x="208" y="60"/>
                        </a:lnTo>
                        <a:lnTo>
                          <a:pt x="222" y="68"/>
                        </a:lnTo>
                        <a:lnTo>
                          <a:pt x="235" y="77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0" name="Freeform 1070"/>
                  <p:cNvSpPr>
                    <a:spLocks/>
                  </p:cNvSpPr>
                  <p:nvPr/>
                </p:nvSpPr>
                <p:spPr bwMode="auto">
                  <a:xfrm>
                    <a:off x="5047" y="2671"/>
                    <a:ext cx="40" cy="55"/>
                  </a:xfrm>
                  <a:custGeom>
                    <a:avLst/>
                    <a:gdLst>
                      <a:gd name="T0" fmla="*/ 0 w 114"/>
                      <a:gd name="T1" fmla="*/ 0 h 238"/>
                      <a:gd name="T2" fmla="*/ 0 w 114"/>
                      <a:gd name="T3" fmla="*/ 0 h 238"/>
                      <a:gd name="T4" fmla="*/ 0 w 114"/>
                      <a:gd name="T5" fmla="*/ 0 h 238"/>
                      <a:gd name="T6" fmla="*/ 0 w 114"/>
                      <a:gd name="T7" fmla="*/ 0 h 238"/>
                      <a:gd name="T8" fmla="*/ 0 w 114"/>
                      <a:gd name="T9" fmla="*/ 1 h 238"/>
                      <a:gd name="T10" fmla="*/ 1 w 114"/>
                      <a:gd name="T11" fmla="*/ 1 h 238"/>
                      <a:gd name="T12" fmla="*/ 1 w 114"/>
                      <a:gd name="T13" fmla="*/ 1 h 238"/>
                      <a:gd name="T14" fmla="*/ 1 w 114"/>
                      <a:gd name="T15" fmla="*/ 1 h 238"/>
                      <a:gd name="T16" fmla="*/ 1 w 114"/>
                      <a:gd name="T17" fmla="*/ 1 h 238"/>
                      <a:gd name="T18" fmla="*/ 1 w 114"/>
                      <a:gd name="T19" fmla="*/ 1 h 238"/>
                      <a:gd name="T20" fmla="*/ 2 w 114"/>
                      <a:gd name="T21" fmla="*/ 1 h 238"/>
                      <a:gd name="T22" fmla="*/ 2 w 114"/>
                      <a:gd name="T23" fmla="*/ 1 h 238"/>
                      <a:gd name="T24" fmla="*/ 2 w 114"/>
                      <a:gd name="T25" fmla="*/ 1 h 238"/>
                      <a:gd name="T26" fmla="*/ 2 w 114"/>
                      <a:gd name="T27" fmla="*/ 1 h 238"/>
                      <a:gd name="T28" fmla="*/ 2 w 114"/>
                      <a:gd name="T29" fmla="*/ 1 h 238"/>
                      <a:gd name="T30" fmla="*/ 2 w 114"/>
                      <a:gd name="T31" fmla="*/ 1 h 238"/>
                      <a:gd name="T32" fmla="*/ 1 w 114"/>
                      <a:gd name="T33" fmla="*/ 1 h 238"/>
                      <a:gd name="T34" fmla="*/ 1 w 114"/>
                      <a:gd name="T35" fmla="*/ 1 h 238"/>
                      <a:gd name="T36" fmla="*/ 1 w 114"/>
                      <a:gd name="T37" fmla="*/ 0 h 238"/>
                      <a:gd name="T38" fmla="*/ 1 w 114"/>
                      <a:gd name="T39" fmla="*/ 0 h 238"/>
                      <a:gd name="T40" fmla="*/ 1 w 114"/>
                      <a:gd name="T41" fmla="*/ 0 h 238"/>
                      <a:gd name="T42" fmla="*/ 0 w 114"/>
                      <a:gd name="T43" fmla="*/ 0 h 238"/>
                      <a:gd name="T44" fmla="*/ 0 w 114"/>
                      <a:gd name="T45" fmla="*/ 0 h 238"/>
                      <a:gd name="T46" fmla="*/ 0 w 114"/>
                      <a:gd name="T47" fmla="*/ 0 h 238"/>
                      <a:gd name="T48" fmla="*/ 0 w 114"/>
                      <a:gd name="T49" fmla="*/ 0 h 238"/>
                      <a:gd name="T50" fmla="*/ 1 w 114"/>
                      <a:gd name="T51" fmla="*/ 0 h 238"/>
                      <a:gd name="T52" fmla="*/ 1 w 114"/>
                      <a:gd name="T53" fmla="*/ 0 h 238"/>
                      <a:gd name="T54" fmla="*/ 1 w 114"/>
                      <a:gd name="T55" fmla="*/ 0 h 238"/>
                      <a:gd name="T56" fmla="*/ 1 w 114"/>
                      <a:gd name="T57" fmla="*/ 0 h 238"/>
                      <a:gd name="T58" fmla="*/ 1 w 114"/>
                      <a:gd name="T59" fmla="*/ 0 h 238"/>
                      <a:gd name="T60" fmla="*/ 1 w 114"/>
                      <a:gd name="T61" fmla="*/ 0 h 238"/>
                      <a:gd name="T62" fmla="*/ 2 w 114"/>
                      <a:gd name="T63" fmla="*/ 0 h 238"/>
                      <a:gd name="T64" fmla="*/ 2 w 114"/>
                      <a:gd name="T65" fmla="*/ 0 h 238"/>
                      <a:gd name="T66" fmla="*/ 2 w 114"/>
                      <a:gd name="T67" fmla="*/ 0 h 238"/>
                      <a:gd name="T68" fmla="*/ 1 w 114"/>
                      <a:gd name="T69" fmla="*/ 0 h 238"/>
                      <a:gd name="T70" fmla="*/ 1 w 114"/>
                      <a:gd name="T71" fmla="*/ 0 h 238"/>
                      <a:gd name="T72" fmla="*/ 1 w 114"/>
                      <a:gd name="T73" fmla="*/ 0 h 238"/>
                      <a:gd name="T74" fmla="*/ 1 w 114"/>
                      <a:gd name="T75" fmla="*/ 0 h 238"/>
                      <a:gd name="T76" fmla="*/ 0 w 114"/>
                      <a:gd name="T77" fmla="*/ 0 h 238"/>
                      <a:gd name="T78" fmla="*/ 0 w 114"/>
                      <a:gd name="T79" fmla="*/ 0 h 238"/>
                      <a:gd name="T80" fmla="*/ 0 w 114"/>
                      <a:gd name="T81" fmla="*/ 0 h 238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14" h="238">
                        <a:moveTo>
                          <a:pt x="0" y="130"/>
                        </a:moveTo>
                        <a:lnTo>
                          <a:pt x="0" y="149"/>
                        </a:lnTo>
                        <a:lnTo>
                          <a:pt x="4" y="168"/>
                        </a:lnTo>
                        <a:lnTo>
                          <a:pt x="12" y="185"/>
                        </a:lnTo>
                        <a:lnTo>
                          <a:pt x="24" y="200"/>
                        </a:lnTo>
                        <a:lnTo>
                          <a:pt x="38" y="213"/>
                        </a:lnTo>
                        <a:lnTo>
                          <a:pt x="55" y="224"/>
                        </a:lnTo>
                        <a:lnTo>
                          <a:pt x="73" y="232"/>
                        </a:lnTo>
                        <a:lnTo>
                          <a:pt x="92" y="237"/>
                        </a:lnTo>
                        <a:lnTo>
                          <a:pt x="98" y="238"/>
                        </a:lnTo>
                        <a:lnTo>
                          <a:pt x="104" y="235"/>
                        </a:lnTo>
                        <a:lnTo>
                          <a:pt x="109" y="232"/>
                        </a:lnTo>
                        <a:lnTo>
                          <a:pt x="111" y="227"/>
                        </a:lnTo>
                        <a:lnTo>
                          <a:pt x="111" y="222"/>
                        </a:lnTo>
                        <a:lnTo>
                          <a:pt x="110" y="216"/>
                        </a:lnTo>
                        <a:lnTo>
                          <a:pt x="106" y="211"/>
                        </a:lnTo>
                        <a:lnTo>
                          <a:pt x="100" y="209"/>
                        </a:lnTo>
                        <a:lnTo>
                          <a:pt x="82" y="202"/>
                        </a:lnTo>
                        <a:lnTo>
                          <a:pt x="64" y="193"/>
                        </a:lnTo>
                        <a:lnTo>
                          <a:pt x="50" y="180"/>
                        </a:lnTo>
                        <a:lnTo>
                          <a:pt x="39" y="167"/>
                        </a:lnTo>
                        <a:lnTo>
                          <a:pt x="32" y="149"/>
                        </a:lnTo>
                        <a:lnTo>
                          <a:pt x="29" y="131"/>
                        </a:lnTo>
                        <a:lnTo>
                          <a:pt x="29" y="111"/>
                        </a:lnTo>
                        <a:lnTo>
                          <a:pt x="35" y="91"/>
                        </a:lnTo>
                        <a:lnTo>
                          <a:pt x="42" y="76"/>
                        </a:lnTo>
                        <a:lnTo>
                          <a:pt x="51" y="62"/>
                        </a:lnTo>
                        <a:lnTo>
                          <a:pt x="62" y="49"/>
                        </a:lnTo>
                        <a:lnTo>
                          <a:pt x="73" y="38"/>
                        </a:lnTo>
                        <a:lnTo>
                          <a:pt x="84" y="28"/>
                        </a:lnTo>
                        <a:lnTo>
                          <a:pt x="96" y="18"/>
                        </a:lnTo>
                        <a:lnTo>
                          <a:pt x="106" y="9"/>
                        </a:lnTo>
                        <a:lnTo>
                          <a:pt x="114" y="1"/>
                        </a:lnTo>
                        <a:lnTo>
                          <a:pt x="106" y="0"/>
                        </a:lnTo>
                        <a:lnTo>
                          <a:pt x="93" y="6"/>
                        </a:lnTo>
                        <a:lnTo>
                          <a:pt x="76" y="18"/>
                        </a:lnTo>
                        <a:lnTo>
                          <a:pt x="56" y="36"/>
                        </a:lnTo>
                        <a:lnTo>
                          <a:pt x="37" y="57"/>
                        </a:lnTo>
                        <a:lnTo>
                          <a:pt x="20" y="80"/>
                        </a:lnTo>
                        <a:lnTo>
                          <a:pt x="7" y="106"/>
                        </a:lnTo>
                        <a:lnTo>
                          <a:pt x="0" y="130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1" name="Freeform 1071"/>
                  <p:cNvSpPr>
                    <a:spLocks/>
                  </p:cNvSpPr>
                  <p:nvPr/>
                </p:nvSpPr>
                <p:spPr bwMode="auto">
                  <a:xfrm>
                    <a:off x="5330" y="2639"/>
                    <a:ext cx="87" cy="73"/>
                  </a:xfrm>
                  <a:custGeom>
                    <a:avLst/>
                    <a:gdLst>
                      <a:gd name="T0" fmla="*/ 3 w 246"/>
                      <a:gd name="T1" fmla="*/ 0 h 310"/>
                      <a:gd name="T2" fmla="*/ 4 w 246"/>
                      <a:gd name="T3" fmla="*/ 0 h 310"/>
                      <a:gd name="T4" fmla="*/ 4 w 246"/>
                      <a:gd name="T5" fmla="*/ 0 h 310"/>
                      <a:gd name="T6" fmla="*/ 4 w 246"/>
                      <a:gd name="T7" fmla="*/ 0 h 310"/>
                      <a:gd name="T8" fmla="*/ 3 w 246"/>
                      <a:gd name="T9" fmla="*/ 1 h 310"/>
                      <a:gd name="T10" fmla="*/ 3 w 246"/>
                      <a:gd name="T11" fmla="*/ 1 h 310"/>
                      <a:gd name="T12" fmla="*/ 2 w 246"/>
                      <a:gd name="T13" fmla="*/ 1 h 310"/>
                      <a:gd name="T14" fmla="*/ 2 w 246"/>
                      <a:gd name="T15" fmla="*/ 1 h 310"/>
                      <a:gd name="T16" fmla="*/ 2 w 246"/>
                      <a:gd name="T17" fmla="*/ 1 h 310"/>
                      <a:gd name="T18" fmla="*/ 2 w 246"/>
                      <a:gd name="T19" fmla="*/ 1 h 310"/>
                      <a:gd name="T20" fmla="*/ 2 w 246"/>
                      <a:gd name="T21" fmla="*/ 1 h 310"/>
                      <a:gd name="T22" fmla="*/ 2 w 246"/>
                      <a:gd name="T23" fmla="*/ 1 h 310"/>
                      <a:gd name="T24" fmla="*/ 2 w 246"/>
                      <a:gd name="T25" fmla="*/ 1 h 310"/>
                      <a:gd name="T26" fmla="*/ 2 w 246"/>
                      <a:gd name="T27" fmla="*/ 1 h 310"/>
                      <a:gd name="T28" fmla="*/ 2 w 246"/>
                      <a:gd name="T29" fmla="*/ 1 h 310"/>
                      <a:gd name="T30" fmla="*/ 3 w 246"/>
                      <a:gd name="T31" fmla="*/ 1 h 310"/>
                      <a:gd name="T32" fmla="*/ 3 w 246"/>
                      <a:gd name="T33" fmla="*/ 1 h 310"/>
                      <a:gd name="T34" fmla="*/ 4 w 246"/>
                      <a:gd name="T35" fmla="*/ 1 h 310"/>
                      <a:gd name="T36" fmla="*/ 4 w 246"/>
                      <a:gd name="T37" fmla="*/ 0 h 310"/>
                      <a:gd name="T38" fmla="*/ 4 w 246"/>
                      <a:gd name="T39" fmla="*/ 0 h 310"/>
                      <a:gd name="T40" fmla="*/ 4 w 246"/>
                      <a:gd name="T41" fmla="*/ 0 h 310"/>
                      <a:gd name="T42" fmla="*/ 3 w 246"/>
                      <a:gd name="T43" fmla="*/ 0 h 310"/>
                      <a:gd name="T44" fmla="*/ 3 w 246"/>
                      <a:gd name="T45" fmla="*/ 0 h 310"/>
                      <a:gd name="T46" fmla="*/ 2 w 246"/>
                      <a:gd name="T47" fmla="*/ 0 h 310"/>
                      <a:gd name="T48" fmla="*/ 2 w 246"/>
                      <a:gd name="T49" fmla="*/ 0 h 310"/>
                      <a:gd name="T50" fmla="*/ 1 w 246"/>
                      <a:gd name="T51" fmla="*/ 0 h 310"/>
                      <a:gd name="T52" fmla="*/ 1 w 246"/>
                      <a:gd name="T53" fmla="*/ 0 h 310"/>
                      <a:gd name="T54" fmla="*/ 1 w 246"/>
                      <a:gd name="T55" fmla="*/ 0 h 310"/>
                      <a:gd name="T56" fmla="*/ 0 w 246"/>
                      <a:gd name="T57" fmla="*/ 0 h 310"/>
                      <a:gd name="T58" fmla="*/ 0 w 246"/>
                      <a:gd name="T59" fmla="*/ 0 h 310"/>
                      <a:gd name="T60" fmla="*/ 0 w 246"/>
                      <a:gd name="T61" fmla="*/ 0 h 310"/>
                      <a:gd name="T62" fmla="*/ 0 w 246"/>
                      <a:gd name="T63" fmla="*/ 0 h 310"/>
                      <a:gd name="T64" fmla="*/ 1 w 246"/>
                      <a:gd name="T65" fmla="*/ 0 h 310"/>
                      <a:gd name="T66" fmla="*/ 1 w 246"/>
                      <a:gd name="T67" fmla="*/ 0 h 310"/>
                      <a:gd name="T68" fmla="*/ 2 w 246"/>
                      <a:gd name="T69" fmla="*/ 0 h 310"/>
                      <a:gd name="T70" fmla="*/ 2 w 246"/>
                      <a:gd name="T71" fmla="*/ 0 h 310"/>
                      <a:gd name="T72" fmla="*/ 2 w 246"/>
                      <a:gd name="T73" fmla="*/ 0 h 310"/>
                      <a:gd name="T74" fmla="*/ 3 w 246"/>
                      <a:gd name="T75" fmla="*/ 0 h 310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246" h="310">
                        <a:moveTo>
                          <a:pt x="199" y="116"/>
                        </a:moveTo>
                        <a:lnTo>
                          <a:pt x="207" y="124"/>
                        </a:lnTo>
                        <a:lnTo>
                          <a:pt x="214" y="133"/>
                        </a:lnTo>
                        <a:lnTo>
                          <a:pt x="219" y="143"/>
                        </a:lnTo>
                        <a:lnTo>
                          <a:pt x="223" y="154"/>
                        </a:lnTo>
                        <a:lnTo>
                          <a:pt x="225" y="164"/>
                        </a:lnTo>
                        <a:lnTo>
                          <a:pt x="225" y="176"/>
                        </a:lnTo>
                        <a:lnTo>
                          <a:pt x="221" y="187"/>
                        </a:lnTo>
                        <a:lnTo>
                          <a:pt x="216" y="197"/>
                        </a:lnTo>
                        <a:lnTo>
                          <a:pt x="208" y="209"/>
                        </a:lnTo>
                        <a:lnTo>
                          <a:pt x="199" y="219"/>
                        </a:lnTo>
                        <a:lnTo>
                          <a:pt x="188" y="228"/>
                        </a:lnTo>
                        <a:lnTo>
                          <a:pt x="177" y="238"/>
                        </a:lnTo>
                        <a:lnTo>
                          <a:pt x="166" y="246"/>
                        </a:lnTo>
                        <a:lnTo>
                          <a:pt x="154" y="255"/>
                        </a:lnTo>
                        <a:lnTo>
                          <a:pt x="143" y="264"/>
                        </a:lnTo>
                        <a:lnTo>
                          <a:pt x="132" y="274"/>
                        </a:lnTo>
                        <a:lnTo>
                          <a:pt x="129" y="278"/>
                        </a:lnTo>
                        <a:lnTo>
                          <a:pt x="126" y="282"/>
                        </a:lnTo>
                        <a:lnTo>
                          <a:pt x="124" y="287"/>
                        </a:lnTo>
                        <a:lnTo>
                          <a:pt x="121" y="292"/>
                        </a:lnTo>
                        <a:lnTo>
                          <a:pt x="120" y="296"/>
                        </a:lnTo>
                        <a:lnTo>
                          <a:pt x="120" y="301"/>
                        </a:lnTo>
                        <a:lnTo>
                          <a:pt x="121" y="305"/>
                        </a:lnTo>
                        <a:lnTo>
                          <a:pt x="125" y="309"/>
                        </a:lnTo>
                        <a:lnTo>
                          <a:pt x="130" y="310"/>
                        </a:lnTo>
                        <a:lnTo>
                          <a:pt x="134" y="310"/>
                        </a:lnTo>
                        <a:lnTo>
                          <a:pt x="139" y="309"/>
                        </a:lnTo>
                        <a:lnTo>
                          <a:pt x="143" y="305"/>
                        </a:lnTo>
                        <a:lnTo>
                          <a:pt x="154" y="293"/>
                        </a:lnTo>
                        <a:lnTo>
                          <a:pt x="167" y="280"/>
                        </a:lnTo>
                        <a:lnTo>
                          <a:pt x="180" y="269"/>
                        </a:lnTo>
                        <a:lnTo>
                          <a:pt x="194" y="257"/>
                        </a:lnTo>
                        <a:lnTo>
                          <a:pt x="207" y="246"/>
                        </a:lnTo>
                        <a:lnTo>
                          <a:pt x="219" y="233"/>
                        </a:lnTo>
                        <a:lnTo>
                          <a:pt x="231" y="219"/>
                        </a:lnTo>
                        <a:lnTo>
                          <a:pt x="239" y="204"/>
                        </a:lnTo>
                        <a:lnTo>
                          <a:pt x="245" y="187"/>
                        </a:lnTo>
                        <a:lnTo>
                          <a:pt x="246" y="170"/>
                        </a:lnTo>
                        <a:lnTo>
                          <a:pt x="242" y="153"/>
                        </a:lnTo>
                        <a:lnTo>
                          <a:pt x="236" y="136"/>
                        </a:lnTo>
                        <a:lnTo>
                          <a:pt x="227" y="120"/>
                        </a:lnTo>
                        <a:lnTo>
                          <a:pt x="215" y="107"/>
                        </a:lnTo>
                        <a:lnTo>
                          <a:pt x="201" y="94"/>
                        </a:lnTo>
                        <a:lnTo>
                          <a:pt x="187" y="82"/>
                        </a:lnTo>
                        <a:lnTo>
                          <a:pt x="177" y="74"/>
                        </a:lnTo>
                        <a:lnTo>
                          <a:pt x="165" y="68"/>
                        </a:lnTo>
                        <a:lnTo>
                          <a:pt x="152" y="60"/>
                        </a:lnTo>
                        <a:lnTo>
                          <a:pt x="139" y="51"/>
                        </a:lnTo>
                        <a:lnTo>
                          <a:pt x="126" y="43"/>
                        </a:lnTo>
                        <a:lnTo>
                          <a:pt x="112" y="35"/>
                        </a:lnTo>
                        <a:lnTo>
                          <a:pt x="98" y="28"/>
                        </a:lnTo>
                        <a:lnTo>
                          <a:pt x="85" y="22"/>
                        </a:lnTo>
                        <a:lnTo>
                          <a:pt x="72" y="16"/>
                        </a:lnTo>
                        <a:lnTo>
                          <a:pt x="59" y="10"/>
                        </a:lnTo>
                        <a:lnTo>
                          <a:pt x="46" y="7"/>
                        </a:lnTo>
                        <a:lnTo>
                          <a:pt x="35" y="3"/>
                        </a:lnTo>
                        <a:lnTo>
                          <a:pt x="24" y="1"/>
                        </a:lnTo>
                        <a:lnTo>
                          <a:pt x="15" y="0"/>
                        </a:lnTo>
                        <a:lnTo>
                          <a:pt x="7" y="1"/>
                        </a:lnTo>
                        <a:lnTo>
                          <a:pt x="0" y="3"/>
                        </a:lnTo>
                        <a:lnTo>
                          <a:pt x="8" y="6"/>
                        </a:lnTo>
                        <a:lnTo>
                          <a:pt x="17" y="9"/>
                        </a:lnTo>
                        <a:lnTo>
                          <a:pt x="28" y="14"/>
                        </a:lnTo>
                        <a:lnTo>
                          <a:pt x="38" y="18"/>
                        </a:lnTo>
                        <a:lnTo>
                          <a:pt x="51" y="24"/>
                        </a:lnTo>
                        <a:lnTo>
                          <a:pt x="64" y="30"/>
                        </a:lnTo>
                        <a:lnTo>
                          <a:pt x="78" y="37"/>
                        </a:lnTo>
                        <a:lnTo>
                          <a:pt x="92" y="43"/>
                        </a:lnTo>
                        <a:lnTo>
                          <a:pt x="106" y="51"/>
                        </a:lnTo>
                        <a:lnTo>
                          <a:pt x="120" y="60"/>
                        </a:lnTo>
                        <a:lnTo>
                          <a:pt x="134" y="69"/>
                        </a:lnTo>
                        <a:lnTo>
                          <a:pt x="148" y="78"/>
                        </a:lnTo>
                        <a:lnTo>
                          <a:pt x="163" y="87"/>
                        </a:lnTo>
                        <a:lnTo>
                          <a:pt x="175" y="96"/>
                        </a:lnTo>
                        <a:lnTo>
                          <a:pt x="187" y="105"/>
                        </a:lnTo>
                        <a:lnTo>
                          <a:pt x="199" y="116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2" name="Freeform 1072"/>
                  <p:cNvSpPr>
                    <a:spLocks/>
                  </p:cNvSpPr>
                  <p:nvPr/>
                </p:nvSpPr>
                <p:spPr bwMode="auto">
                  <a:xfrm>
                    <a:off x="5115" y="2660"/>
                    <a:ext cx="69" cy="55"/>
                  </a:xfrm>
                  <a:custGeom>
                    <a:avLst/>
                    <a:gdLst>
                      <a:gd name="T0" fmla="*/ 1 w 198"/>
                      <a:gd name="T1" fmla="*/ 0 h 236"/>
                      <a:gd name="T2" fmla="*/ 1 w 198"/>
                      <a:gd name="T3" fmla="*/ 0 h 236"/>
                      <a:gd name="T4" fmla="*/ 1 w 198"/>
                      <a:gd name="T5" fmla="*/ 0 h 236"/>
                      <a:gd name="T6" fmla="*/ 0 w 198"/>
                      <a:gd name="T7" fmla="*/ 0 h 236"/>
                      <a:gd name="T8" fmla="*/ 0 w 198"/>
                      <a:gd name="T9" fmla="*/ 0 h 236"/>
                      <a:gd name="T10" fmla="*/ 0 w 198"/>
                      <a:gd name="T11" fmla="*/ 0 h 236"/>
                      <a:gd name="T12" fmla="*/ 0 w 198"/>
                      <a:gd name="T13" fmla="*/ 0 h 236"/>
                      <a:gd name="T14" fmla="*/ 0 w 198"/>
                      <a:gd name="T15" fmla="*/ 0 h 236"/>
                      <a:gd name="T16" fmla="*/ 0 w 198"/>
                      <a:gd name="T17" fmla="*/ 0 h 236"/>
                      <a:gd name="T18" fmla="*/ 0 w 198"/>
                      <a:gd name="T19" fmla="*/ 0 h 236"/>
                      <a:gd name="T20" fmla="*/ 0 w 198"/>
                      <a:gd name="T21" fmla="*/ 0 h 236"/>
                      <a:gd name="T22" fmla="*/ 0 w 198"/>
                      <a:gd name="T23" fmla="*/ 1 h 236"/>
                      <a:gd name="T24" fmla="*/ 1 w 198"/>
                      <a:gd name="T25" fmla="*/ 1 h 236"/>
                      <a:gd name="T26" fmla="*/ 1 w 198"/>
                      <a:gd name="T27" fmla="*/ 1 h 236"/>
                      <a:gd name="T28" fmla="*/ 1 w 198"/>
                      <a:gd name="T29" fmla="*/ 1 h 236"/>
                      <a:gd name="T30" fmla="*/ 2 w 198"/>
                      <a:gd name="T31" fmla="*/ 1 h 236"/>
                      <a:gd name="T32" fmla="*/ 2 w 198"/>
                      <a:gd name="T33" fmla="*/ 1 h 236"/>
                      <a:gd name="T34" fmla="*/ 2 w 198"/>
                      <a:gd name="T35" fmla="*/ 1 h 236"/>
                      <a:gd name="T36" fmla="*/ 2 w 198"/>
                      <a:gd name="T37" fmla="*/ 1 h 236"/>
                      <a:gd name="T38" fmla="*/ 2 w 198"/>
                      <a:gd name="T39" fmla="*/ 1 h 236"/>
                      <a:gd name="T40" fmla="*/ 2 w 198"/>
                      <a:gd name="T41" fmla="*/ 1 h 236"/>
                      <a:gd name="T42" fmla="*/ 2 w 198"/>
                      <a:gd name="T43" fmla="*/ 1 h 236"/>
                      <a:gd name="T44" fmla="*/ 2 w 198"/>
                      <a:gd name="T45" fmla="*/ 1 h 236"/>
                      <a:gd name="T46" fmla="*/ 2 w 198"/>
                      <a:gd name="T47" fmla="*/ 1 h 236"/>
                      <a:gd name="T48" fmla="*/ 2 w 198"/>
                      <a:gd name="T49" fmla="*/ 1 h 236"/>
                      <a:gd name="T50" fmla="*/ 2 w 198"/>
                      <a:gd name="T51" fmla="*/ 1 h 236"/>
                      <a:gd name="T52" fmla="*/ 2 w 198"/>
                      <a:gd name="T53" fmla="*/ 1 h 236"/>
                      <a:gd name="T54" fmla="*/ 2 w 198"/>
                      <a:gd name="T55" fmla="*/ 1 h 236"/>
                      <a:gd name="T56" fmla="*/ 2 w 198"/>
                      <a:gd name="T57" fmla="*/ 1 h 236"/>
                      <a:gd name="T58" fmla="*/ 1 w 198"/>
                      <a:gd name="T59" fmla="*/ 1 h 236"/>
                      <a:gd name="T60" fmla="*/ 1 w 198"/>
                      <a:gd name="T61" fmla="*/ 1 h 236"/>
                      <a:gd name="T62" fmla="*/ 1 w 198"/>
                      <a:gd name="T63" fmla="*/ 1 h 236"/>
                      <a:gd name="T64" fmla="*/ 1 w 198"/>
                      <a:gd name="T65" fmla="*/ 1 h 236"/>
                      <a:gd name="T66" fmla="*/ 1 w 198"/>
                      <a:gd name="T67" fmla="*/ 1 h 236"/>
                      <a:gd name="T68" fmla="*/ 1 w 198"/>
                      <a:gd name="T69" fmla="*/ 1 h 236"/>
                      <a:gd name="T70" fmla="*/ 0 w 198"/>
                      <a:gd name="T71" fmla="*/ 0 h 236"/>
                      <a:gd name="T72" fmla="*/ 0 w 198"/>
                      <a:gd name="T73" fmla="*/ 0 h 236"/>
                      <a:gd name="T74" fmla="*/ 0 w 198"/>
                      <a:gd name="T75" fmla="*/ 0 h 236"/>
                      <a:gd name="T76" fmla="*/ 0 w 198"/>
                      <a:gd name="T77" fmla="*/ 0 h 236"/>
                      <a:gd name="T78" fmla="*/ 0 w 198"/>
                      <a:gd name="T79" fmla="*/ 0 h 236"/>
                      <a:gd name="T80" fmla="*/ 0 w 198"/>
                      <a:gd name="T81" fmla="*/ 0 h 236"/>
                      <a:gd name="T82" fmla="*/ 1 w 198"/>
                      <a:gd name="T83" fmla="*/ 0 h 236"/>
                      <a:gd name="T84" fmla="*/ 1 w 198"/>
                      <a:gd name="T85" fmla="*/ 0 h 236"/>
                      <a:gd name="T86" fmla="*/ 1 w 198"/>
                      <a:gd name="T87" fmla="*/ 0 h 236"/>
                      <a:gd name="T88" fmla="*/ 1 w 198"/>
                      <a:gd name="T89" fmla="*/ 0 h 236"/>
                      <a:gd name="T90" fmla="*/ 1 w 198"/>
                      <a:gd name="T91" fmla="*/ 0 h 236"/>
                      <a:gd name="T92" fmla="*/ 2 w 198"/>
                      <a:gd name="T93" fmla="*/ 0 h 236"/>
                      <a:gd name="T94" fmla="*/ 2 w 198"/>
                      <a:gd name="T95" fmla="*/ 0 h 236"/>
                      <a:gd name="T96" fmla="*/ 2 w 198"/>
                      <a:gd name="T97" fmla="*/ 0 h 236"/>
                      <a:gd name="T98" fmla="*/ 2 w 198"/>
                      <a:gd name="T99" fmla="*/ 0 h 236"/>
                      <a:gd name="T100" fmla="*/ 2 w 198"/>
                      <a:gd name="T101" fmla="*/ 0 h 236"/>
                      <a:gd name="T102" fmla="*/ 3 w 198"/>
                      <a:gd name="T103" fmla="*/ 0 h 236"/>
                      <a:gd name="T104" fmla="*/ 3 w 198"/>
                      <a:gd name="T105" fmla="*/ 0 h 236"/>
                      <a:gd name="T106" fmla="*/ 3 w 198"/>
                      <a:gd name="T107" fmla="*/ 0 h 236"/>
                      <a:gd name="T108" fmla="*/ 3 w 198"/>
                      <a:gd name="T109" fmla="*/ 0 h 236"/>
                      <a:gd name="T110" fmla="*/ 2 w 198"/>
                      <a:gd name="T111" fmla="*/ 0 h 236"/>
                      <a:gd name="T112" fmla="*/ 2 w 198"/>
                      <a:gd name="T113" fmla="*/ 0 h 236"/>
                      <a:gd name="T114" fmla="*/ 2 w 198"/>
                      <a:gd name="T115" fmla="*/ 0 h 236"/>
                      <a:gd name="T116" fmla="*/ 2 w 198"/>
                      <a:gd name="T117" fmla="*/ 0 h 236"/>
                      <a:gd name="T118" fmla="*/ 1 w 198"/>
                      <a:gd name="T119" fmla="*/ 0 h 236"/>
                      <a:gd name="T120" fmla="*/ 1 w 198"/>
                      <a:gd name="T121" fmla="*/ 0 h 2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98" h="236">
                        <a:moveTo>
                          <a:pt x="73" y="36"/>
                        </a:moveTo>
                        <a:lnTo>
                          <a:pt x="58" y="46"/>
                        </a:lnTo>
                        <a:lnTo>
                          <a:pt x="46" y="58"/>
                        </a:lnTo>
                        <a:lnTo>
                          <a:pt x="33" y="72"/>
                        </a:lnTo>
                        <a:lnTo>
                          <a:pt x="22" y="85"/>
                        </a:lnTo>
                        <a:lnTo>
                          <a:pt x="14" y="100"/>
                        </a:lnTo>
                        <a:lnTo>
                          <a:pt x="7" y="115"/>
                        </a:lnTo>
                        <a:lnTo>
                          <a:pt x="2" y="130"/>
                        </a:lnTo>
                        <a:lnTo>
                          <a:pt x="0" y="146"/>
                        </a:lnTo>
                        <a:lnTo>
                          <a:pt x="2" y="170"/>
                        </a:lnTo>
                        <a:lnTo>
                          <a:pt x="12" y="190"/>
                        </a:lnTo>
                        <a:lnTo>
                          <a:pt x="26" y="207"/>
                        </a:lnTo>
                        <a:lnTo>
                          <a:pt x="43" y="220"/>
                        </a:lnTo>
                        <a:lnTo>
                          <a:pt x="64" y="229"/>
                        </a:lnTo>
                        <a:lnTo>
                          <a:pt x="88" y="235"/>
                        </a:lnTo>
                        <a:lnTo>
                          <a:pt x="110" y="236"/>
                        </a:lnTo>
                        <a:lnTo>
                          <a:pt x="132" y="232"/>
                        </a:lnTo>
                        <a:lnTo>
                          <a:pt x="137" y="232"/>
                        </a:lnTo>
                        <a:lnTo>
                          <a:pt x="142" y="230"/>
                        </a:lnTo>
                        <a:lnTo>
                          <a:pt x="145" y="226"/>
                        </a:lnTo>
                        <a:lnTo>
                          <a:pt x="146" y="221"/>
                        </a:lnTo>
                        <a:lnTo>
                          <a:pt x="145" y="219"/>
                        </a:lnTo>
                        <a:lnTo>
                          <a:pt x="142" y="219"/>
                        </a:lnTo>
                        <a:lnTo>
                          <a:pt x="137" y="217"/>
                        </a:lnTo>
                        <a:lnTo>
                          <a:pt x="131" y="217"/>
                        </a:lnTo>
                        <a:lnTo>
                          <a:pt x="124" y="217"/>
                        </a:lnTo>
                        <a:lnTo>
                          <a:pt x="118" y="217"/>
                        </a:lnTo>
                        <a:lnTo>
                          <a:pt x="112" y="217"/>
                        </a:lnTo>
                        <a:lnTo>
                          <a:pt x="109" y="217"/>
                        </a:lnTo>
                        <a:lnTo>
                          <a:pt x="97" y="216"/>
                        </a:lnTo>
                        <a:lnTo>
                          <a:pt x="87" y="215"/>
                        </a:lnTo>
                        <a:lnTo>
                          <a:pt x="75" y="214"/>
                        </a:lnTo>
                        <a:lnTo>
                          <a:pt x="63" y="211"/>
                        </a:lnTo>
                        <a:lnTo>
                          <a:pt x="51" y="207"/>
                        </a:lnTo>
                        <a:lnTo>
                          <a:pt x="40" y="199"/>
                        </a:lnTo>
                        <a:lnTo>
                          <a:pt x="29" y="189"/>
                        </a:lnTo>
                        <a:lnTo>
                          <a:pt x="17" y="174"/>
                        </a:lnTo>
                        <a:lnTo>
                          <a:pt x="15" y="157"/>
                        </a:lnTo>
                        <a:lnTo>
                          <a:pt x="16" y="141"/>
                        </a:lnTo>
                        <a:lnTo>
                          <a:pt x="21" y="124"/>
                        </a:lnTo>
                        <a:lnTo>
                          <a:pt x="28" y="109"/>
                        </a:lnTo>
                        <a:lnTo>
                          <a:pt x="39" y="96"/>
                        </a:lnTo>
                        <a:lnTo>
                          <a:pt x="50" y="82"/>
                        </a:lnTo>
                        <a:lnTo>
                          <a:pt x="63" y="70"/>
                        </a:lnTo>
                        <a:lnTo>
                          <a:pt x="78" y="59"/>
                        </a:lnTo>
                        <a:lnTo>
                          <a:pt x="94" y="49"/>
                        </a:lnTo>
                        <a:lnTo>
                          <a:pt x="110" y="39"/>
                        </a:lnTo>
                        <a:lnTo>
                          <a:pt x="126" y="31"/>
                        </a:lnTo>
                        <a:lnTo>
                          <a:pt x="142" y="24"/>
                        </a:lnTo>
                        <a:lnTo>
                          <a:pt x="158" y="19"/>
                        </a:lnTo>
                        <a:lnTo>
                          <a:pt x="172" y="13"/>
                        </a:lnTo>
                        <a:lnTo>
                          <a:pt x="186" y="10"/>
                        </a:lnTo>
                        <a:lnTo>
                          <a:pt x="198" y="7"/>
                        </a:lnTo>
                        <a:lnTo>
                          <a:pt x="190" y="3"/>
                        </a:lnTo>
                        <a:lnTo>
                          <a:pt x="177" y="0"/>
                        </a:lnTo>
                        <a:lnTo>
                          <a:pt x="162" y="3"/>
                        </a:lnTo>
                        <a:lnTo>
                          <a:pt x="144" y="6"/>
                        </a:lnTo>
                        <a:lnTo>
                          <a:pt x="124" y="12"/>
                        </a:lnTo>
                        <a:lnTo>
                          <a:pt x="105" y="19"/>
                        </a:lnTo>
                        <a:lnTo>
                          <a:pt x="88" y="28"/>
                        </a:lnTo>
                        <a:lnTo>
                          <a:pt x="73" y="3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3" name="Freeform 1073"/>
                  <p:cNvSpPr>
                    <a:spLocks/>
                  </p:cNvSpPr>
                  <p:nvPr/>
                </p:nvSpPr>
                <p:spPr bwMode="auto">
                  <a:xfrm>
                    <a:off x="5233" y="2660"/>
                    <a:ext cx="47" cy="42"/>
                  </a:xfrm>
                  <a:custGeom>
                    <a:avLst/>
                    <a:gdLst>
                      <a:gd name="T0" fmla="*/ 2 w 128"/>
                      <a:gd name="T1" fmla="*/ 0 h 183"/>
                      <a:gd name="T2" fmla="*/ 2 w 128"/>
                      <a:gd name="T3" fmla="*/ 0 h 183"/>
                      <a:gd name="T4" fmla="*/ 2 w 128"/>
                      <a:gd name="T5" fmla="*/ 0 h 183"/>
                      <a:gd name="T6" fmla="*/ 2 w 128"/>
                      <a:gd name="T7" fmla="*/ 0 h 183"/>
                      <a:gd name="T8" fmla="*/ 1 w 128"/>
                      <a:gd name="T9" fmla="*/ 0 h 183"/>
                      <a:gd name="T10" fmla="*/ 1 w 128"/>
                      <a:gd name="T11" fmla="*/ 0 h 183"/>
                      <a:gd name="T12" fmla="*/ 1 w 128"/>
                      <a:gd name="T13" fmla="*/ 0 h 183"/>
                      <a:gd name="T14" fmla="*/ 1 w 128"/>
                      <a:gd name="T15" fmla="*/ 0 h 183"/>
                      <a:gd name="T16" fmla="*/ 0 w 128"/>
                      <a:gd name="T17" fmla="*/ 0 h 183"/>
                      <a:gd name="T18" fmla="*/ 0 w 128"/>
                      <a:gd name="T19" fmla="*/ 0 h 183"/>
                      <a:gd name="T20" fmla="*/ 0 w 128"/>
                      <a:gd name="T21" fmla="*/ 0 h 183"/>
                      <a:gd name="T22" fmla="*/ 0 w 128"/>
                      <a:gd name="T23" fmla="*/ 0 h 183"/>
                      <a:gd name="T24" fmla="*/ 0 w 128"/>
                      <a:gd name="T25" fmla="*/ 0 h 183"/>
                      <a:gd name="T26" fmla="*/ 0 w 128"/>
                      <a:gd name="T27" fmla="*/ 0 h 183"/>
                      <a:gd name="T28" fmla="*/ 0 w 128"/>
                      <a:gd name="T29" fmla="*/ 0 h 183"/>
                      <a:gd name="T30" fmla="*/ 1 w 128"/>
                      <a:gd name="T31" fmla="*/ 0 h 183"/>
                      <a:gd name="T32" fmla="*/ 1 w 128"/>
                      <a:gd name="T33" fmla="*/ 0 h 183"/>
                      <a:gd name="T34" fmla="*/ 1 w 128"/>
                      <a:gd name="T35" fmla="*/ 0 h 183"/>
                      <a:gd name="T36" fmla="*/ 1 w 128"/>
                      <a:gd name="T37" fmla="*/ 0 h 183"/>
                      <a:gd name="T38" fmla="*/ 1 w 128"/>
                      <a:gd name="T39" fmla="*/ 0 h 183"/>
                      <a:gd name="T40" fmla="*/ 2 w 128"/>
                      <a:gd name="T41" fmla="*/ 0 h 183"/>
                      <a:gd name="T42" fmla="*/ 2 w 128"/>
                      <a:gd name="T43" fmla="*/ 0 h 183"/>
                      <a:gd name="T44" fmla="*/ 2 w 128"/>
                      <a:gd name="T45" fmla="*/ 0 h 183"/>
                      <a:gd name="T46" fmla="*/ 2 w 128"/>
                      <a:gd name="T47" fmla="*/ 0 h 183"/>
                      <a:gd name="T48" fmla="*/ 2 w 128"/>
                      <a:gd name="T49" fmla="*/ 0 h 183"/>
                      <a:gd name="T50" fmla="*/ 2 w 128"/>
                      <a:gd name="T51" fmla="*/ 0 h 183"/>
                      <a:gd name="T52" fmla="*/ 2 w 128"/>
                      <a:gd name="T53" fmla="*/ 0 h 183"/>
                      <a:gd name="T54" fmla="*/ 1 w 128"/>
                      <a:gd name="T55" fmla="*/ 0 h 183"/>
                      <a:gd name="T56" fmla="*/ 1 w 128"/>
                      <a:gd name="T57" fmla="*/ 0 h 183"/>
                      <a:gd name="T58" fmla="*/ 1 w 128"/>
                      <a:gd name="T59" fmla="*/ 0 h 183"/>
                      <a:gd name="T60" fmla="*/ 0 w 128"/>
                      <a:gd name="T61" fmla="*/ 0 h 183"/>
                      <a:gd name="T62" fmla="*/ 0 w 128"/>
                      <a:gd name="T63" fmla="*/ 0 h 183"/>
                      <a:gd name="T64" fmla="*/ 0 w 128"/>
                      <a:gd name="T65" fmla="*/ 0 h 183"/>
                      <a:gd name="T66" fmla="*/ 0 w 128"/>
                      <a:gd name="T67" fmla="*/ 0 h 183"/>
                      <a:gd name="T68" fmla="*/ 0 w 128"/>
                      <a:gd name="T69" fmla="*/ 0 h 183"/>
                      <a:gd name="T70" fmla="*/ 1 w 128"/>
                      <a:gd name="T71" fmla="*/ 0 h 183"/>
                      <a:gd name="T72" fmla="*/ 1 w 128"/>
                      <a:gd name="T73" fmla="*/ 0 h 183"/>
                      <a:gd name="T74" fmla="*/ 1 w 128"/>
                      <a:gd name="T75" fmla="*/ 0 h 183"/>
                      <a:gd name="T76" fmla="*/ 1 w 128"/>
                      <a:gd name="T77" fmla="*/ 0 h 183"/>
                      <a:gd name="T78" fmla="*/ 2 w 128"/>
                      <a:gd name="T79" fmla="*/ 0 h 183"/>
                      <a:gd name="T80" fmla="*/ 2 w 128"/>
                      <a:gd name="T81" fmla="*/ 0 h 183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28" h="183">
                        <a:moveTo>
                          <a:pt x="108" y="61"/>
                        </a:moveTo>
                        <a:lnTo>
                          <a:pt x="111" y="80"/>
                        </a:lnTo>
                        <a:lnTo>
                          <a:pt x="109" y="97"/>
                        </a:lnTo>
                        <a:lnTo>
                          <a:pt x="101" y="110"/>
                        </a:lnTo>
                        <a:lnTo>
                          <a:pt x="89" y="123"/>
                        </a:lnTo>
                        <a:lnTo>
                          <a:pt x="75" y="134"/>
                        </a:lnTo>
                        <a:lnTo>
                          <a:pt x="60" y="145"/>
                        </a:lnTo>
                        <a:lnTo>
                          <a:pt x="43" y="156"/>
                        </a:lnTo>
                        <a:lnTo>
                          <a:pt x="29" y="167"/>
                        </a:lnTo>
                        <a:lnTo>
                          <a:pt x="27" y="170"/>
                        </a:lnTo>
                        <a:lnTo>
                          <a:pt x="26" y="172"/>
                        </a:lnTo>
                        <a:lnTo>
                          <a:pt x="26" y="176"/>
                        </a:lnTo>
                        <a:lnTo>
                          <a:pt x="28" y="179"/>
                        </a:lnTo>
                        <a:lnTo>
                          <a:pt x="30" y="182"/>
                        </a:lnTo>
                        <a:lnTo>
                          <a:pt x="34" y="183"/>
                        </a:lnTo>
                        <a:lnTo>
                          <a:pt x="37" y="183"/>
                        </a:lnTo>
                        <a:lnTo>
                          <a:pt x="41" y="182"/>
                        </a:lnTo>
                        <a:lnTo>
                          <a:pt x="58" y="171"/>
                        </a:lnTo>
                        <a:lnTo>
                          <a:pt x="76" y="160"/>
                        </a:lnTo>
                        <a:lnTo>
                          <a:pt x="92" y="147"/>
                        </a:lnTo>
                        <a:lnTo>
                          <a:pt x="108" y="132"/>
                        </a:lnTo>
                        <a:lnTo>
                          <a:pt x="118" y="116"/>
                        </a:lnTo>
                        <a:lnTo>
                          <a:pt x="125" y="98"/>
                        </a:lnTo>
                        <a:lnTo>
                          <a:pt x="128" y="78"/>
                        </a:lnTo>
                        <a:lnTo>
                          <a:pt x="123" y="58"/>
                        </a:lnTo>
                        <a:lnTo>
                          <a:pt x="112" y="41"/>
                        </a:lnTo>
                        <a:lnTo>
                          <a:pt x="98" y="28"/>
                        </a:lnTo>
                        <a:lnTo>
                          <a:pt x="80" y="16"/>
                        </a:lnTo>
                        <a:lnTo>
                          <a:pt x="61" y="8"/>
                        </a:lnTo>
                        <a:lnTo>
                          <a:pt x="41" y="2"/>
                        </a:lnTo>
                        <a:lnTo>
                          <a:pt x="23" y="0"/>
                        </a:lnTo>
                        <a:lnTo>
                          <a:pt x="9" y="1"/>
                        </a:lnTo>
                        <a:lnTo>
                          <a:pt x="0" y="6"/>
                        </a:lnTo>
                        <a:lnTo>
                          <a:pt x="16" y="10"/>
                        </a:lnTo>
                        <a:lnTo>
                          <a:pt x="33" y="14"/>
                        </a:lnTo>
                        <a:lnTo>
                          <a:pt x="48" y="17"/>
                        </a:lnTo>
                        <a:lnTo>
                          <a:pt x="63" y="22"/>
                        </a:lnTo>
                        <a:lnTo>
                          <a:pt x="77" y="28"/>
                        </a:lnTo>
                        <a:lnTo>
                          <a:pt x="90" y="36"/>
                        </a:lnTo>
                        <a:lnTo>
                          <a:pt x="101" y="46"/>
                        </a:lnTo>
                        <a:lnTo>
                          <a:pt x="108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4" name="Freeform 1074"/>
                  <p:cNvSpPr>
                    <a:spLocks/>
                  </p:cNvSpPr>
                  <p:nvPr/>
                </p:nvSpPr>
                <p:spPr bwMode="auto">
                  <a:xfrm>
                    <a:off x="5070" y="2650"/>
                    <a:ext cx="112" cy="88"/>
                  </a:xfrm>
                  <a:custGeom>
                    <a:avLst/>
                    <a:gdLst>
                      <a:gd name="T0" fmla="*/ 1 w 323"/>
                      <a:gd name="T1" fmla="*/ 0 h 379"/>
                      <a:gd name="T2" fmla="*/ 1 w 323"/>
                      <a:gd name="T3" fmla="*/ 0 h 379"/>
                      <a:gd name="T4" fmla="*/ 0 w 323"/>
                      <a:gd name="T5" fmla="*/ 0 h 379"/>
                      <a:gd name="T6" fmla="*/ 0 w 323"/>
                      <a:gd name="T7" fmla="*/ 1 h 379"/>
                      <a:gd name="T8" fmla="*/ 0 w 323"/>
                      <a:gd name="T9" fmla="*/ 1 h 379"/>
                      <a:gd name="T10" fmla="*/ 0 w 323"/>
                      <a:gd name="T11" fmla="*/ 1 h 379"/>
                      <a:gd name="T12" fmla="*/ 0 w 323"/>
                      <a:gd name="T13" fmla="*/ 1 h 379"/>
                      <a:gd name="T14" fmla="*/ 0 w 323"/>
                      <a:gd name="T15" fmla="*/ 1 h 379"/>
                      <a:gd name="T16" fmla="*/ 1 w 323"/>
                      <a:gd name="T17" fmla="*/ 1 h 379"/>
                      <a:gd name="T18" fmla="*/ 1 w 323"/>
                      <a:gd name="T19" fmla="*/ 1 h 379"/>
                      <a:gd name="T20" fmla="*/ 2 w 323"/>
                      <a:gd name="T21" fmla="*/ 1 h 379"/>
                      <a:gd name="T22" fmla="*/ 2 w 323"/>
                      <a:gd name="T23" fmla="*/ 1 h 379"/>
                      <a:gd name="T24" fmla="*/ 3 w 323"/>
                      <a:gd name="T25" fmla="*/ 1 h 379"/>
                      <a:gd name="T26" fmla="*/ 3 w 323"/>
                      <a:gd name="T27" fmla="*/ 1 h 379"/>
                      <a:gd name="T28" fmla="*/ 4 w 323"/>
                      <a:gd name="T29" fmla="*/ 1 h 379"/>
                      <a:gd name="T30" fmla="*/ 4 w 323"/>
                      <a:gd name="T31" fmla="*/ 1 h 379"/>
                      <a:gd name="T32" fmla="*/ 5 w 323"/>
                      <a:gd name="T33" fmla="*/ 1 h 379"/>
                      <a:gd name="T34" fmla="*/ 5 w 323"/>
                      <a:gd name="T35" fmla="*/ 1 h 379"/>
                      <a:gd name="T36" fmla="*/ 5 w 323"/>
                      <a:gd name="T37" fmla="*/ 1 h 379"/>
                      <a:gd name="T38" fmla="*/ 5 w 323"/>
                      <a:gd name="T39" fmla="*/ 1 h 379"/>
                      <a:gd name="T40" fmla="*/ 4 w 323"/>
                      <a:gd name="T41" fmla="*/ 1 h 379"/>
                      <a:gd name="T42" fmla="*/ 4 w 323"/>
                      <a:gd name="T43" fmla="*/ 1 h 379"/>
                      <a:gd name="T44" fmla="*/ 3 w 323"/>
                      <a:gd name="T45" fmla="*/ 1 h 379"/>
                      <a:gd name="T46" fmla="*/ 3 w 323"/>
                      <a:gd name="T47" fmla="*/ 1 h 379"/>
                      <a:gd name="T48" fmla="*/ 2 w 323"/>
                      <a:gd name="T49" fmla="*/ 1 h 379"/>
                      <a:gd name="T50" fmla="*/ 2 w 323"/>
                      <a:gd name="T51" fmla="*/ 1 h 379"/>
                      <a:gd name="T52" fmla="*/ 2 w 323"/>
                      <a:gd name="T53" fmla="*/ 1 h 379"/>
                      <a:gd name="T54" fmla="*/ 1 w 323"/>
                      <a:gd name="T55" fmla="*/ 1 h 379"/>
                      <a:gd name="T56" fmla="*/ 1 w 323"/>
                      <a:gd name="T57" fmla="*/ 1 h 379"/>
                      <a:gd name="T58" fmla="*/ 0 w 323"/>
                      <a:gd name="T59" fmla="*/ 1 h 379"/>
                      <a:gd name="T60" fmla="*/ 0 w 323"/>
                      <a:gd name="T61" fmla="*/ 1 h 379"/>
                      <a:gd name="T62" fmla="*/ 1 w 323"/>
                      <a:gd name="T63" fmla="*/ 1 h 379"/>
                      <a:gd name="T64" fmla="*/ 1 w 323"/>
                      <a:gd name="T65" fmla="*/ 0 h 379"/>
                      <a:gd name="T66" fmla="*/ 1 w 323"/>
                      <a:gd name="T67" fmla="*/ 0 h 379"/>
                      <a:gd name="T68" fmla="*/ 1 w 323"/>
                      <a:gd name="T69" fmla="*/ 0 h 379"/>
                      <a:gd name="T70" fmla="*/ 2 w 323"/>
                      <a:gd name="T71" fmla="*/ 0 h 379"/>
                      <a:gd name="T72" fmla="*/ 2 w 323"/>
                      <a:gd name="T73" fmla="*/ 0 h 379"/>
                      <a:gd name="T74" fmla="*/ 3 w 323"/>
                      <a:gd name="T75" fmla="*/ 0 h 379"/>
                      <a:gd name="T76" fmla="*/ 3 w 323"/>
                      <a:gd name="T77" fmla="*/ 0 h 379"/>
                      <a:gd name="T78" fmla="*/ 4 w 323"/>
                      <a:gd name="T79" fmla="*/ 0 h 379"/>
                      <a:gd name="T80" fmla="*/ 4 w 323"/>
                      <a:gd name="T81" fmla="*/ 0 h 379"/>
                      <a:gd name="T82" fmla="*/ 3 w 323"/>
                      <a:gd name="T83" fmla="*/ 0 h 379"/>
                      <a:gd name="T84" fmla="*/ 3 w 323"/>
                      <a:gd name="T85" fmla="*/ 0 h 379"/>
                      <a:gd name="T86" fmla="*/ 2 w 323"/>
                      <a:gd name="T87" fmla="*/ 0 h 37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323" h="379">
                        <a:moveTo>
                          <a:pt x="126" y="50"/>
                        </a:moveTo>
                        <a:lnTo>
                          <a:pt x="101" y="70"/>
                        </a:lnTo>
                        <a:lnTo>
                          <a:pt x="76" y="92"/>
                        </a:lnTo>
                        <a:lnTo>
                          <a:pt x="54" y="115"/>
                        </a:lnTo>
                        <a:lnTo>
                          <a:pt x="34" y="140"/>
                        </a:lnTo>
                        <a:lnTo>
                          <a:pt x="18" y="167"/>
                        </a:lnTo>
                        <a:lnTo>
                          <a:pt x="6" y="196"/>
                        </a:lnTo>
                        <a:lnTo>
                          <a:pt x="0" y="227"/>
                        </a:lnTo>
                        <a:lnTo>
                          <a:pt x="1" y="259"/>
                        </a:lnTo>
                        <a:lnTo>
                          <a:pt x="4" y="267"/>
                        </a:lnTo>
                        <a:lnTo>
                          <a:pt x="7" y="277"/>
                        </a:lnTo>
                        <a:lnTo>
                          <a:pt x="11" y="283"/>
                        </a:lnTo>
                        <a:lnTo>
                          <a:pt x="15" y="291"/>
                        </a:lnTo>
                        <a:lnTo>
                          <a:pt x="21" y="298"/>
                        </a:lnTo>
                        <a:lnTo>
                          <a:pt x="27" y="305"/>
                        </a:lnTo>
                        <a:lnTo>
                          <a:pt x="34" y="311"/>
                        </a:lnTo>
                        <a:lnTo>
                          <a:pt x="41" y="316"/>
                        </a:lnTo>
                        <a:lnTo>
                          <a:pt x="57" y="325"/>
                        </a:lnTo>
                        <a:lnTo>
                          <a:pt x="72" y="333"/>
                        </a:lnTo>
                        <a:lnTo>
                          <a:pt x="87" y="340"/>
                        </a:lnTo>
                        <a:lnTo>
                          <a:pt x="103" y="345"/>
                        </a:lnTo>
                        <a:lnTo>
                          <a:pt x="120" y="351"/>
                        </a:lnTo>
                        <a:lnTo>
                          <a:pt x="136" y="356"/>
                        </a:lnTo>
                        <a:lnTo>
                          <a:pt x="153" y="360"/>
                        </a:lnTo>
                        <a:lnTo>
                          <a:pt x="169" y="364"/>
                        </a:lnTo>
                        <a:lnTo>
                          <a:pt x="187" y="367"/>
                        </a:lnTo>
                        <a:lnTo>
                          <a:pt x="204" y="370"/>
                        </a:lnTo>
                        <a:lnTo>
                          <a:pt x="221" y="372"/>
                        </a:lnTo>
                        <a:lnTo>
                          <a:pt x="238" y="374"/>
                        </a:lnTo>
                        <a:lnTo>
                          <a:pt x="256" y="375"/>
                        </a:lnTo>
                        <a:lnTo>
                          <a:pt x="273" y="376"/>
                        </a:lnTo>
                        <a:lnTo>
                          <a:pt x="290" y="378"/>
                        </a:lnTo>
                        <a:lnTo>
                          <a:pt x="307" y="379"/>
                        </a:lnTo>
                        <a:lnTo>
                          <a:pt x="312" y="379"/>
                        </a:lnTo>
                        <a:lnTo>
                          <a:pt x="317" y="375"/>
                        </a:lnTo>
                        <a:lnTo>
                          <a:pt x="320" y="372"/>
                        </a:lnTo>
                        <a:lnTo>
                          <a:pt x="323" y="366"/>
                        </a:lnTo>
                        <a:lnTo>
                          <a:pt x="323" y="360"/>
                        </a:lnTo>
                        <a:lnTo>
                          <a:pt x="320" y="356"/>
                        </a:lnTo>
                        <a:lnTo>
                          <a:pt x="316" y="352"/>
                        </a:lnTo>
                        <a:lnTo>
                          <a:pt x="311" y="351"/>
                        </a:lnTo>
                        <a:lnTo>
                          <a:pt x="295" y="351"/>
                        </a:lnTo>
                        <a:lnTo>
                          <a:pt x="279" y="351"/>
                        </a:lnTo>
                        <a:lnTo>
                          <a:pt x="263" y="350"/>
                        </a:lnTo>
                        <a:lnTo>
                          <a:pt x="248" y="349"/>
                        </a:lnTo>
                        <a:lnTo>
                          <a:pt x="231" y="348"/>
                        </a:lnTo>
                        <a:lnTo>
                          <a:pt x="215" y="345"/>
                        </a:lnTo>
                        <a:lnTo>
                          <a:pt x="200" y="343"/>
                        </a:lnTo>
                        <a:lnTo>
                          <a:pt x="183" y="341"/>
                        </a:lnTo>
                        <a:lnTo>
                          <a:pt x="168" y="337"/>
                        </a:lnTo>
                        <a:lnTo>
                          <a:pt x="151" y="334"/>
                        </a:lnTo>
                        <a:lnTo>
                          <a:pt x="136" y="329"/>
                        </a:lnTo>
                        <a:lnTo>
                          <a:pt x="121" y="325"/>
                        </a:lnTo>
                        <a:lnTo>
                          <a:pt x="106" y="320"/>
                        </a:lnTo>
                        <a:lnTo>
                          <a:pt x="92" y="313"/>
                        </a:lnTo>
                        <a:lnTo>
                          <a:pt x="76" y="306"/>
                        </a:lnTo>
                        <a:lnTo>
                          <a:pt x="62" y="300"/>
                        </a:lnTo>
                        <a:lnTo>
                          <a:pt x="51" y="291"/>
                        </a:lnTo>
                        <a:lnTo>
                          <a:pt x="41" y="280"/>
                        </a:lnTo>
                        <a:lnTo>
                          <a:pt x="35" y="269"/>
                        </a:lnTo>
                        <a:lnTo>
                          <a:pt x="31" y="255"/>
                        </a:lnTo>
                        <a:lnTo>
                          <a:pt x="31" y="239"/>
                        </a:lnTo>
                        <a:lnTo>
                          <a:pt x="33" y="218"/>
                        </a:lnTo>
                        <a:lnTo>
                          <a:pt x="38" y="197"/>
                        </a:lnTo>
                        <a:lnTo>
                          <a:pt x="42" y="182"/>
                        </a:lnTo>
                        <a:lnTo>
                          <a:pt x="51" y="165"/>
                        </a:lnTo>
                        <a:lnTo>
                          <a:pt x="60" y="150"/>
                        </a:lnTo>
                        <a:lnTo>
                          <a:pt x="68" y="136"/>
                        </a:lnTo>
                        <a:lnTo>
                          <a:pt x="79" y="124"/>
                        </a:lnTo>
                        <a:lnTo>
                          <a:pt x="89" y="111"/>
                        </a:lnTo>
                        <a:lnTo>
                          <a:pt x="101" y="100"/>
                        </a:lnTo>
                        <a:lnTo>
                          <a:pt x="114" y="88"/>
                        </a:lnTo>
                        <a:lnTo>
                          <a:pt x="129" y="76"/>
                        </a:lnTo>
                        <a:lnTo>
                          <a:pt x="144" y="64"/>
                        </a:lnTo>
                        <a:lnTo>
                          <a:pt x="162" y="53"/>
                        </a:lnTo>
                        <a:lnTo>
                          <a:pt x="181" y="41"/>
                        </a:lnTo>
                        <a:lnTo>
                          <a:pt x="201" y="31"/>
                        </a:lnTo>
                        <a:lnTo>
                          <a:pt x="219" y="22"/>
                        </a:lnTo>
                        <a:lnTo>
                          <a:pt x="237" y="14"/>
                        </a:lnTo>
                        <a:lnTo>
                          <a:pt x="253" y="7"/>
                        </a:lnTo>
                        <a:lnTo>
                          <a:pt x="268" y="1"/>
                        </a:lnTo>
                        <a:lnTo>
                          <a:pt x="255" y="0"/>
                        </a:lnTo>
                        <a:lnTo>
                          <a:pt x="238" y="1"/>
                        </a:lnTo>
                        <a:lnTo>
                          <a:pt x="221" y="5"/>
                        </a:lnTo>
                        <a:lnTo>
                          <a:pt x="201" y="11"/>
                        </a:lnTo>
                        <a:lnTo>
                          <a:pt x="181" y="19"/>
                        </a:lnTo>
                        <a:lnTo>
                          <a:pt x="161" y="28"/>
                        </a:lnTo>
                        <a:lnTo>
                          <a:pt x="142" y="39"/>
                        </a:lnTo>
                        <a:lnTo>
                          <a:pt x="126" y="5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5" name="Freeform 1075"/>
                  <p:cNvSpPr>
                    <a:spLocks/>
                  </p:cNvSpPr>
                  <p:nvPr/>
                </p:nvSpPr>
                <p:spPr bwMode="auto">
                  <a:xfrm>
                    <a:off x="5229" y="2647"/>
                    <a:ext cx="99" cy="59"/>
                  </a:xfrm>
                  <a:custGeom>
                    <a:avLst/>
                    <a:gdLst>
                      <a:gd name="T0" fmla="*/ 4 w 282"/>
                      <a:gd name="T1" fmla="*/ 0 h 253"/>
                      <a:gd name="T2" fmla="*/ 4 w 282"/>
                      <a:gd name="T3" fmla="*/ 0 h 253"/>
                      <a:gd name="T4" fmla="*/ 4 w 282"/>
                      <a:gd name="T5" fmla="*/ 0 h 253"/>
                      <a:gd name="T6" fmla="*/ 4 w 282"/>
                      <a:gd name="T7" fmla="*/ 0 h 253"/>
                      <a:gd name="T8" fmla="*/ 4 w 282"/>
                      <a:gd name="T9" fmla="*/ 0 h 253"/>
                      <a:gd name="T10" fmla="*/ 4 w 282"/>
                      <a:gd name="T11" fmla="*/ 0 h 253"/>
                      <a:gd name="T12" fmla="*/ 4 w 282"/>
                      <a:gd name="T13" fmla="*/ 0 h 253"/>
                      <a:gd name="T14" fmla="*/ 4 w 282"/>
                      <a:gd name="T15" fmla="*/ 0 h 253"/>
                      <a:gd name="T16" fmla="*/ 4 w 282"/>
                      <a:gd name="T17" fmla="*/ 0 h 253"/>
                      <a:gd name="T18" fmla="*/ 4 w 282"/>
                      <a:gd name="T19" fmla="*/ 1 h 253"/>
                      <a:gd name="T20" fmla="*/ 3 w 282"/>
                      <a:gd name="T21" fmla="*/ 1 h 253"/>
                      <a:gd name="T22" fmla="*/ 3 w 282"/>
                      <a:gd name="T23" fmla="*/ 1 h 253"/>
                      <a:gd name="T24" fmla="*/ 3 w 282"/>
                      <a:gd name="T25" fmla="*/ 1 h 253"/>
                      <a:gd name="T26" fmla="*/ 3 w 282"/>
                      <a:gd name="T27" fmla="*/ 1 h 253"/>
                      <a:gd name="T28" fmla="*/ 3 w 282"/>
                      <a:gd name="T29" fmla="*/ 1 h 253"/>
                      <a:gd name="T30" fmla="*/ 3 w 282"/>
                      <a:gd name="T31" fmla="*/ 1 h 253"/>
                      <a:gd name="T32" fmla="*/ 3 w 282"/>
                      <a:gd name="T33" fmla="*/ 1 h 253"/>
                      <a:gd name="T34" fmla="*/ 3 w 282"/>
                      <a:gd name="T35" fmla="*/ 1 h 253"/>
                      <a:gd name="T36" fmla="*/ 3 w 282"/>
                      <a:gd name="T37" fmla="*/ 1 h 253"/>
                      <a:gd name="T38" fmla="*/ 3 w 282"/>
                      <a:gd name="T39" fmla="*/ 1 h 253"/>
                      <a:gd name="T40" fmla="*/ 3 w 282"/>
                      <a:gd name="T41" fmla="*/ 1 h 253"/>
                      <a:gd name="T42" fmla="*/ 4 w 282"/>
                      <a:gd name="T43" fmla="*/ 1 h 253"/>
                      <a:gd name="T44" fmla="*/ 4 w 282"/>
                      <a:gd name="T45" fmla="*/ 1 h 253"/>
                      <a:gd name="T46" fmla="*/ 4 w 282"/>
                      <a:gd name="T47" fmla="*/ 0 h 253"/>
                      <a:gd name="T48" fmla="*/ 4 w 282"/>
                      <a:gd name="T49" fmla="*/ 0 h 253"/>
                      <a:gd name="T50" fmla="*/ 4 w 282"/>
                      <a:gd name="T51" fmla="*/ 0 h 253"/>
                      <a:gd name="T52" fmla="*/ 4 w 282"/>
                      <a:gd name="T53" fmla="*/ 0 h 253"/>
                      <a:gd name="T54" fmla="*/ 4 w 282"/>
                      <a:gd name="T55" fmla="*/ 0 h 253"/>
                      <a:gd name="T56" fmla="*/ 4 w 282"/>
                      <a:gd name="T57" fmla="*/ 0 h 253"/>
                      <a:gd name="T58" fmla="*/ 4 w 282"/>
                      <a:gd name="T59" fmla="*/ 0 h 253"/>
                      <a:gd name="T60" fmla="*/ 3 w 282"/>
                      <a:gd name="T61" fmla="*/ 0 h 253"/>
                      <a:gd name="T62" fmla="*/ 3 w 282"/>
                      <a:gd name="T63" fmla="*/ 0 h 253"/>
                      <a:gd name="T64" fmla="*/ 3 w 282"/>
                      <a:gd name="T65" fmla="*/ 0 h 253"/>
                      <a:gd name="T66" fmla="*/ 2 w 282"/>
                      <a:gd name="T67" fmla="*/ 0 h 253"/>
                      <a:gd name="T68" fmla="*/ 2 w 282"/>
                      <a:gd name="T69" fmla="*/ 0 h 253"/>
                      <a:gd name="T70" fmla="*/ 2 w 282"/>
                      <a:gd name="T71" fmla="*/ 0 h 253"/>
                      <a:gd name="T72" fmla="*/ 1 w 282"/>
                      <a:gd name="T73" fmla="*/ 0 h 253"/>
                      <a:gd name="T74" fmla="*/ 1 w 282"/>
                      <a:gd name="T75" fmla="*/ 0 h 253"/>
                      <a:gd name="T76" fmla="*/ 1 w 282"/>
                      <a:gd name="T77" fmla="*/ 0 h 253"/>
                      <a:gd name="T78" fmla="*/ 1 w 282"/>
                      <a:gd name="T79" fmla="*/ 0 h 253"/>
                      <a:gd name="T80" fmla="*/ 0 w 282"/>
                      <a:gd name="T81" fmla="*/ 0 h 253"/>
                      <a:gd name="T82" fmla="*/ 0 w 282"/>
                      <a:gd name="T83" fmla="*/ 0 h 253"/>
                      <a:gd name="T84" fmla="*/ 0 w 282"/>
                      <a:gd name="T85" fmla="*/ 0 h 253"/>
                      <a:gd name="T86" fmla="*/ 0 w 282"/>
                      <a:gd name="T87" fmla="*/ 0 h 253"/>
                      <a:gd name="T88" fmla="*/ 0 w 282"/>
                      <a:gd name="T89" fmla="*/ 0 h 253"/>
                      <a:gd name="T90" fmla="*/ 0 w 282"/>
                      <a:gd name="T91" fmla="*/ 0 h 253"/>
                      <a:gd name="T92" fmla="*/ 0 w 282"/>
                      <a:gd name="T93" fmla="*/ 0 h 253"/>
                      <a:gd name="T94" fmla="*/ 1 w 282"/>
                      <a:gd name="T95" fmla="*/ 0 h 253"/>
                      <a:gd name="T96" fmla="*/ 1 w 282"/>
                      <a:gd name="T97" fmla="*/ 0 h 253"/>
                      <a:gd name="T98" fmla="*/ 1 w 282"/>
                      <a:gd name="T99" fmla="*/ 0 h 253"/>
                      <a:gd name="T100" fmla="*/ 1 w 282"/>
                      <a:gd name="T101" fmla="*/ 0 h 253"/>
                      <a:gd name="T102" fmla="*/ 1 w 282"/>
                      <a:gd name="T103" fmla="*/ 0 h 253"/>
                      <a:gd name="T104" fmla="*/ 2 w 282"/>
                      <a:gd name="T105" fmla="*/ 0 h 253"/>
                      <a:gd name="T106" fmla="*/ 2 w 282"/>
                      <a:gd name="T107" fmla="*/ 0 h 253"/>
                      <a:gd name="T108" fmla="*/ 2 w 282"/>
                      <a:gd name="T109" fmla="*/ 0 h 253"/>
                      <a:gd name="T110" fmla="*/ 2 w 282"/>
                      <a:gd name="T111" fmla="*/ 0 h 253"/>
                      <a:gd name="T112" fmla="*/ 3 w 282"/>
                      <a:gd name="T113" fmla="*/ 0 h 253"/>
                      <a:gd name="T114" fmla="*/ 3 w 282"/>
                      <a:gd name="T115" fmla="*/ 0 h 253"/>
                      <a:gd name="T116" fmla="*/ 3 w 282"/>
                      <a:gd name="T117" fmla="*/ 0 h 253"/>
                      <a:gd name="T118" fmla="*/ 3 w 282"/>
                      <a:gd name="T119" fmla="*/ 0 h 253"/>
                      <a:gd name="T120" fmla="*/ 4 w 282"/>
                      <a:gd name="T121" fmla="*/ 0 h 253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282" h="253">
                        <a:moveTo>
                          <a:pt x="235" y="78"/>
                        </a:moveTo>
                        <a:lnTo>
                          <a:pt x="248" y="92"/>
                        </a:lnTo>
                        <a:lnTo>
                          <a:pt x="255" y="108"/>
                        </a:lnTo>
                        <a:lnTo>
                          <a:pt x="259" y="125"/>
                        </a:lnTo>
                        <a:lnTo>
                          <a:pt x="259" y="144"/>
                        </a:lnTo>
                        <a:lnTo>
                          <a:pt x="257" y="159"/>
                        </a:lnTo>
                        <a:lnTo>
                          <a:pt x="252" y="171"/>
                        </a:lnTo>
                        <a:lnTo>
                          <a:pt x="244" y="184"/>
                        </a:lnTo>
                        <a:lnTo>
                          <a:pt x="236" y="194"/>
                        </a:lnTo>
                        <a:lnTo>
                          <a:pt x="225" y="206"/>
                        </a:lnTo>
                        <a:lnTo>
                          <a:pt x="215" y="215"/>
                        </a:lnTo>
                        <a:lnTo>
                          <a:pt x="204" y="225"/>
                        </a:lnTo>
                        <a:lnTo>
                          <a:pt x="194" y="236"/>
                        </a:lnTo>
                        <a:lnTo>
                          <a:pt x="191" y="239"/>
                        </a:lnTo>
                        <a:lnTo>
                          <a:pt x="190" y="242"/>
                        </a:lnTo>
                        <a:lnTo>
                          <a:pt x="191" y="246"/>
                        </a:lnTo>
                        <a:lnTo>
                          <a:pt x="194" y="249"/>
                        </a:lnTo>
                        <a:lnTo>
                          <a:pt x="197" y="252"/>
                        </a:lnTo>
                        <a:lnTo>
                          <a:pt x="201" y="253"/>
                        </a:lnTo>
                        <a:lnTo>
                          <a:pt x="205" y="252"/>
                        </a:lnTo>
                        <a:lnTo>
                          <a:pt x="209" y="249"/>
                        </a:lnTo>
                        <a:lnTo>
                          <a:pt x="232" y="234"/>
                        </a:lnTo>
                        <a:lnTo>
                          <a:pt x="251" y="215"/>
                        </a:lnTo>
                        <a:lnTo>
                          <a:pt x="267" y="192"/>
                        </a:lnTo>
                        <a:lnTo>
                          <a:pt x="278" y="168"/>
                        </a:lnTo>
                        <a:lnTo>
                          <a:pt x="282" y="141"/>
                        </a:lnTo>
                        <a:lnTo>
                          <a:pt x="279" y="116"/>
                        </a:lnTo>
                        <a:lnTo>
                          <a:pt x="270" y="92"/>
                        </a:lnTo>
                        <a:lnTo>
                          <a:pt x="251" y="70"/>
                        </a:lnTo>
                        <a:lnTo>
                          <a:pt x="237" y="59"/>
                        </a:lnTo>
                        <a:lnTo>
                          <a:pt x="221" y="48"/>
                        </a:lnTo>
                        <a:lnTo>
                          <a:pt x="202" y="39"/>
                        </a:lnTo>
                        <a:lnTo>
                          <a:pt x="183" y="31"/>
                        </a:lnTo>
                        <a:lnTo>
                          <a:pt x="163" y="24"/>
                        </a:lnTo>
                        <a:lnTo>
                          <a:pt x="142" y="18"/>
                        </a:lnTo>
                        <a:lnTo>
                          <a:pt x="122" y="13"/>
                        </a:lnTo>
                        <a:lnTo>
                          <a:pt x="101" y="8"/>
                        </a:lnTo>
                        <a:lnTo>
                          <a:pt x="82" y="5"/>
                        </a:lnTo>
                        <a:lnTo>
                          <a:pt x="63" y="2"/>
                        </a:lnTo>
                        <a:lnTo>
                          <a:pt x="47" y="0"/>
                        </a:lnTo>
                        <a:lnTo>
                          <a:pt x="32" y="0"/>
                        </a:lnTo>
                        <a:lnTo>
                          <a:pt x="19" y="0"/>
                        </a:lnTo>
                        <a:lnTo>
                          <a:pt x="10" y="1"/>
                        </a:lnTo>
                        <a:lnTo>
                          <a:pt x="4" y="4"/>
                        </a:lnTo>
                        <a:lnTo>
                          <a:pt x="0" y="6"/>
                        </a:lnTo>
                        <a:lnTo>
                          <a:pt x="12" y="8"/>
                        </a:lnTo>
                        <a:lnTo>
                          <a:pt x="25" y="9"/>
                        </a:lnTo>
                        <a:lnTo>
                          <a:pt x="38" y="12"/>
                        </a:lnTo>
                        <a:lnTo>
                          <a:pt x="52" y="14"/>
                        </a:lnTo>
                        <a:lnTo>
                          <a:pt x="67" y="16"/>
                        </a:lnTo>
                        <a:lnTo>
                          <a:pt x="82" y="18"/>
                        </a:lnTo>
                        <a:lnTo>
                          <a:pt x="97" y="22"/>
                        </a:lnTo>
                        <a:lnTo>
                          <a:pt x="114" y="25"/>
                        </a:lnTo>
                        <a:lnTo>
                          <a:pt x="129" y="30"/>
                        </a:lnTo>
                        <a:lnTo>
                          <a:pt x="146" y="35"/>
                        </a:lnTo>
                        <a:lnTo>
                          <a:pt x="162" y="40"/>
                        </a:lnTo>
                        <a:lnTo>
                          <a:pt x="177" y="46"/>
                        </a:lnTo>
                        <a:lnTo>
                          <a:pt x="192" y="53"/>
                        </a:lnTo>
                        <a:lnTo>
                          <a:pt x="208" y="60"/>
                        </a:lnTo>
                        <a:lnTo>
                          <a:pt x="222" y="69"/>
                        </a:lnTo>
                        <a:lnTo>
                          <a:pt x="235" y="7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6" name="Freeform 1076"/>
                  <p:cNvSpPr>
                    <a:spLocks/>
                  </p:cNvSpPr>
                  <p:nvPr/>
                </p:nvSpPr>
                <p:spPr bwMode="auto">
                  <a:xfrm>
                    <a:off x="5030" y="2680"/>
                    <a:ext cx="40" cy="54"/>
                  </a:xfrm>
                  <a:custGeom>
                    <a:avLst/>
                    <a:gdLst>
                      <a:gd name="T0" fmla="*/ 0 w 115"/>
                      <a:gd name="T1" fmla="*/ 0 h 236"/>
                      <a:gd name="T2" fmla="*/ 0 w 115"/>
                      <a:gd name="T3" fmla="*/ 0 h 236"/>
                      <a:gd name="T4" fmla="*/ 0 w 115"/>
                      <a:gd name="T5" fmla="*/ 0 h 236"/>
                      <a:gd name="T6" fmla="*/ 0 w 115"/>
                      <a:gd name="T7" fmla="*/ 0 h 236"/>
                      <a:gd name="T8" fmla="*/ 0 w 115"/>
                      <a:gd name="T9" fmla="*/ 0 h 236"/>
                      <a:gd name="T10" fmla="*/ 1 w 115"/>
                      <a:gd name="T11" fmla="*/ 1 h 236"/>
                      <a:gd name="T12" fmla="*/ 1 w 115"/>
                      <a:gd name="T13" fmla="*/ 1 h 236"/>
                      <a:gd name="T14" fmla="*/ 1 w 115"/>
                      <a:gd name="T15" fmla="*/ 1 h 236"/>
                      <a:gd name="T16" fmla="*/ 1 w 115"/>
                      <a:gd name="T17" fmla="*/ 1 h 236"/>
                      <a:gd name="T18" fmla="*/ 1 w 115"/>
                      <a:gd name="T19" fmla="*/ 1 h 236"/>
                      <a:gd name="T20" fmla="*/ 2 w 115"/>
                      <a:gd name="T21" fmla="*/ 1 h 236"/>
                      <a:gd name="T22" fmla="*/ 2 w 115"/>
                      <a:gd name="T23" fmla="*/ 1 h 236"/>
                      <a:gd name="T24" fmla="*/ 2 w 115"/>
                      <a:gd name="T25" fmla="*/ 1 h 236"/>
                      <a:gd name="T26" fmla="*/ 2 w 115"/>
                      <a:gd name="T27" fmla="*/ 1 h 236"/>
                      <a:gd name="T28" fmla="*/ 2 w 115"/>
                      <a:gd name="T29" fmla="*/ 1 h 236"/>
                      <a:gd name="T30" fmla="*/ 2 w 115"/>
                      <a:gd name="T31" fmla="*/ 1 h 236"/>
                      <a:gd name="T32" fmla="*/ 1 w 115"/>
                      <a:gd name="T33" fmla="*/ 1 h 236"/>
                      <a:gd name="T34" fmla="*/ 1 w 115"/>
                      <a:gd name="T35" fmla="*/ 1 h 236"/>
                      <a:gd name="T36" fmla="*/ 1 w 115"/>
                      <a:gd name="T37" fmla="*/ 0 h 236"/>
                      <a:gd name="T38" fmla="*/ 1 w 115"/>
                      <a:gd name="T39" fmla="*/ 0 h 236"/>
                      <a:gd name="T40" fmla="*/ 1 w 115"/>
                      <a:gd name="T41" fmla="*/ 0 h 236"/>
                      <a:gd name="T42" fmla="*/ 0 w 115"/>
                      <a:gd name="T43" fmla="*/ 0 h 236"/>
                      <a:gd name="T44" fmla="*/ 0 w 115"/>
                      <a:gd name="T45" fmla="*/ 0 h 236"/>
                      <a:gd name="T46" fmla="*/ 0 w 115"/>
                      <a:gd name="T47" fmla="*/ 0 h 236"/>
                      <a:gd name="T48" fmla="*/ 0 w 115"/>
                      <a:gd name="T49" fmla="*/ 0 h 236"/>
                      <a:gd name="T50" fmla="*/ 1 w 115"/>
                      <a:gd name="T51" fmla="*/ 0 h 236"/>
                      <a:gd name="T52" fmla="*/ 1 w 115"/>
                      <a:gd name="T53" fmla="*/ 0 h 236"/>
                      <a:gd name="T54" fmla="*/ 1 w 115"/>
                      <a:gd name="T55" fmla="*/ 0 h 236"/>
                      <a:gd name="T56" fmla="*/ 1 w 115"/>
                      <a:gd name="T57" fmla="*/ 0 h 236"/>
                      <a:gd name="T58" fmla="*/ 1 w 115"/>
                      <a:gd name="T59" fmla="*/ 0 h 236"/>
                      <a:gd name="T60" fmla="*/ 2 w 115"/>
                      <a:gd name="T61" fmla="*/ 0 h 236"/>
                      <a:gd name="T62" fmla="*/ 2 w 115"/>
                      <a:gd name="T63" fmla="*/ 0 h 236"/>
                      <a:gd name="T64" fmla="*/ 2 w 115"/>
                      <a:gd name="T65" fmla="*/ 0 h 236"/>
                      <a:gd name="T66" fmla="*/ 1 w 115"/>
                      <a:gd name="T67" fmla="*/ 0 h 236"/>
                      <a:gd name="T68" fmla="*/ 1 w 115"/>
                      <a:gd name="T69" fmla="*/ 0 h 236"/>
                      <a:gd name="T70" fmla="*/ 1 w 115"/>
                      <a:gd name="T71" fmla="*/ 0 h 236"/>
                      <a:gd name="T72" fmla="*/ 1 w 115"/>
                      <a:gd name="T73" fmla="*/ 0 h 236"/>
                      <a:gd name="T74" fmla="*/ 0 w 115"/>
                      <a:gd name="T75" fmla="*/ 0 h 236"/>
                      <a:gd name="T76" fmla="*/ 0 w 115"/>
                      <a:gd name="T77" fmla="*/ 0 h 236"/>
                      <a:gd name="T78" fmla="*/ 0 w 115"/>
                      <a:gd name="T79" fmla="*/ 0 h 236"/>
                      <a:gd name="T80" fmla="*/ 0 w 115"/>
                      <a:gd name="T81" fmla="*/ 0 h 2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15" h="236">
                        <a:moveTo>
                          <a:pt x="0" y="128"/>
                        </a:moveTo>
                        <a:lnTo>
                          <a:pt x="0" y="148"/>
                        </a:lnTo>
                        <a:lnTo>
                          <a:pt x="5" y="166"/>
                        </a:lnTo>
                        <a:lnTo>
                          <a:pt x="13" y="184"/>
                        </a:lnTo>
                        <a:lnTo>
                          <a:pt x="24" y="198"/>
                        </a:lnTo>
                        <a:lnTo>
                          <a:pt x="39" y="211"/>
                        </a:lnTo>
                        <a:lnTo>
                          <a:pt x="55" y="223"/>
                        </a:lnTo>
                        <a:lnTo>
                          <a:pt x="74" y="231"/>
                        </a:lnTo>
                        <a:lnTo>
                          <a:pt x="92" y="235"/>
                        </a:lnTo>
                        <a:lnTo>
                          <a:pt x="98" y="236"/>
                        </a:lnTo>
                        <a:lnTo>
                          <a:pt x="104" y="234"/>
                        </a:lnTo>
                        <a:lnTo>
                          <a:pt x="109" y="231"/>
                        </a:lnTo>
                        <a:lnTo>
                          <a:pt x="111" y="226"/>
                        </a:lnTo>
                        <a:lnTo>
                          <a:pt x="111" y="220"/>
                        </a:lnTo>
                        <a:lnTo>
                          <a:pt x="110" y="215"/>
                        </a:lnTo>
                        <a:lnTo>
                          <a:pt x="107" y="210"/>
                        </a:lnTo>
                        <a:lnTo>
                          <a:pt x="101" y="208"/>
                        </a:lnTo>
                        <a:lnTo>
                          <a:pt x="82" y="201"/>
                        </a:lnTo>
                        <a:lnTo>
                          <a:pt x="64" y="192"/>
                        </a:lnTo>
                        <a:lnTo>
                          <a:pt x="50" y="179"/>
                        </a:lnTo>
                        <a:lnTo>
                          <a:pt x="40" y="165"/>
                        </a:lnTo>
                        <a:lnTo>
                          <a:pt x="33" y="148"/>
                        </a:lnTo>
                        <a:lnTo>
                          <a:pt x="29" y="130"/>
                        </a:lnTo>
                        <a:lnTo>
                          <a:pt x="29" y="110"/>
                        </a:lnTo>
                        <a:lnTo>
                          <a:pt x="35" y="89"/>
                        </a:lnTo>
                        <a:lnTo>
                          <a:pt x="43" y="74"/>
                        </a:lnTo>
                        <a:lnTo>
                          <a:pt x="56" y="60"/>
                        </a:lnTo>
                        <a:lnTo>
                          <a:pt x="70" y="46"/>
                        </a:lnTo>
                        <a:lnTo>
                          <a:pt x="85" y="33"/>
                        </a:lnTo>
                        <a:lnTo>
                          <a:pt x="98" y="23"/>
                        </a:lnTo>
                        <a:lnTo>
                          <a:pt x="109" y="12"/>
                        </a:lnTo>
                        <a:lnTo>
                          <a:pt x="115" y="6"/>
                        </a:lnTo>
                        <a:lnTo>
                          <a:pt x="115" y="0"/>
                        </a:lnTo>
                        <a:lnTo>
                          <a:pt x="102" y="4"/>
                        </a:lnTo>
                        <a:lnTo>
                          <a:pt x="85" y="12"/>
                        </a:lnTo>
                        <a:lnTo>
                          <a:pt x="68" y="26"/>
                        </a:lnTo>
                        <a:lnTo>
                          <a:pt x="49" y="42"/>
                        </a:lnTo>
                        <a:lnTo>
                          <a:pt x="32" y="61"/>
                        </a:lnTo>
                        <a:lnTo>
                          <a:pt x="17" y="82"/>
                        </a:lnTo>
                        <a:lnTo>
                          <a:pt x="6" y="105"/>
                        </a:lnTo>
                        <a:lnTo>
                          <a:pt x="0" y="12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67" name="Freeform 1077"/>
                  <p:cNvSpPr>
                    <a:spLocks/>
                  </p:cNvSpPr>
                  <p:nvPr/>
                </p:nvSpPr>
                <p:spPr bwMode="auto">
                  <a:xfrm>
                    <a:off x="5311" y="2643"/>
                    <a:ext cx="87" cy="73"/>
                  </a:xfrm>
                  <a:custGeom>
                    <a:avLst/>
                    <a:gdLst>
                      <a:gd name="T0" fmla="*/ 3 w 245"/>
                      <a:gd name="T1" fmla="*/ 0 h 310"/>
                      <a:gd name="T2" fmla="*/ 4 w 245"/>
                      <a:gd name="T3" fmla="*/ 0 h 310"/>
                      <a:gd name="T4" fmla="*/ 4 w 245"/>
                      <a:gd name="T5" fmla="*/ 0 h 310"/>
                      <a:gd name="T6" fmla="*/ 4 w 245"/>
                      <a:gd name="T7" fmla="*/ 0 h 310"/>
                      <a:gd name="T8" fmla="*/ 3 w 245"/>
                      <a:gd name="T9" fmla="*/ 1 h 310"/>
                      <a:gd name="T10" fmla="*/ 3 w 245"/>
                      <a:gd name="T11" fmla="*/ 1 h 310"/>
                      <a:gd name="T12" fmla="*/ 2 w 245"/>
                      <a:gd name="T13" fmla="*/ 1 h 310"/>
                      <a:gd name="T14" fmla="*/ 2 w 245"/>
                      <a:gd name="T15" fmla="*/ 1 h 310"/>
                      <a:gd name="T16" fmla="*/ 2 w 245"/>
                      <a:gd name="T17" fmla="*/ 1 h 310"/>
                      <a:gd name="T18" fmla="*/ 2 w 245"/>
                      <a:gd name="T19" fmla="*/ 1 h 310"/>
                      <a:gd name="T20" fmla="*/ 2 w 245"/>
                      <a:gd name="T21" fmla="*/ 1 h 310"/>
                      <a:gd name="T22" fmla="*/ 2 w 245"/>
                      <a:gd name="T23" fmla="*/ 1 h 310"/>
                      <a:gd name="T24" fmla="*/ 2 w 245"/>
                      <a:gd name="T25" fmla="*/ 1 h 310"/>
                      <a:gd name="T26" fmla="*/ 2 w 245"/>
                      <a:gd name="T27" fmla="*/ 1 h 310"/>
                      <a:gd name="T28" fmla="*/ 2 w 245"/>
                      <a:gd name="T29" fmla="*/ 1 h 310"/>
                      <a:gd name="T30" fmla="*/ 3 w 245"/>
                      <a:gd name="T31" fmla="*/ 1 h 310"/>
                      <a:gd name="T32" fmla="*/ 3 w 245"/>
                      <a:gd name="T33" fmla="*/ 1 h 310"/>
                      <a:gd name="T34" fmla="*/ 4 w 245"/>
                      <a:gd name="T35" fmla="*/ 1 h 310"/>
                      <a:gd name="T36" fmla="*/ 4 w 245"/>
                      <a:gd name="T37" fmla="*/ 0 h 310"/>
                      <a:gd name="T38" fmla="*/ 4 w 245"/>
                      <a:gd name="T39" fmla="*/ 0 h 310"/>
                      <a:gd name="T40" fmla="*/ 4 w 245"/>
                      <a:gd name="T41" fmla="*/ 0 h 310"/>
                      <a:gd name="T42" fmla="*/ 3 w 245"/>
                      <a:gd name="T43" fmla="*/ 0 h 310"/>
                      <a:gd name="T44" fmla="*/ 3 w 245"/>
                      <a:gd name="T45" fmla="*/ 0 h 310"/>
                      <a:gd name="T46" fmla="*/ 2 w 245"/>
                      <a:gd name="T47" fmla="*/ 0 h 310"/>
                      <a:gd name="T48" fmla="*/ 2 w 245"/>
                      <a:gd name="T49" fmla="*/ 0 h 310"/>
                      <a:gd name="T50" fmla="*/ 1 w 245"/>
                      <a:gd name="T51" fmla="*/ 0 h 310"/>
                      <a:gd name="T52" fmla="*/ 1 w 245"/>
                      <a:gd name="T53" fmla="*/ 0 h 310"/>
                      <a:gd name="T54" fmla="*/ 1 w 245"/>
                      <a:gd name="T55" fmla="*/ 0 h 310"/>
                      <a:gd name="T56" fmla="*/ 0 w 245"/>
                      <a:gd name="T57" fmla="*/ 0 h 310"/>
                      <a:gd name="T58" fmla="*/ 0 w 245"/>
                      <a:gd name="T59" fmla="*/ 0 h 310"/>
                      <a:gd name="T60" fmla="*/ 0 w 245"/>
                      <a:gd name="T61" fmla="*/ 0 h 310"/>
                      <a:gd name="T62" fmla="*/ 1 w 245"/>
                      <a:gd name="T63" fmla="*/ 0 h 310"/>
                      <a:gd name="T64" fmla="*/ 1 w 245"/>
                      <a:gd name="T65" fmla="*/ 0 h 310"/>
                      <a:gd name="T66" fmla="*/ 1 w 245"/>
                      <a:gd name="T67" fmla="*/ 0 h 310"/>
                      <a:gd name="T68" fmla="*/ 2 w 245"/>
                      <a:gd name="T69" fmla="*/ 0 h 310"/>
                      <a:gd name="T70" fmla="*/ 2 w 245"/>
                      <a:gd name="T71" fmla="*/ 0 h 310"/>
                      <a:gd name="T72" fmla="*/ 2 w 245"/>
                      <a:gd name="T73" fmla="*/ 0 h 310"/>
                      <a:gd name="T74" fmla="*/ 3 w 245"/>
                      <a:gd name="T75" fmla="*/ 0 h 310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245" h="310">
                        <a:moveTo>
                          <a:pt x="200" y="116"/>
                        </a:moveTo>
                        <a:lnTo>
                          <a:pt x="208" y="124"/>
                        </a:lnTo>
                        <a:lnTo>
                          <a:pt x="214" y="133"/>
                        </a:lnTo>
                        <a:lnTo>
                          <a:pt x="220" y="144"/>
                        </a:lnTo>
                        <a:lnTo>
                          <a:pt x="223" y="154"/>
                        </a:lnTo>
                        <a:lnTo>
                          <a:pt x="226" y="164"/>
                        </a:lnTo>
                        <a:lnTo>
                          <a:pt x="224" y="176"/>
                        </a:lnTo>
                        <a:lnTo>
                          <a:pt x="222" y="187"/>
                        </a:lnTo>
                        <a:lnTo>
                          <a:pt x="216" y="198"/>
                        </a:lnTo>
                        <a:lnTo>
                          <a:pt x="208" y="209"/>
                        </a:lnTo>
                        <a:lnTo>
                          <a:pt x="199" y="219"/>
                        </a:lnTo>
                        <a:lnTo>
                          <a:pt x="188" y="229"/>
                        </a:lnTo>
                        <a:lnTo>
                          <a:pt x="177" y="238"/>
                        </a:lnTo>
                        <a:lnTo>
                          <a:pt x="166" y="246"/>
                        </a:lnTo>
                        <a:lnTo>
                          <a:pt x="154" y="255"/>
                        </a:lnTo>
                        <a:lnTo>
                          <a:pt x="142" y="264"/>
                        </a:lnTo>
                        <a:lnTo>
                          <a:pt x="132" y="275"/>
                        </a:lnTo>
                        <a:lnTo>
                          <a:pt x="128" y="278"/>
                        </a:lnTo>
                        <a:lnTo>
                          <a:pt x="126" y="283"/>
                        </a:lnTo>
                        <a:lnTo>
                          <a:pt x="124" y="287"/>
                        </a:lnTo>
                        <a:lnTo>
                          <a:pt x="121" y="292"/>
                        </a:lnTo>
                        <a:lnTo>
                          <a:pt x="120" y="296"/>
                        </a:lnTo>
                        <a:lnTo>
                          <a:pt x="120" y="301"/>
                        </a:lnTo>
                        <a:lnTo>
                          <a:pt x="122" y="306"/>
                        </a:lnTo>
                        <a:lnTo>
                          <a:pt x="126" y="309"/>
                        </a:lnTo>
                        <a:lnTo>
                          <a:pt x="131" y="310"/>
                        </a:lnTo>
                        <a:lnTo>
                          <a:pt x="135" y="310"/>
                        </a:lnTo>
                        <a:lnTo>
                          <a:pt x="139" y="309"/>
                        </a:lnTo>
                        <a:lnTo>
                          <a:pt x="142" y="306"/>
                        </a:lnTo>
                        <a:lnTo>
                          <a:pt x="154" y="292"/>
                        </a:lnTo>
                        <a:lnTo>
                          <a:pt x="167" y="280"/>
                        </a:lnTo>
                        <a:lnTo>
                          <a:pt x="180" y="269"/>
                        </a:lnTo>
                        <a:lnTo>
                          <a:pt x="194" y="257"/>
                        </a:lnTo>
                        <a:lnTo>
                          <a:pt x="207" y="246"/>
                        </a:lnTo>
                        <a:lnTo>
                          <a:pt x="220" y="233"/>
                        </a:lnTo>
                        <a:lnTo>
                          <a:pt x="230" y="219"/>
                        </a:lnTo>
                        <a:lnTo>
                          <a:pt x="238" y="204"/>
                        </a:lnTo>
                        <a:lnTo>
                          <a:pt x="244" y="186"/>
                        </a:lnTo>
                        <a:lnTo>
                          <a:pt x="245" y="169"/>
                        </a:lnTo>
                        <a:lnTo>
                          <a:pt x="243" y="152"/>
                        </a:lnTo>
                        <a:lnTo>
                          <a:pt x="237" y="134"/>
                        </a:lnTo>
                        <a:lnTo>
                          <a:pt x="228" y="119"/>
                        </a:lnTo>
                        <a:lnTo>
                          <a:pt x="217" y="105"/>
                        </a:lnTo>
                        <a:lnTo>
                          <a:pt x="203" y="93"/>
                        </a:lnTo>
                        <a:lnTo>
                          <a:pt x="188" y="83"/>
                        </a:lnTo>
                        <a:lnTo>
                          <a:pt x="176" y="76"/>
                        </a:lnTo>
                        <a:lnTo>
                          <a:pt x="163" y="69"/>
                        </a:lnTo>
                        <a:lnTo>
                          <a:pt x="151" y="61"/>
                        </a:lnTo>
                        <a:lnTo>
                          <a:pt x="136" y="54"/>
                        </a:lnTo>
                        <a:lnTo>
                          <a:pt x="122" y="46"/>
                        </a:lnTo>
                        <a:lnTo>
                          <a:pt x="107" y="39"/>
                        </a:lnTo>
                        <a:lnTo>
                          <a:pt x="93" y="31"/>
                        </a:lnTo>
                        <a:lnTo>
                          <a:pt x="79" y="24"/>
                        </a:lnTo>
                        <a:lnTo>
                          <a:pt x="66" y="18"/>
                        </a:lnTo>
                        <a:lnTo>
                          <a:pt x="53" y="13"/>
                        </a:lnTo>
                        <a:lnTo>
                          <a:pt x="40" y="8"/>
                        </a:lnTo>
                        <a:lnTo>
                          <a:pt x="30" y="5"/>
                        </a:lnTo>
                        <a:lnTo>
                          <a:pt x="20" y="1"/>
                        </a:lnTo>
                        <a:lnTo>
                          <a:pt x="12" y="0"/>
                        </a:lnTo>
                        <a:lnTo>
                          <a:pt x="5" y="0"/>
                        </a:lnTo>
                        <a:lnTo>
                          <a:pt x="0" y="2"/>
                        </a:lnTo>
                        <a:lnTo>
                          <a:pt x="11" y="8"/>
                        </a:lnTo>
                        <a:lnTo>
                          <a:pt x="23" y="14"/>
                        </a:lnTo>
                        <a:lnTo>
                          <a:pt x="36" y="20"/>
                        </a:lnTo>
                        <a:lnTo>
                          <a:pt x="47" y="25"/>
                        </a:lnTo>
                        <a:lnTo>
                          <a:pt x="60" y="31"/>
                        </a:lnTo>
                        <a:lnTo>
                          <a:pt x="73" y="37"/>
                        </a:lnTo>
                        <a:lnTo>
                          <a:pt x="86" y="44"/>
                        </a:lnTo>
                        <a:lnTo>
                          <a:pt x="99" y="51"/>
                        </a:lnTo>
                        <a:lnTo>
                          <a:pt x="113" y="57"/>
                        </a:lnTo>
                        <a:lnTo>
                          <a:pt x="126" y="64"/>
                        </a:lnTo>
                        <a:lnTo>
                          <a:pt x="139" y="71"/>
                        </a:lnTo>
                        <a:lnTo>
                          <a:pt x="152" y="79"/>
                        </a:lnTo>
                        <a:lnTo>
                          <a:pt x="165" y="88"/>
                        </a:lnTo>
                        <a:lnTo>
                          <a:pt x="176" y="96"/>
                        </a:lnTo>
                        <a:lnTo>
                          <a:pt x="188" y="106"/>
                        </a:lnTo>
                        <a:lnTo>
                          <a:pt x="200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pic>
              <p:nvPicPr>
                <p:cNvPr id="255" name="Picture 1078" descr="access_point_stylized_gray_smal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72" y="3642"/>
                  <a:ext cx="430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57" name="Group 1079"/>
              <p:cNvGrpSpPr>
                <a:grpSpLocks/>
              </p:cNvGrpSpPr>
              <p:nvPr/>
            </p:nvGrpSpPr>
            <p:grpSpPr bwMode="auto">
              <a:xfrm>
                <a:off x="3552" y="2211"/>
                <a:ext cx="251" cy="226"/>
                <a:chOff x="5072" y="3611"/>
                <a:chExt cx="459" cy="380"/>
              </a:xfrm>
            </p:grpSpPr>
            <p:grpSp>
              <p:nvGrpSpPr>
                <p:cNvPr id="240" name="Group 1080"/>
                <p:cNvGrpSpPr>
                  <a:grpSpLocks/>
                </p:cNvGrpSpPr>
                <p:nvPr/>
              </p:nvGrpSpPr>
              <p:grpSpPr bwMode="auto">
                <a:xfrm>
                  <a:off x="5144" y="3611"/>
                  <a:ext cx="387" cy="99"/>
                  <a:chOff x="5030" y="2639"/>
                  <a:chExt cx="387" cy="99"/>
                </a:xfrm>
              </p:grpSpPr>
              <p:sp>
                <p:nvSpPr>
                  <p:cNvPr id="242" name="Freeform 1081"/>
                  <p:cNvSpPr>
                    <a:spLocks/>
                  </p:cNvSpPr>
                  <p:nvPr/>
                </p:nvSpPr>
                <p:spPr bwMode="auto">
                  <a:xfrm>
                    <a:off x="5134" y="2657"/>
                    <a:ext cx="69" cy="55"/>
                  </a:xfrm>
                  <a:custGeom>
                    <a:avLst/>
                    <a:gdLst>
                      <a:gd name="T0" fmla="*/ 1 w 199"/>
                      <a:gd name="T1" fmla="*/ 0 h 232"/>
                      <a:gd name="T2" fmla="*/ 1 w 199"/>
                      <a:gd name="T3" fmla="*/ 0 h 232"/>
                      <a:gd name="T4" fmla="*/ 1 w 199"/>
                      <a:gd name="T5" fmla="*/ 0 h 232"/>
                      <a:gd name="T6" fmla="*/ 0 w 199"/>
                      <a:gd name="T7" fmla="*/ 0 h 232"/>
                      <a:gd name="T8" fmla="*/ 0 w 199"/>
                      <a:gd name="T9" fmla="*/ 0 h 232"/>
                      <a:gd name="T10" fmla="*/ 0 w 199"/>
                      <a:gd name="T11" fmla="*/ 0 h 232"/>
                      <a:gd name="T12" fmla="*/ 0 w 199"/>
                      <a:gd name="T13" fmla="*/ 0 h 232"/>
                      <a:gd name="T14" fmla="*/ 0 w 199"/>
                      <a:gd name="T15" fmla="*/ 0 h 232"/>
                      <a:gd name="T16" fmla="*/ 0 w 199"/>
                      <a:gd name="T17" fmla="*/ 0 h 232"/>
                      <a:gd name="T18" fmla="*/ 0 w 199"/>
                      <a:gd name="T19" fmla="*/ 0 h 232"/>
                      <a:gd name="T20" fmla="*/ 0 w 199"/>
                      <a:gd name="T21" fmla="*/ 0 h 232"/>
                      <a:gd name="T22" fmla="*/ 0 w 199"/>
                      <a:gd name="T23" fmla="*/ 1 h 232"/>
                      <a:gd name="T24" fmla="*/ 1 w 199"/>
                      <a:gd name="T25" fmla="*/ 1 h 232"/>
                      <a:gd name="T26" fmla="*/ 1 w 199"/>
                      <a:gd name="T27" fmla="*/ 1 h 232"/>
                      <a:gd name="T28" fmla="*/ 1 w 199"/>
                      <a:gd name="T29" fmla="*/ 1 h 232"/>
                      <a:gd name="T30" fmla="*/ 2 w 199"/>
                      <a:gd name="T31" fmla="*/ 1 h 232"/>
                      <a:gd name="T32" fmla="*/ 2 w 199"/>
                      <a:gd name="T33" fmla="*/ 1 h 232"/>
                      <a:gd name="T34" fmla="*/ 2 w 199"/>
                      <a:gd name="T35" fmla="*/ 1 h 232"/>
                      <a:gd name="T36" fmla="*/ 2 w 199"/>
                      <a:gd name="T37" fmla="*/ 1 h 232"/>
                      <a:gd name="T38" fmla="*/ 2 w 199"/>
                      <a:gd name="T39" fmla="*/ 1 h 232"/>
                      <a:gd name="T40" fmla="*/ 2 w 199"/>
                      <a:gd name="T41" fmla="*/ 1 h 232"/>
                      <a:gd name="T42" fmla="*/ 2 w 199"/>
                      <a:gd name="T43" fmla="*/ 1 h 232"/>
                      <a:gd name="T44" fmla="*/ 2 w 199"/>
                      <a:gd name="T45" fmla="*/ 1 h 232"/>
                      <a:gd name="T46" fmla="*/ 2 w 199"/>
                      <a:gd name="T47" fmla="*/ 1 h 232"/>
                      <a:gd name="T48" fmla="*/ 2 w 199"/>
                      <a:gd name="T49" fmla="*/ 1 h 232"/>
                      <a:gd name="T50" fmla="*/ 2 w 199"/>
                      <a:gd name="T51" fmla="*/ 1 h 232"/>
                      <a:gd name="T52" fmla="*/ 1 w 199"/>
                      <a:gd name="T53" fmla="*/ 1 h 232"/>
                      <a:gd name="T54" fmla="*/ 1 w 199"/>
                      <a:gd name="T55" fmla="*/ 1 h 232"/>
                      <a:gd name="T56" fmla="*/ 1 w 199"/>
                      <a:gd name="T57" fmla="*/ 1 h 232"/>
                      <a:gd name="T58" fmla="*/ 1 w 199"/>
                      <a:gd name="T59" fmla="*/ 0 h 232"/>
                      <a:gd name="T60" fmla="*/ 1 w 199"/>
                      <a:gd name="T61" fmla="*/ 0 h 232"/>
                      <a:gd name="T62" fmla="*/ 1 w 199"/>
                      <a:gd name="T63" fmla="*/ 0 h 232"/>
                      <a:gd name="T64" fmla="*/ 1 w 199"/>
                      <a:gd name="T65" fmla="*/ 0 h 232"/>
                      <a:gd name="T66" fmla="*/ 1 w 199"/>
                      <a:gd name="T67" fmla="*/ 0 h 232"/>
                      <a:gd name="T68" fmla="*/ 1 w 199"/>
                      <a:gd name="T69" fmla="*/ 0 h 232"/>
                      <a:gd name="T70" fmla="*/ 1 w 199"/>
                      <a:gd name="T71" fmla="*/ 0 h 232"/>
                      <a:gd name="T72" fmla="*/ 1 w 199"/>
                      <a:gd name="T73" fmla="*/ 0 h 232"/>
                      <a:gd name="T74" fmla="*/ 2 w 199"/>
                      <a:gd name="T75" fmla="*/ 0 h 232"/>
                      <a:gd name="T76" fmla="*/ 2 w 199"/>
                      <a:gd name="T77" fmla="*/ 0 h 232"/>
                      <a:gd name="T78" fmla="*/ 2 w 199"/>
                      <a:gd name="T79" fmla="*/ 0 h 232"/>
                      <a:gd name="T80" fmla="*/ 3 w 199"/>
                      <a:gd name="T81" fmla="*/ 0 h 232"/>
                      <a:gd name="T82" fmla="*/ 3 w 199"/>
                      <a:gd name="T83" fmla="*/ 0 h 232"/>
                      <a:gd name="T84" fmla="*/ 2 w 199"/>
                      <a:gd name="T85" fmla="*/ 0 h 232"/>
                      <a:gd name="T86" fmla="*/ 2 w 199"/>
                      <a:gd name="T87" fmla="*/ 0 h 232"/>
                      <a:gd name="T88" fmla="*/ 2 w 199"/>
                      <a:gd name="T89" fmla="*/ 0 h 232"/>
                      <a:gd name="T90" fmla="*/ 2 w 199"/>
                      <a:gd name="T91" fmla="*/ 0 h 232"/>
                      <a:gd name="T92" fmla="*/ 1 w 199"/>
                      <a:gd name="T93" fmla="*/ 0 h 232"/>
                      <a:gd name="T94" fmla="*/ 1 w 199"/>
                      <a:gd name="T95" fmla="*/ 0 h 232"/>
                      <a:gd name="T96" fmla="*/ 1 w 199"/>
                      <a:gd name="T97" fmla="*/ 0 h 232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</a:gdLst>
                    <a:ahLst/>
                    <a:cxnLst>
                      <a:cxn ang="T98">
                        <a:pos x="T0" y="T1"/>
                      </a:cxn>
                      <a:cxn ang="T99">
                        <a:pos x="T2" y="T3"/>
                      </a:cxn>
                      <a:cxn ang="T100">
                        <a:pos x="T4" y="T5"/>
                      </a:cxn>
                      <a:cxn ang="T101">
                        <a:pos x="T6" y="T7"/>
                      </a:cxn>
                      <a:cxn ang="T102">
                        <a:pos x="T8" y="T9"/>
                      </a:cxn>
                      <a:cxn ang="T103">
                        <a:pos x="T10" y="T11"/>
                      </a:cxn>
                      <a:cxn ang="T104">
                        <a:pos x="T12" y="T13"/>
                      </a:cxn>
                      <a:cxn ang="T105">
                        <a:pos x="T14" y="T15"/>
                      </a:cxn>
                      <a:cxn ang="T106">
                        <a:pos x="T16" y="T17"/>
                      </a:cxn>
                      <a:cxn ang="T107">
                        <a:pos x="T18" y="T19"/>
                      </a:cxn>
                      <a:cxn ang="T108">
                        <a:pos x="T20" y="T21"/>
                      </a:cxn>
                      <a:cxn ang="T109">
                        <a:pos x="T22" y="T23"/>
                      </a:cxn>
                      <a:cxn ang="T110">
                        <a:pos x="T24" y="T25"/>
                      </a:cxn>
                      <a:cxn ang="T111">
                        <a:pos x="T26" y="T27"/>
                      </a:cxn>
                      <a:cxn ang="T112">
                        <a:pos x="T28" y="T29"/>
                      </a:cxn>
                      <a:cxn ang="T113">
                        <a:pos x="T30" y="T31"/>
                      </a:cxn>
                      <a:cxn ang="T114">
                        <a:pos x="T32" y="T33"/>
                      </a:cxn>
                      <a:cxn ang="T115">
                        <a:pos x="T34" y="T35"/>
                      </a:cxn>
                      <a:cxn ang="T116">
                        <a:pos x="T36" y="T37"/>
                      </a:cxn>
                      <a:cxn ang="T117">
                        <a:pos x="T38" y="T39"/>
                      </a:cxn>
                      <a:cxn ang="T118">
                        <a:pos x="T40" y="T41"/>
                      </a:cxn>
                      <a:cxn ang="T119">
                        <a:pos x="T42" y="T43"/>
                      </a:cxn>
                      <a:cxn ang="T120">
                        <a:pos x="T44" y="T45"/>
                      </a:cxn>
                      <a:cxn ang="T121">
                        <a:pos x="T46" y="T47"/>
                      </a:cxn>
                      <a:cxn ang="T122">
                        <a:pos x="T48" y="T49"/>
                      </a:cxn>
                      <a:cxn ang="T123">
                        <a:pos x="T50" y="T51"/>
                      </a:cxn>
                      <a:cxn ang="T124">
                        <a:pos x="T52" y="T53"/>
                      </a:cxn>
                      <a:cxn ang="T125">
                        <a:pos x="T54" y="T55"/>
                      </a:cxn>
                      <a:cxn ang="T126">
                        <a:pos x="T56" y="T57"/>
                      </a:cxn>
                      <a:cxn ang="T127">
                        <a:pos x="T58" y="T59"/>
                      </a:cxn>
                      <a:cxn ang="T128">
                        <a:pos x="T60" y="T61"/>
                      </a:cxn>
                      <a:cxn ang="T129">
                        <a:pos x="T62" y="T63"/>
                      </a:cxn>
                      <a:cxn ang="T130">
                        <a:pos x="T64" y="T65"/>
                      </a:cxn>
                      <a:cxn ang="T131">
                        <a:pos x="T66" y="T67"/>
                      </a:cxn>
                      <a:cxn ang="T132">
                        <a:pos x="T68" y="T69"/>
                      </a:cxn>
                      <a:cxn ang="T133">
                        <a:pos x="T70" y="T71"/>
                      </a:cxn>
                      <a:cxn ang="T134">
                        <a:pos x="T72" y="T73"/>
                      </a:cxn>
                      <a:cxn ang="T135">
                        <a:pos x="T74" y="T75"/>
                      </a:cxn>
                      <a:cxn ang="T136">
                        <a:pos x="T76" y="T77"/>
                      </a:cxn>
                      <a:cxn ang="T137">
                        <a:pos x="T78" y="T79"/>
                      </a:cxn>
                      <a:cxn ang="T138">
                        <a:pos x="T80" y="T81"/>
                      </a:cxn>
                      <a:cxn ang="T139">
                        <a:pos x="T82" y="T83"/>
                      </a:cxn>
                      <a:cxn ang="T140">
                        <a:pos x="T84" y="T85"/>
                      </a:cxn>
                      <a:cxn ang="T141">
                        <a:pos x="T86" y="T87"/>
                      </a:cxn>
                      <a:cxn ang="T142">
                        <a:pos x="T88" y="T89"/>
                      </a:cxn>
                      <a:cxn ang="T143">
                        <a:pos x="T90" y="T91"/>
                      </a:cxn>
                      <a:cxn ang="T144">
                        <a:pos x="T92" y="T93"/>
                      </a:cxn>
                      <a:cxn ang="T145">
                        <a:pos x="T94" y="T95"/>
                      </a:cxn>
                      <a:cxn ang="T146">
                        <a:pos x="T96" y="T97"/>
                      </a:cxn>
                    </a:cxnLst>
                    <a:rect l="0" t="0" r="r" b="b"/>
                    <a:pathLst>
                      <a:path w="199" h="232">
                        <a:moveTo>
                          <a:pt x="70" y="29"/>
                        </a:moveTo>
                        <a:lnTo>
                          <a:pt x="55" y="39"/>
                        </a:lnTo>
                        <a:lnTo>
                          <a:pt x="42" y="50"/>
                        </a:lnTo>
                        <a:lnTo>
                          <a:pt x="30" y="63"/>
                        </a:lnTo>
                        <a:lnTo>
                          <a:pt x="20" y="77"/>
                        </a:lnTo>
                        <a:lnTo>
                          <a:pt x="12" y="91"/>
                        </a:lnTo>
                        <a:lnTo>
                          <a:pt x="6" y="108"/>
                        </a:lnTo>
                        <a:lnTo>
                          <a:pt x="2" y="125"/>
                        </a:lnTo>
                        <a:lnTo>
                          <a:pt x="0" y="142"/>
                        </a:lnTo>
                        <a:lnTo>
                          <a:pt x="2" y="166"/>
                        </a:lnTo>
                        <a:lnTo>
                          <a:pt x="12" y="186"/>
                        </a:lnTo>
                        <a:lnTo>
                          <a:pt x="26" y="203"/>
                        </a:lnTo>
                        <a:lnTo>
                          <a:pt x="45" y="216"/>
                        </a:lnTo>
                        <a:lnTo>
                          <a:pt x="66" y="226"/>
                        </a:lnTo>
                        <a:lnTo>
                          <a:pt x="88" y="230"/>
                        </a:lnTo>
                        <a:lnTo>
                          <a:pt x="111" y="232"/>
                        </a:lnTo>
                        <a:lnTo>
                          <a:pt x="134" y="228"/>
                        </a:lnTo>
                        <a:lnTo>
                          <a:pt x="138" y="228"/>
                        </a:lnTo>
                        <a:lnTo>
                          <a:pt x="143" y="226"/>
                        </a:lnTo>
                        <a:lnTo>
                          <a:pt x="147" y="222"/>
                        </a:lnTo>
                        <a:lnTo>
                          <a:pt x="148" y="218"/>
                        </a:lnTo>
                        <a:lnTo>
                          <a:pt x="145" y="212"/>
                        </a:lnTo>
                        <a:lnTo>
                          <a:pt x="141" y="207"/>
                        </a:lnTo>
                        <a:lnTo>
                          <a:pt x="135" y="203"/>
                        </a:lnTo>
                        <a:lnTo>
                          <a:pt x="129" y="201"/>
                        </a:lnTo>
                        <a:lnTo>
                          <a:pt x="117" y="197"/>
                        </a:lnTo>
                        <a:lnTo>
                          <a:pt x="105" y="195"/>
                        </a:lnTo>
                        <a:lnTo>
                          <a:pt x="94" y="193"/>
                        </a:lnTo>
                        <a:lnTo>
                          <a:pt x="83" y="190"/>
                        </a:lnTo>
                        <a:lnTo>
                          <a:pt x="73" y="187"/>
                        </a:lnTo>
                        <a:lnTo>
                          <a:pt x="62" y="182"/>
                        </a:lnTo>
                        <a:lnTo>
                          <a:pt x="53" y="176"/>
                        </a:lnTo>
                        <a:lnTo>
                          <a:pt x="43" y="167"/>
                        </a:lnTo>
                        <a:lnTo>
                          <a:pt x="40" y="128"/>
                        </a:lnTo>
                        <a:lnTo>
                          <a:pt x="49" y="96"/>
                        </a:lnTo>
                        <a:lnTo>
                          <a:pt x="68" y="71"/>
                        </a:lnTo>
                        <a:lnTo>
                          <a:pt x="94" y="50"/>
                        </a:lnTo>
                        <a:lnTo>
                          <a:pt x="122" y="34"/>
                        </a:lnTo>
                        <a:lnTo>
                          <a:pt x="151" y="21"/>
                        </a:lnTo>
                        <a:lnTo>
                          <a:pt x="178" y="12"/>
                        </a:lnTo>
                        <a:lnTo>
                          <a:pt x="199" y="4"/>
                        </a:lnTo>
                        <a:lnTo>
                          <a:pt x="186" y="1"/>
                        </a:lnTo>
                        <a:lnTo>
                          <a:pt x="172" y="0"/>
                        </a:lnTo>
                        <a:lnTo>
                          <a:pt x="156" y="2"/>
                        </a:lnTo>
                        <a:lnTo>
                          <a:pt x="138" y="4"/>
                        </a:lnTo>
                        <a:lnTo>
                          <a:pt x="121" y="10"/>
                        </a:lnTo>
                        <a:lnTo>
                          <a:pt x="103" y="16"/>
                        </a:lnTo>
                        <a:lnTo>
                          <a:pt x="86" y="23"/>
                        </a:lnTo>
                        <a:lnTo>
                          <a:pt x="70" y="2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3" name="Freeform 1082"/>
                  <p:cNvSpPr>
                    <a:spLocks/>
                  </p:cNvSpPr>
                  <p:nvPr/>
                </p:nvSpPr>
                <p:spPr bwMode="auto">
                  <a:xfrm>
                    <a:off x="5252" y="2656"/>
                    <a:ext cx="47" cy="42"/>
                  </a:xfrm>
                  <a:custGeom>
                    <a:avLst/>
                    <a:gdLst>
                      <a:gd name="T0" fmla="*/ 2 w 128"/>
                      <a:gd name="T1" fmla="*/ 0 h 180"/>
                      <a:gd name="T2" fmla="*/ 2 w 128"/>
                      <a:gd name="T3" fmla="*/ 0 h 180"/>
                      <a:gd name="T4" fmla="*/ 2 w 128"/>
                      <a:gd name="T5" fmla="*/ 0 h 180"/>
                      <a:gd name="T6" fmla="*/ 2 w 128"/>
                      <a:gd name="T7" fmla="*/ 0 h 180"/>
                      <a:gd name="T8" fmla="*/ 1 w 128"/>
                      <a:gd name="T9" fmla="*/ 0 h 180"/>
                      <a:gd name="T10" fmla="*/ 1 w 128"/>
                      <a:gd name="T11" fmla="*/ 0 h 180"/>
                      <a:gd name="T12" fmla="*/ 1 w 128"/>
                      <a:gd name="T13" fmla="*/ 0 h 180"/>
                      <a:gd name="T14" fmla="*/ 1 w 128"/>
                      <a:gd name="T15" fmla="*/ 0 h 180"/>
                      <a:gd name="T16" fmla="*/ 0 w 128"/>
                      <a:gd name="T17" fmla="*/ 0 h 180"/>
                      <a:gd name="T18" fmla="*/ 0 w 128"/>
                      <a:gd name="T19" fmla="*/ 0 h 180"/>
                      <a:gd name="T20" fmla="*/ 0 w 128"/>
                      <a:gd name="T21" fmla="*/ 0 h 180"/>
                      <a:gd name="T22" fmla="*/ 0 w 128"/>
                      <a:gd name="T23" fmla="*/ 0 h 180"/>
                      <a:gd name="T24" fmla="*/ 0 w 128"/>
                      <a:gd name="T25" fmla="*/ 0 h 180"/>
                      <a:gd name="T26" fmla="*/ 0 w 128"/>
                      <a:gd name="T27" fmla="*/ 0 h 180"/>
                      <a:gd name="T28" fmla="*/ 1 w 128"/>
                      <a:gd name="T29" fmla="*/ 0 h 180"/>
                      <a:gd name="T30" fmla="*/ 1 w 128"/>
                      <a:gd name="T31" fmla="*/ 0 h 180"/>
                      <a:gd name="T32" fmla="*/ 1 w 128"/>
                      <a:gd name="T33" fmla="*/ 0 h 180"/>
                      <a:gd name="T34" fmla="*/ 1 w 128"/>
                      <a:gd name="T35" fmla="*/ 0 h 180"/>
                      <a:gd name="T36" fmla="*/ 1 w 128"/>
                      <a:gd name="T37" fmla="*/ 0 h 180"/>
                      <a:gd name="T38" fmla="*/ 2 w 128"/>
                      <a:gd name="T39" fmla="*/ 0 h 180"/>
                      <a:gd name="T40" fmla="*/ 2 w 128"/>
                      <a:gd name="T41" fmla="*/ 0 h 180"/>
                      <a:gd name="T42" fmla="*/ 2 w 128"/>
                      <a:gd name="T43" fmla="*/ 0 h 180"/>
                      <a:gd name="T44" fmla="*/ 2 w 128"/>
                      <a:gd name="T45" fmla="*/ 0 h 180"/>
                      <a:gd name="T46" fmla="*/ 2 w 128"/>
                      <a:gd name="T47" fmla="*/ 0 h 180"/>
                      <a:gd name="T48" fmla="*/ 2 w 128"/>
                      <a:gd name="T49" fmla="*/ 0 h 180"/>
                      <a:gd name="T50" fmla="*/ 2 w 128"/>
                      <a:gd name="T51" fmla="*/ 0 h 180"/>
                      <a:gd name="T52" fmla="*/ 2 w 128"/>
                      <a:gd name="T53" fmla="*/ 0 h 180"/>
                      <a:gd name="T54" fmla="*/ 1 w 128"/>
                      <a:gd name="T55" fmla="*/ 0 h 180"/>
                      <a:gd name="T56" fmla="*/ 1 w 128"/>
                      <a:gd name="T57" fmla="*/ 0 h 180"/>
                      <a:gd name="T58" fmla="*/ 1 w 128"/>
                      <a:gd name="T59" fmla="*/ 0 h 180"/>
                      <a:gd name="T60" fmla="*/ 0 w 128"/>
                      <a:gd name="T61" fmla="*/ 0 h 180"/>
                      <a:gd name="T62" fmla="*/ 0 w 128"/>
                      <a:gd name="T63" fmla="*/ 0 h 180"/>
                      <a:gd name="T64" fmla="*/ 0 w 128"/>
                      <a:gd name="T65" fmla="*/ 0 h 180"/>
                      <a:gd name="T66" fmla="*/ 0 w 128"/>
                      <a:gd name="T67" fmla="*/ 0 h 180"/>
                      <a:gd name="T68" fmla="*/ 0 w 128"/>
                      <a:gd name="T69" fmla="*/ 0 h 180"/>
                      <a:gd name="T70" fmla="*/ 1 w 128"/>
                      <a:gd name="T71" fmla="*/ 0 h 180"/>
                      <a:gd name="T72" fmla="*/ 1 w 128"/>
                      <a:gd name="T73" fmla="*/ 0 h 180"/>
                      <a:gd name="T74" fmla="*/ 1 w 128"/>
                      <a:gd name="T75" fmla="*/ 0 h 180"/>
                      <a:gd name="T76" fmla="*/ 1 w 128"/>
                      <a:gd name="T77" fmla="*/ 0 h 180"/>
                      <a:gd name="T78" fmla="*/ 2 w 128"/>
                      <a:gd name="T79" fmla="*/ 0 h 180"/>
                      <a:gd name="T80" fmla="*/ 2 w 128"/>
                      <a:gd name="T81" fmla="*/ 0 h 180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28" h="180">
                        <a:moveTo>
                          <a:pt x="108" y="59"/>
                        </a:moveTo>
                        <a:lnTo>
                          <a:pt x="113" y="77"/>
                        </a:lnTo>
                        <a:lnTo>
                          <a:pt x="111" y="94"/>
                        </a:lnTo>
                        <a:lnTo>
                          <a:pt x="103" y="108"/>
                        </a:lnTo>
                        <a:lnTo>
                          <a:pt x="91" y="121"/>
                        </a:lnTo>
                        <a:lnTo>
                          <a:pt x="77" y="132"/>
                        </a:lnTo>
                        <a:lnTo>
                          <a:pt x="61" y="144"/>
                        </a:lnTo>
                        <a:lnTo>
                          <a:pt x="45" y="154"/>
                        </a:lnTo>
                        <a:lnTo>
                          <a:pt x="30" y="164"/>
                        </a:lnTo>
                        <a:lnTo>
                          <a:pt x="28" y="168"/>
                        </a:lnTo>
                        <a:lnTo>
                          <a:pt x="27" y="170"/>
                        </a:lnTo>
                        <a:lnTo>
                          <a:pt x="27" y="174"/>
                        </a:lnTo>
                        <a:lnTo>
                          <a:pt x="28" y="177"/>
                        </a:lnTo>
                        <a:lnTo>
                          <a:pt x="32" y="179"/>
                        </a:lnTo>
                        <a:lnTo>
                          <a:pt x="35" y="180"/>
                        </a:lnTo>
                        <a:lnTo>
                          <a:pt x="37" y="180"/>
                        </a:lnTo>
                        <a:lnTo>
                          <a:pt x="41" y="179"/>
                        </a:lnTo>
                        <a:lnTo>
                          <a:pt x="60" y="169"/>
                        </a:lnTo>
                        <a:lnTo>
                          <a:pt x="77" y="158"/>
                        </a:lnTo>
                        <a:lnTo>
                          <a:pt x="94" y="145"/>
                        </a:lnTo>
                        <a:lnTo>
                          <a:pt x="109" y="130"/>
                        </a:lnTo>
                        <a:lnTo>
                          <a:pt x="120" y="114"/>
                        </a:lnTo>
                        <a:lnTo>
                          <a:pt x="127" y="95"/>
                        </a:lnTo>
                        <a:lnTo>
                          <a:pt x="128" y="76"/>
                        </a:lnTo>
                        <a:lnTo>
                          <a:pt x="123" y="55"/>
                        </a:lnTo>
                        <a:lnTo>
                          <a:pt x="113" y="39"/>
                        </a:lnTo>
                        <a:lnTo>
                          <a:pt x="97" y="25"/>
                        </a:lnTo>
                        <a:lnTo>
                          <a:pt x="79" y="15"/>
                        </a:lnTo>
                        <a:lnTo>
                          <a:pt x="57" y="7"/>
                        </a:lnTo>
                        <a:lnTo>
                          <a:pt x="36" y="2"/>
                        </a:lnTo>
                        <a:lnTo>
                          <a:pt x="19" y="0"/>
                        </a:lnTo>
                        <a:lnTo>
                          <a:pt x="6" y="0"/>
                        </a:lnTo>
                        <a:lnTo>
                          <a:pt x="0" y="4"/>
                        </a:lnTo>
                        <a:lnTo>
                          <a:pt x="14" y="9"/>
                        </a:lnTo>
                        <a:lnTo>
                          <a:pt x="29" y="14"/>
                        </a:lnTo>
                        <a:lnTo>
                          <a:pt x="46" y="19"/>
                        </a:lnTo>
                        <a:lnTo>
                          <a:pt x="61" y="23"/>
                        </a:lnTo>
                        <a:lnTo>
                          <a:pt x="76" y="29"/>
                        </a:lnTo>
                        <a:lnTo>
                          <a:pt x="89" y="37"/>
                        </a:lnTo>
                        <a:lnTo>
                          <a:pt x="100" y="46"/>
                        </a:lnTo>
                        <a:lnTo>
                          <a:pt x="108" y="5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4" name="Freeform 1083"/>
                  <p:cNvSpPr>
                    <a:spLocks/>
                  </p:cNvSpPr>
                  <p:nvPr/>
                </p:nvSpPr>
                <p:spPr bwMode="auto">
                  <a:xfrm>
                    <a:off x="5089" y="2646"/>
                    <a:ext cx="114" cy="88"/>
                  </a:xfrm>
                  <a:custGeom>
                    <a:avLst/>
                    <a:gdLst>
                      <a:gd name="T0" fmla="*/ 1 w 322"/>
                      <a:gd name="T1" fmla="*/ 0 h 378"/>
                      <a:gd name="T2" fmla="*/ 1 w 322"/>
                      <a:gd name="T3" fmla="*/ 0 h 378"/>
                      <a:gd name="T4" fmla="*/ 0 w 322"/>
                      <a:gd name="T5" fmla="*/ 0 h 378"/>
                      <a:gd name="T6" fmla="*/ 0 w 322"/>
                      <a:gd name="T7" fmla="*/ 1 h 378"/>
                      <a:gd name="T8" fmla="*/ 0 w 322"/>
                      <a:gd name="T9" fmla="*/ 1 h 378"/>
                      <a:gd name="T10" fmla="*/ 0 w 322"/>
                      <a:gd name="T11" fmla="*/ 1 h 378"/>
                      <a:gd name="T12" fmla="*/ 0 w 322"/>
                      <a:gd name="T13" fmla="*/ 1 h 378"/>
                      <a:gd name="T14" fmla="*/ 0 w 322"/>
                      <a:gd name="T15" fmla="*/ 1 h 378"/>
                      <a:gd name="T16" fmla="*/ 1 w 322"/>
                      <a:gd name="T17" fmla="*/ 1 h 378"/>
                      <a:gd name="T18" fmla="*/ 1 w 322"/>
                      <a:gd name="T19" fmla="*/ 1 h 378"/>
                      <a:gd name="T20" fmla="*/ 2 w 322"/>
                      <a:gd name="T21" fmla="*/ 1 h 378"/>
                      <a:gd name="T22" fmla="*/ 2 w 322"/>
                      <a:gd name="T23" fmla="*/ 1 h 378"/>
                      <a:gd name="T24" fmla="*/ 3 w 322"/>
                      <a:gd name="T25" fmla="*/ 1 h 378"/>
                      <a:gd name="T26" fmla="*/ 4 w 322"/>
                      <a:gd name="T27" fmla="*/ 1 h 378"/>
                      <a:gd name="T28" fmla="*/ 4 w 322"/>
                      <a:gd name="T29" fmla="*/ 1 h 378"/>
                      <a:gd name="T30" fmla="*/ 5 w 322"/>
                      <a:gd name="T31" fmla="*/ 1 h 378"/>
                      <a:gd name="T32" fmla="*/ 5 w 322"/>
                      <a:gd name="T33" fmla="*/ 1 h 378"/>
                      <a:gd name="T34" fmla="*/ 5 w 322"/>
                      <a:gd name="T35" fmla="*/ 1 h 378"/>
                      <a:gd name="T36" fmla="*/ 5 w 322"/>
                      <a:gd name="T37" fmla="*/ 1 h 378"/>
                      <a:gd name="T38" fmla="*/ 5 w 322"/>
                      <a:gd name="T39" fmla="*/ 1 h 378"/>
                      <a:gd name="T40" fmla="*/ 5 w 322"/>
                      <a:gd name="T41" fmla="*/ 1 h 378"/>
                      <a:gd name="T42" fmla="*/ 4 w 322"/>
                      <a:gd name="T43" fmla="*/ 1 h 378"/>
                      <a:gd name="T44" fmla="*/ 4 w 322"/>
                      <a:gd name="T45" fmla="*/ 1 h 378"/>
                      <a:gd name="T46" fmla="*/ 3 w 322"/>
                      <a:gd name="T47" fmla="*/ 1 h 378"/>
                      <a:gd name="T48" fmla="*/ 2 w 322"/>
                      <a:gd name="T49" fmla="*/ 1 h 378"/>
                      <a:gd name="T50" fmla="*/ 2 w 322"/>
                      <a:gd name="T51" fmla="*/ 1 h 378"/>
                      <a:gd name="T52" fmla="*/ 2 w 322"/>
                      <a:gd name="T53" fmla="*/ 1 h 378"/>
                      <a:gd name="T54" fmla="*/ 1 w 322"/>
                      <a:gd name="T55" fmla="*/ 1 h 378"/>
                      <a:gd name="T56" fmla="*/ 1 w 322"/>
                      <a:gd name="T57" fmla="*/ 1 h 378"/>
                      <a:gd name="T58" fmla="*/ 1 w 322"/>
                      <a:gd name="T59" fmla="*/ 1 h 378"/>
                      <a:gd name="T60" fmla="*/ 0 w 322"/>
                      <a:gd name="T61" fmla="*/ 1 h 378"/>
                      <a:gd name="T62" fmla="*/ 1 w 322"/>
                      <a:gd name="T63" fmla="*/ 1 h 378"/>
                      <a:gd name="T64" fmla="*/ 1 w 322"/>
                      <a:gd name="T65" fmla="*/ 0 h 378"/>
                      <a:gd name="T66" fmla="*/ 1 w 322"/>
                      <a:gd name="T67" fmla="*/ 0 h 378"/>
                      <a:gd name="T68" fmla="*/ 1 w 322"/>
                      <a:gd name="T69" fmla="*/ 0 h 378"/>
                      <a:gd name="T70" fmla="*/ 2 w 322"/>
                      <a:gd name="T71" fmla="*/ 0 h 378"/>
                      <a:gd name="T72" fmla="*/ 2 w 322"/>
                      <a:gd name="T73" fmla="*/ 0 h 378"/>
                      <a:gd name="T74" fmla="*/ 3 w 322"/>
                      <a:gd name="T75" fmla="*/ 0 h 378"/>
                      <a:gd name="T76" fmla="*/ 4 w 322"/>
                      <a:gd name="T77" fmla="*/ 0 h 378"/>
                      <a:gd name="T78" fmla="*/ 4 w 322"/>
                      <a:gd name="T79" fmla="*/ 0 h 378"/>
                      <a:gd name="T80" fmla="*/ 4 w 322"/>
                      <a:gd name="T81" fmla="*/ 0 h 378"/>
                      <a:gd name="T82" fmla="*/ 4 w 322"/>
                      <a:gd name="T83" fmla="*/ 0 h 378"/>
                      <a:gd name="T84" fmla="*/ 3 w 322"/>
                      <a:gd name="T85" fmla="*/ 0 h 378"/>
                      <a:gd name="T86" fmla="*/ 2 w 322"/>
                      <a:gd name="T87" fmla="*/ 0 h 378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322" h="378">
                        <a:moveTo>
                          <a:pt x="125" y="49"/>
                        </a:moveTo>
                        <a:lnTo>
                          <a:pt x="100" y="70"/>
                        </a:lnTo>
                        <a:lnTo>
                          <a:pt x="76" y="90"/>
                        </a:lnTo>
                        <a:lnTo>
                          <a:pt x="53" y="115"/>
                        </a:lnTo>
                        <a:lnTo>
                          <a:pt x="34" y="140"/>
                        </a:lnTo>
                        <a:lnTo>
                          <a:pt x="17" y="166"/>
                        </a:lnTo>
                        <a:lnTo>
                          <a:pt x="5" y="195"/>
                        </a:lnTo>
                        <a:lnTo>
                          <a:pt x="0" y="226"/>
                        </a:lnTo>
                        <a:lnTo>
                          <a:pt x="1" y="258"/>
                        </a:lnTo>
                        <a:lnTo>
                          <a:pt x="3" y="266"/>
                        </a:lnTo>
                        <a:lnTo>
                          <a:pt x="5" y="275"/>
                        </a:lnTo>
                        <a:lnTo>
                          <a:pt x="9" y="282"/>
                        </a:lnTo>
                        <a:lnTo>
                          <a:pt x="14" y="290"/>
                        </a:lnTo>
                        <a:lnTo>
                          <a:pt x="19" y="297"/>
                        </a:lnTo>
                        <a:lnTo>
                          <a:pt x="26" y="304"/>
                        </a:lnTo>
                        <a:lnTo>
                          <a:pt x="32" y="310"/>
                        </a:lnTo>
                        <a:lnTo>
                          <a:pt x="41" y="314"/>
                        </a:lnTo>
                        <a:lnTo>
                          <a:pt x="56" y="324"/>
                        </a:lnTo>
                        <a:lnTo>
                          <a:pt x="71" y="332"/>
                        </a:lnTo>
                        <a:lnTo>
                          <a:pt x="86" y="338"/>
                        </a:lnTo>
                        <a:lnTo>
                          <a:pt x="103" y="344"/>
                        </a:lnTo>
                        <a:lnTo>
                          <a:pt x="119" y="350"/>
                        </a:lnTo>
                        <a:lnTo>
                          <a:pt x="136" y="355"/>
                        </a:lnTo>
                        <a:lnTo>
                          <a:pt x="152" y="359"/>
                        </a:lnTo>
                        <a:lnTo>
                          <a:pt x="168" y="363"/>
                        </a:lnTo>
                        <a:lnTo>
                          <a:pt x="186" y="366"/>
                        </a:lnTo>
                        <a:lnTo>
                          <a:pt x="202" y="368"/>
                        </a:lnTo>
                        <a:lnTo>
                          <a:pt x="220" y="371"/>
                        </a:lnTo>
                        <a:lnTo>
                          <a:pt x="238" y="373"/>
                        </a:lnTo>
                        <a:lnTo>
                          <a:pt x="254" y="374"/>
                        </a:lnTo>
                        <a:lnTo>
                          <a:pt x="272" y="375"/>
                        </a:lnTo>
                        <a:lnTo>
                          <a:pt x="289" y="376"/>
                        </a:lnTo>
                        <a:lnTo>
                          <a:pt x="306" y="378"/>
                        </a:lnTo>
                        <a:lnTo>
                          <a:pt x="311" y="378"/>
                        </a:lnTo>
                        <a:lnTo>
                          <a:pt x="316" y="375"/>
                        </a:lnTo>
                        <a:lnTo>
                          <a:pt x="320" y="371"/>
                        </a:lnTo>
                        <a:lnTo>
                          <a:pt x="322" y="366"/>
                        </a:lnTo>
                        <a:lnTo>
                          <a:pt x="322" y="360"/>
                        </a:lnTo>
                        <a:lnTo>
                          <a:pt x="320" y="356"/>
                        </a:lnTo>
                        <a:lnTo>
                          <a:pt x="315" y="352"/>
                        </a:lnTo>
                        <a:lnTo>
                          <a:pt x="309" y="350"/>
                        </a:lnTo>
                        <a:lnTo>
                          <a:pt x="294" y="347"/>
                        </a:lnTo>
                        <a:lnTo>
                          <a:pt x="279" y="344"/>
                        </a:lnTo>
                        <a:lnTo>
                          <a:pt x="263" y="341"/>
                        </a:lnTo>
                        <a:lnTo>
                          <a:pt x="247" y="338"/>
                        </a:lnTo>
                        <a:lnTo>
                          <a:pt x="232" y="336"/>
                        </a:lnTo>
                        <a:lnTo>
                          <a:pt x="216" y="334"/>
                        </a:lnTo>
                        <a:lnTo>
                          <a:pt x="200" y="332"/>
                        </a:lnTo>
                        <a:lnTo>
                          <a:pt x="185" y="328"/>
                        </a:lnTo>
                        <a:lnTo>
                          <a:pt x="170" y="326"/>
                        </a:lnTo>
                        <a:lnTo>
                          <a:pt x="154" y="322"/>
                        </a:lnTo>
                        <a:lnTo>
                          <a:pt x="139" y="318"/>
                        </a:lnTo>
                        <a:lnTo>
                          <a:pt x="124" y="314"/>
                        </a:lnTo>
                        <a:lnTo>
                          <a:pt x="110" y="309"/>
                        </a:lnTo>
                        <a:lnTo>
                          <a:pt x="94" y="303"/>
                        </a:lnTo>
                        <a:lnTo>
                          <a:pt x="80" y="297"/>
                        </a:lnTo>
                        <a:lnTo>
                          <a:pt x="66" y="289"/>
                        </a:lnTo>
                        <a:lnTo>
                          <a:pt x="55" y="281"/>
                        </a:lnTo>
                        <a:lnTo>
                          <a:pt x="45" y="271"/>
                        </a:lnTo>
                        <a:lnTo>
                          <a:pt x="38" y="259"/>
                        </a:lnTo>
                        <a:lnTo>
                          <a:pt x="35" y="245"/>
                        </a:lnTo>
                        <a:lnTo>
                          <a:pt x="34" y="232"/>
                        </a:lnTo>
                        <a:lnTo>
                          <a:pt x="35" y="216"/>
                        </a:lnTo>
                        <a:lnTo>
                          <a:pt x="38" y="200"/>
                        </a:lnTo>
                        <a:lnTo>
                          <a:pt x="43" y="187"/>
                        </a:lnTo>
                        <a:lnTo>
                          <a:pt x="51" y="170"/>
                        </a:lnTo>
                        <a:lnTo>
                          <a:pt x="60" y="152"/>
                        </a:lnTo>
                        <a:lnTo>
                          <a:pt x="71" y="137"/>
                        </a:lnTo>
                        <a:lnTo>
                          <a:pt x="83" y="124"/>
                        </a:lnTo>
                        <a:lnTo>
                          <a:pt x="94" y="110"/>
                        </a:lnTo>
                        <a:lnTo>
                          <a:pt x="107" y="96"/>
                        </a:lnTo>
                        <a:lnTo>
                          <a:pt x="123" y="82"/>
                        </a:lnTo>
                        <a:lnTo>
                          <a:pt x="138" y="69"/>
                        </a:lnTo>
                        <a:lnTo>
                          <a:pt x="153" y="57"/>
                        </a:lnTo>
                        <a:lnTo>
                          <a:pt x="173" y="47"/>
                        </a:lnTo>
                        <a:lnTo>
                          <a:pt x="195" y="38"/>
                        </a:lnTo>
                        <a:lnTo>
                          <a:pt x="218" y="28"/>
                        </a:lnTo>
                        <a:lnTo>
                          <a:pt x="238" y="20"/>
                        </a:lnTo>
                        <a:lnTo>
                          <a:pt x="254" y="13"/>
                        </a:lnTo>
                        <a:lnTo>
                          <a:pt x="264" y="7"/>
                        </a:lnTo>
                        <a:lnTo>
                          <a:pt x="268" y="2"/>
                        </a:lnTo>
                        <a:lnTo>
                          <a:pt x="256" y="0"/>
                        </a:lnTo>
                        <a:lnTo>
                          <a:pt x="240" y="1"/>
                        </a:lnTo>
                        <a:lnTo>
                          <a:pt x="221" y="4"/>
                        </a:lnTo>
                        <a:lnTo>
                          <a:pt x="201" y="10"/>
                        </a:lnTo>
                        <a:lnTo>
                          <a:pt x="180" y="18"/>
                        </a:lnTo>
                        <a:lnTo>
                          <a:pt x="160" y="27"/>
                        </a:lnTo>
                        <a:lnTo>
                          <a:pt x="141" y="38"/>
                        </a:lnTo>
                        <a:lnTo>
                          <a:pt x="125" y="49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5" name="Freeform 1084"/>
                  <p:cNvSpPr>
                    <a:spLocks/>
                  </p:cNvSpPr>
                  <p:nvPr/>
                </p:nvSpPr>
                <p:spPr bwMode="auto">
                  <a:xfrm>
                    <a:off x="5250" y="2643"/>
                    <a:ext cx="99" cy="59"/>
                  </a:xfrm>
                  <a:custGeom>
                    <a:avLst/>
                    <a:gdLst>
                      <a:gd name="T0" fmla="*/ 3 w 283"/>
                      <a:gd name="T1" fmla="*/ 0 h 252"/>
                      <a:gd name="T2" fmla="*/ 3 w 283"/>
                      <a:gd name="T3" fmla="*/ 0 h 252"/>
                      <a:gd name="T4" fmla="*/ 4 w 283"/>
                      <a:gd name="T5" fmla="*/ 0 h 252"/>
                      <a:gd name="T6" fmla="*/ 4 w 283"/>
                      <a:gd name="T7" fmla="*/ 0 h 252"/>
                      <a:gd name="T8" fmla="*/ 4 w 283"/>
                      <a:gd name="T9" fmla="*/ 0 h 252"/>
                      <a:gd name="T10" fmla="*/ 4 w 283"/>
                      <a:gd name="T11" fmla="*/ 0 h 252"/>
                      <a:gd name="T12" fmla="*/ 4 w 283"/>
                      <a:gd name="T13" fmla="*/ 0 h 252"/>
                      <a:gd name="T14" fmla="*/ 3 w 283"/>
                      <a:gd name="T15" fmla="*/ 0 h 252"/>
                      <a:gd name="T16" fmla="*/ 3 w 283"/>
                      <a:gd name="T17" fmla="*/ 1 h 252"/>
                      <a:gd name="T18" fmla="*/ 3 w 283"/>
                      <a:gd name="T19" fmla="*/ 1 h 252"/>
                      <a:gd name="T20" fmla="*/ 3 w 283"/>
                      <a:gd name="T21" fmla="*/ 1 h 252"/>
                      <a:gd name="T22" fmla="*/ 3 w 283"/>
                      <a:gd name="T23" fmla="*/ 1 h 252"/>
                      <a:gd name="T24" fmla="*/ 3 w 283"/>
                      <a:gd name="T25" fmla="*/ 1 h 252"/>
                      <a:gd name="T26" fmla="*/ 3 w 283"/>
                      <a:gd name="T27" fmla="*/ 1 h 252"/>
                      <a:gd name="T28" fmla="*/ 3 w 283"/>
                      <a:gd name="T29" fmla="*/ 1 h 252"/>
                      <a:gd name="T30" fmla="*/ 3 w 283"/>
                      <a:gd name="T31" fmla="*/ 1 h 252"/>
                      <a:gd name="T32" fmla="*/ 3 w 283"/>
                      <a:gd name="T33" fmla="*/ 1 h 252"/>
                      <a:gd name="T34" fmla="*/ 3 w 283"/>
                      <a:gd name="T35" fmla="*/ 1 h 252"/>
                      <a:gd name="T36" fmla="*/ 3 w 283"/>
                      <a:gd name="T37" fmla="*/ 1 h 252"/>
                      <a:gd name="T38" fmla="*/ 3 w 283"/>
                      <a:gd name="T39" fmla="*/ 1 h 252"/>
                      <a:gd name="T40" fmla="*/ 3 w 283"/>
                      <a:gd name="T41" fmla="*/ 1 h 252"/>
                      <a:gd name="T42" fmla="*/ 3 w 283"/>
                      <a:gd name="T43" fmla="*/ 1 h 252"/>
                      <a:gd name="T44" fmla="*/ 4 w 283"/>
                      <a:gd name="T45" fmla="*/ 1 h 252"/>
                      <a:gd name="T46" fmla="*/ 4 w 283"/>
                      <a:gd name="T47" fmla="*/ 1 h 252"/>
                      <a:gd name="T48" fmla="*/ 4 w 283"/>
                      <a:gd name="T49" fmla="*/ 0 h 252"/>
                      <a:gd name="T50" fmla="*/ 4 w 283"/>
                      <a:gd name="T51" fmla="*/ 0 h 252"/>
                      <a:gd name="T52" fmla="*/ 4 w 283"/>
                      <a:gd name="T53" fmla="*/ 0 h 252"/>
                      <a:gd name="T54" fmla="*/ 4 w 283"/>
                      <a:gd name="T55" fmla="*/ 0 h 252"/>
                      <a:gd name="T56" fmla="*/ 4 w 283"/>
                      <a:gd name="T57" fmla="*/ 0 h 252"/>
                      <a:gd name="T58" fmla="*/ 3 w 283"/>
                      <a:gd name="T59" fmla="*/ 0 h 252"/>
                      <a:gd name="T60" fmla="*/ 3 w 283"/>
                      <a:gd name="T61" fmla="*/ 0 h 252"/>
                      <a:gd name="T62" fmla="*/ 3 w 283"/>
                      <a:gd name="T63" fmla="*/ 0 h 252"/>
                      <a:gd name="T64" fmla="*/ 3 w 283"/>
                      <a:gd name="T65" fmla="*/ 0 h 252"/>
                      <a:gd name="T66" fmla="*/ 2 w 283"/>
                      <a:gd name="T67" fmla="*/ 0 h 252"/>
                      <a:gd name="T68" fmla="*/ 2 w 283"/>
                      <a:gd name="T69" fmla="*/ 0 h 252"/>
                      <a:gd name="T70" fmla="*/ 2 w 283"/>
                      <a:gd name="T71" fmla="*/ 0 h 252"/>
                      <a:gd name="T72" fmla="*/ 2 w 283"/>
                      <a:gd name="T73" fmla="*/ 0 h 252"/>
                      <a:gd name="T74" fmla="*/ 1 w 283"/>
                      <a:gd name="T75" fmla="*/ 0 h 252"/>
                      <a:gd name="T76" fmla="*/ 1 w 283"/>
                      <a:gd name="T77" fmla="*/ 0 h 252"/>
                      <a:gd name="T78" fmla="*/ 1 w 283"/>
                      <a:gd name="T79" fmla="*/ 0 h 252"/>
                      <a:gd name="T80" fmla="*/ 0 w 283"/>
                      <a:gd name="T81" fmla="*/ 0 h 252"/>
                      <a:gd name="T82" fmla="*/ 0 w 283"/>
                      <a:gd name="T83" fmla="*/ 0 h 252"/>
                      <a:gd name="T84" fmla="*/ 0 w 283"/>
                      <a:gd name="T85" fmla="*/ 0 h 252"/>
                      <a:gd name="T86" fmla="*/ 0 w 283"/>
                      <a:gd name="T87" fmla="*/ 0 h 252"/>
                      <a:gd name="T88" fmla="*/ 0 w 283"/>
                      <a:gd name="T89" fmla="*/ 0 h 252"/>
                      <a:gd name="T90" fmla="*/ 0 w 283"/>
                      <a:gd name="T91" fmla="*/ 0 h 252"/>
                      <a:gd name="T92" fmla="*/ 0 w 283"/>
                      <a:gd name="T93" fmla="*/ 0 h 252"/>
                      <a:gd name="T94" fmla="*/ 1 w 283"/>
                      <a:gd name="T95" fmla="*/ 0 h 252"/>
                      <a:gd name="T96" fmla="*/ 1 w 283"/>
                      <a:gd name="T97" fmla="*/ 0 h 252"/>
                      <a:gd name="T98" fmla="*/ 1 w 283"/>
                      <a:gd name="T99" fmla="*/ 0 h 252"/>
                      <a:gd name="T100" fmla="*/ 1 w 283"/>
                      <a:gd name="T101" fmla="*/ 0 h 252"/>
                      <a:gd name="T102" fmla="*/ 1 w 283"/>
                      <a:gd name="T103" fmla="*/ 0 h 252"/>
                      <a:gd name="T104" fmla="*/ 2 w 283"/>
                      <a:gd name="T105" fmla="*/ 0 h 252"/>
                      <a:gd name="T106" fmla="*/ 2 w 283"/>
                      <a:gd name="T107" fmla="*/ 0 h 252"/>
                      <a:gd name="T108" fmla="*/ 2 w 283"/>
                      <a:gd name="T109" fmla="*/ 0 h 252"/>
                      <a:gd name="T110" fmla="*/ 2 w 283"/>
                      <a:gd name="T111" fmla="*/ 0 h 252"/>
                      <a:gd name="T112" fmla="*/ 3 w 283"/>
                      <a:gd name="T113" fmla="*/ 0 h 252"/>
                      <a:gd name="T114" fmla="*/ 3 w 283"/>
                      <a:gd name="T115" fmla="*/ 0 h 252"/>
                      <a:gd name="T116" fmla="*/ 3 w 283"/>
                      <a:gd name="T117" fmla="*/ 0 h 252"/>
                      <a:gd name="T118" fmla="*/ 3 w 283"/>
                      <a:gd name="T119" fmla="*/ 0 h 252"/>
                      <a:gd name="T120" fmla="*/ 3 w 283"/>
                      <a:gd name="T121" fmla="*/ 0 h 252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283" h="252">
                        <a:moveTo>
                          <a:pt x="235" y="77"/>
                        </a:moveTo>
                        <a:lnTo>
                          <a:pt x="248" y="91"/>
                        </a:lnTo>
                        <a:lnTo>
                          <a:pt x="256" y="107"/>
                        </a:lnTo>
                        <a:lnTo>
                          <a:pt x="259" y="124"/>
                        </a:lnTo>
                        <a:lnTo>
                          <a:pt x="259" y="142"/>
                        </a:lnTo>
                        <a:lnTo>
                          <a:pt x="257" y="157"/>
                        </a:lnTo>
                        <a:lnTo>
                          <a:pt x="252" y="170"/>
                        </a:lnTo>
                        <a:lnTo>
                          <a:pt x="244" y="183"/>
                        </a:lnTo>
                        <a:lnTo>
                          <a:pt x="236" y="193"/>
                        </a:lnTo>
                        <a:lnTo>
                          <a:pt x="225" y="204"/>
                        </a:lnTo>
                        <a:lnTo>
                          <a:pt x="215" y="214"/>
                        </a:lnTo>
                        <a:lnTo>
                          <a:pt x="204" y="224"/>
                        </a:lnTo>
                        <a:lnTo>
                          <a:pt x="194" y="234"/>
                        </a:lnTo>
                        <a:lnTo>
                          <a:pt x="191" y="238"/>
                        </a:lnTo>
                        <a:lnTo>
                          <a:pt x="191" y="241"/>
                        </a:lnTo>
                        <a:lnTo>
                          <a:pt x="191" y="245"/>
                        </a:lnTo>
                        <a:lnTo>
                          <a:pt x="194" y="248"/>
                        </a:lnTo>
                        <a:lnTo>
                          <a:pt x="197" y="250"/>
                        </a:lnTo>
                        <a:lnTo>
                          <a:pt x="202" y="252"/>
                        </a:lnTo>
                        <a:lnTo>
                          <a:pt x="205" y="250"/>
                        </a:lnTo>
                        <a:lnTo>
                          <a:pt x="209" y="248"/>
                        </a:lnTo>
                        <a:lnTo>
                          <a:pt x="232" y="233"/>
                        </a:lnTo>
                        <a:lnTo>
                          <a:pt x="252" y="214"/>
                        </a:lnTo>
                        <a:lnTo>
                          <a:pt x="268" y="192"/>
                        </a:lnTo>
                        <a:lnTo>
                          <a:pt x="278" y="167"/>
                        </a:lnTo>
                        <a:lnTo>
                          <a:pt x="283" y="141"/>
                        </a:lnTo>
                        <a:lnTo>
                          <a:pt x="280" y="115"/>
                        </a:lnTo>
                        <a:lnTo>
                          <a:pt x="271" y="91"/>
                        </a:lnTo>
                        <a:lnTo>
                          <a:pt x="252" y="69"/>
                        </a:lnTo>
                        <a:lnTo>
                          <a:pt x="238" y="57"/>
                        </a:lnTo>
                        <a:lnTo>
                          <a:pt x="222" y="48"/>
                        </a:lnTo>
                        <a:lnTo>
                          <a:pt x="204" y="39"/>
                        </a:lnTo>
                        <a:lnTo>
                          <a:pt x="184" y="31"/>
                        </a:lnTo>
                        <a:lnTo>
                          <a:pt x="164" y="23"/>
                        </a:lnTo>
                        <a:lnTo>
                          <a:pt x="144" y="17"/>
                        </a:lnTo>
                        <a:lnTo>
                          <a:pt x="123" y="13"/>
                        </a:lnTo>
                        <a:lnTo>
                          <a:pt x="103" y="8"/>
                        </a:lnTo>
                        <a:lnTo>
                          <a:pt x="83" y="5"/>
                        </a:lnTo>
                        <a:lnTo>
                          <a:pt x="66" y="2"/>
                        </a:lnTo>
                        <a:lnTo>
                          <a:pt x="48" y="0"/>
                        </a:lnTo>
                        <a:lnTo>
                          <a:pt x="34" y="0"/>
                        </a:lnTo>
                        <a:lnTo>
                          <a:pt x="21" y="0"/>
                        </a:lnTo>
                        <a:lnTo>
                          <a:pt x="11" y="0"/>
                        </a:lnTo>
                        <a:lnTo>
                          <a:pt x="4" y="2"/>
                        </a:lnTo>
                        <a:lnTo>
                          <a:pt x="0" y="5"/>
                        </a:lnTo>
                        <a:lnTo>
                          <a:pt x="12" y="7"/>
                        </a:lnTo>
                        <a:lnTo>
                          <a:pt x="24" y="8"/>
                        </a:lnTo>
                        <a:lnTo>
                          <a:pt x="38" y="10"/>
                        </a:lnTo>
                        <a:lnTo>
                          <a:pt x="52" y="13"/>
                        </a:lnTo>
                        <a:lnTo>
                          <a:pt x="66" y="16"/>
                        </a:lnTo>
                        <a:lnTo>
                          <a:pt x="82" y="18"/>
                        </a:lnTo>
                        <a:lnTo>
                          <a:pt x="98" y="22"/>
                        </a:lnTo>
                        <a:lnTo>
                          <a:pt x="114" y="25"/>
                        </a:lnTo>
                        <a:lnTo>
                          <a:pt x="129" y="30"/>
                        </a:lnTo>
                        <a:lnTo>
                          <a:pt x="146" y="34"/>
                        </a:lnTo>
                        <a:lnTo>
                          <a:pt x="162" y="39"/>
                        </a:lnTo>
                        <a:lnTo>
                          <a:pt x="177" y="45"/>
                        </a:lnTo>
                        <a:lnTo>
                          <a:pt x="193" y="52"/>
                        </a:lnTo>
                        <a:lnTo>
                          <a:pt x="208" y="60"/>
                        </a:lnTo>
                        <a:lnTo>
                          <a:pt x="222" y="68"/>
                        </a:lnTo>
                        <a:lnTo>
                          <a:pt x="235" y="77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6" name="Freeform 1085"/>
                  <p:cNvSpPr>
                    <a:spLocks/>
                  </p:cNvSpPr>
                  <p:nvPr/>
                </p:nvSpPr>
                <p:spPr bwMode="auto">
                  <a:xfrm>
                    <a:off x="5047" y="2671"/>
                    <a:ext cx="40" cy="55"/>
                  </a:xfrm>
                  <a:custGeom>
                    <a:avLst/>
                    <a:gdLst>
                      <a:gd name="T0" fmla="*/ 0 w 114"/>
                      <a:gd name="T1" fmla="*/ 0 h 238"/>
                      <a:gd name="T2" fmla="*/ 0 w 114"/>
                      <a:gd name="T3" fmla="*/ 0 h 238"/>
                      <a:gd name="T4" fmla="*/ 0 w 114"/>
                      <a:gd name="T5" fmla="*/ 0 h 238"/>
                      <a:gd name="T6" fmla="*/ 0 w 114"/>
                      <a:gd name="T7" fmla="*/ 0 h 238"/>
                      <a:gd name="T8" fmla="*/ 0 w 114"/>
                      <a:gd name="T9" fmla="*/ 1 h 238"/>
                      <a:gd name="T10" fmla="*/ 1 w 114"/>
                      <a:gd name="T11" fmla="*/ 1 h 238"/>
                      <a:gd name="T12" fmla="*/ 1 w 114"/>
                      <a:gd name="T13" fmla="*/ 1 h 238"/>
                      <a:gd name="T14" fmla="*/ 1 w 114"/>
                      <a:gd name="T15" fmla="*/ 1 h 238"/>
                      <a:gd name="T16" fmla="*/ 1 w 114"/>
                      <a:gd name="T17" fmla="*/ 1 h 238"/>
                      <a:gd name="T18" fmla="*/ 1 w 114"/>
                      <a:gd name="T19" fmla="*/ 1 h 238"/>
                      <a:gd name="T20" fmla="*/ 2 w 114"/>
                      <a:gd name="T21" fmla="*/ 1 h 238"/>
                      <a:gd name="T22" fmla="*/ 2 w 114"/>
                      <a:gd name="T23" fmla="*/ 1 h 238"/>
                      <a:gd name="T24" fmla="*/ 2 w 114"/>
                      <a:gd name="T25" fmla="*/ 1 h 238"/>
                      <a:gd name="T26" fmla="*/ 2 w 114"/>
                      <a:gd name="T27" fmla="*/ 1 h 238"/>
                      <a:gd name="T28" fmla="*/ 2 w 114"/>
                      <a:gd name="T29" fmla="*/ 1 h 238"/>
                      <a:gd name="T30" fmla="*/ 2 w 114"/>
                      <a:gd name="T31" fmla="*/ 1 h 238"/>
                      <a:gd name="T32" fmla="*/ 1 w 114"/>
                      <a:gd name="T33" fmla="*/ 1 h 238"/>
                      <a:gd name="T34" fmla="*/ 1 w 114"/>
                      <a:gd name="T35" fmla="*/ 1 h 238"/>
                      <a:gd name="T36" fmla="*/ 1 w 114"/>
                      <a:gd name="T37" fmla="*/ 0 h 238"/>
                      <a:gd name="T38" fmla="*/ 1 w 114"/>
                      <a:gd name="T39" fmla="*/ 0 h 238"/>
                      <a:gd name="T40" fmla="*/ 1 w 114"/>
                      <a:gd name="T41" fmla="*/ 0 h 238"/>
                      <a:gd name="T42" fmla="*/ 0 w 114"/>
                      <a:gd name="T43" fmla="*/ 0 h 238"/>
                      <a:gd name="T44" fmla="*/ 0 w 114"/>
                      <a:gd name="T45" fmla="*/ 0 h 238"/>
                      <a:gd name="T46" fmla="*/ 0 w 114"/>
                      <a:gd name="T47" fmla="*/ 0 h 238"/>
                      <a:gd name="T48" fmla="*/ 0 w 114"/>
                      <a:gd name="T49" fmla="*/ 0 h 238"/>
                      <a:gd name="T50" fmla="*/ 1 w 114"/>
                      <a:gd name="T51" fmla="*/ 0 h 238"/>
                      <a:gd name="T52" fmla="*/ 1 w 114"/>
                      <a:gd name="T53" fmla="*/ 0 h 238"/>
                      <a:gd name="T54" fmla="*/ 1 w 114"/>
                      <a:gd name="T55" fmla="*/ 0 h 238"/>
                      <a:gd name="T56" fmla="*/ 1 w 114"/>
                      <a:gd name="T57" fmla="*/ 0 h 238"/>
                      <a:gd name="T58" fmla="*/ 1 w 114"/>
                      <a:gd name="T59" fmla="*/ 0 h 238"/>
                      <a:gd name="T60" fmla="*/ 1 w 114"/>
                      <a:gd name="T61" fmla="*/ 0 h 238"/>
                      <a:gd name="T62" fmla="*/ 2 w 114"/>
                      <a:gd name="T63" fmla="*/ 0 h 238"/>
                      <a:gd name="T64" fmla="*/ 2 w 114"/>
                      <a:gd name="T65" fmla="*/ 0 h 238"/>
                      <a:gd name="T66" fmla="*/ 2 w 114"/>
                      <a:gd name="T67" fmla="*/ 0 h 238"/>
                      <a:gd name="T68" fmla="*/ 1 w 114"/>
                      <a:gd name="T69" fmla="*/ 0 h 238"/>
                      <a:gd name="T70" fmla="*/ 1 w 114"/>
                      <a:gd name="T71" fmla="*/ 0 h 238"/>
                      <a:gd name="T72" fmla="*/ 1 w 114"/>
                      <a:gd name="T73" fmla="*/ 0 h 238"/>
                      <a:gd name="T74" fmla="*/ 1 w 114"/>
                      <a:gd name="T75" fmla="*/ 0 h 238"/>
                      <a:gd name="T76" fmla="*/ 0 w 114"/>
                      <a:gd name="T77" fmla="*/ 0 h 238"/>
                      <a:gd name="T78" fmla="*/ 0 w 114"/>
                      <a:gd name="T79" fmla="*/ 0 h 238"/>
                      <a:gd name="T80" fmla="*/ 0 w 114"/>
                      <a:gd name="T81" fmla="*/ 0 h 238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14" h="238">
                        <a:moveTo>
                          <a:pt x="0" y="130"/>
                        </a:moveTo>
                        <a:lnTo>
                          <a:pt x="0" y="149"/>
                        </a:lnTo>
                        <a:lnTo>
                          <a:pt x="4" y="168"/>
                        </a:lnTo>
                        <a:lnTo>
                          <a:pt x="12" y="185"/>
                        </a:lnTo>
                        <a:lnTo>
                          <a:pt x="24" y="200"/>
                        </a:lnTo>
                        <a:lnTo>
                          <a:pt x="38" y="213"/>
                        </a:lnTo>
                        <a:lnTo>
                          <a:pt x="55" y="224"/>
                        </a:lnTo>
                        <a:lnTo>
                          <a:pt x="73" y="232"/>
                        </a:lnTo>
                        <a:lnTo>
                          <a:pt x="92" y="237"/>
                        </a:lnTo>
                        <a:lnTo>
                          <a:pt x="98" y="238"/>
                        </a:lnTo>
                        <a:lnTo>
                          <a:pt x="104" y="235"/>
                        </a:lnTo>
                        <a:lnTo>
                          <a:pt x="109" y="232"/>
                        </a:lnTo>
                        <a:lnTo>
                          <a:pt x="111" y="227"/>
                        </a:lnTo>
                        <a:lnTo>
                          <a:pt x="111" y="222"/>
                        </a:lnTo>
                        <a:lnTo>
                          <a:pt x="110" y="216"/>
                        </a:lnTo>
                        <a:lnTo>
                          <a:pt x="106" y="211"/>
                        </a:lnTo>
                        <a:lnTo>
                          <a:pt x="100" y="209"/>
                        </a:lnTo>
                        <a:lnTo>
                          <a:pt x="82" y="202"/>
                        </a:lnTo>
                        <a:lnTo>
                          <a:pt x="64" y="193"/>
                        </a:lnTo>
                        <a:lnTo>
                          <a:pt x="50" y="180"/>
                        </a:lnTo>
                        <a:lnTo>
                          <a:pt x="39" y="167"/>
                        </a:lnTo>
                        <a:lnTo>
                          <a:pt x="32" y="149"/>
                        </a:lnTo>
                        <a:lnTo>
                          <a:pt x="29" y="131"/>
                        </a:lnTo>
                        <a:lnTo>
                          <a:pt x="29" y="111"/>
                        </a:lnTo>
                        <a:lnTo>
                          <a:pt x="35" y="91"/>
                        </a:lnTo>
                        <a:lnTo>
                          <a:pt x="42" y="76"/>
                        </a:lnTo>
                        <a:lnTo>
                          <a:pt x="51" y="62"/>
                        </a:lnTo>
                        <a:lnTo>
                          <a:pt x="62" y="49"/>
                        </a:lnTo>
                        <a:lnTo>
                          <a:pt x="73" y="38"/>
                        </a:lnTo>
                        <a:lnTo>
                          <a:pt x="84" y="28"/>
                        </a:lnTo>
                        <a:lnTo>
                          <a:pt x="96" y="18"/>
                        </a:lnTo>
                        <a:lnTo>
                          <a:pt x="106" y="9"/>
                        </a:lnTo>
                        <a:lnTo>
                          <a:pt x="114" y="1"/>
                        </a:lnTo>
                        <a:lnTo>
                          <a:pt x="106" y="0"/>
                        </a:lnTo>
                        <a:lnTo>
                          <a:pt x="93" y="6"/>
                        </a:lnTo>
                        <a:lnTo>
                          <a:pt x="76" y="18"/>
                        </a:lnTo>
                        <a:lnTo>
                          <a:pt x="56" y="36"/>
                        </a:lnTo>
                        <a:lnTo>
                          <a:pt x="37" y="57"/>
                        </a:lnTo>
                        <a:lnTo>
                          <a:pt x="20" y="80"/>
                        </a:lnTo>
                        <a:lnTo>
                          <a:pt x="7" y="106"/>
                        </a:lnTo>
                        <a:lnTo>
                          <a:pt x="0" y="130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7" name="Freeform 1086"/>
                  <p:cNvSpPr>
                    <a:spLocks/>
                  </p:cNvSpPr>
                  <p:nvPr/>
                </p:nvSpPr>
                <p:spPr bwMode="auto">
                  <a:xfrm>
                    <a:off x="5330" y="2639"/>
                    <a:ext cx="87" cy="73"/>
                  </a:xfrm>
                  <a:custGeom>
                    <a:avLst/>
                    <a:gdLst>
                      <a:gd name="T0" fmla="*/ 3 w 246"/>
                      <a:gd name="T1" fmla="*/ 0 h 310"/>
                      <a:gd name="T2" fmla="*/ 4 w 246"/>
                      <a:gd name="T3" fmla="*/ 0 h 310"/>
                      <a:gd name="T4" fmla="*/ 4 w 246"/>
                      <a:gd name="T5" fmla="*/ 0 h 310"/>
                      <a:gd name="T6" fmla="*/ 4 w 246"/>
                      <a:gd name="T7" fmla="*/ 0 h 310"/>
                      <a:gd name="T8" fmla="*/ 3 w 246"/>
                      <a:gd name="T9" fmla="*/ 1 h 310"/>
                      <a:gd name="T10" fmla="*/ 3 w 246"/>
                      <a:gd name="T11" fmla="*/ 1 h 310"/>
                      <a:gd name="T12" fmla="*/ 2 w 246"/>
                      <a:gd name="T13" fmla="*/ 1 h 310"/>
                      <a:gd name="T14" fmla="*/ 2 w 246"/>
                      <a:gd name="T15" fmla="*/ 1 h 310"/>
                      <a:gd name="T16" fmla="*/ 2 w 246"/>
                      <a:gd name="T17" fmla="*/ 1 h 310"/>
                      <a:gd name="T18" fmla="*/ 2 w 246"/>
                      <a:gd name="T19" fmla="*/ 1 h 310"/>
                      <a:gd name="T20" fmla="*/ 2 w 246"/>
                      <a:gd name="T21" fmla="*/ 1 h 310"/>
                      <a:gd name="T22" fmla="*/ 2 w 246"/>
                      <a:gd name="T23" fmla="*/ 1 h 310"/>
                      <a:gd name="T24" fmla="*/ 2 w 246"/>
                      <a:gd name="T25" fmla="*/ 1 h 310"/>
                      <a:gd name="T26" fmla="*/ 2 w 246"/>
                      <a:gd name="T27" fmla="*/ 1 h 310"/>
                      <a:gd name="T28" fmla="*/ 2 w 246"/>
                      <a:gd name="T29" fmla="*/ 1 h 310"/>
                      <a:gd name="T30" fmla="*/ 3 w 246"/>
                      <a:gd name="T31" fmla="*/ 1 h 310"/>
                      <a:gd name="T32" fmla="*/ 3 w 246"/>
                      <a:gd name="T33" fmla="*/ 1 h 310"/>
                      <a:gd name="T34" fmla="*/ 4 w 246"/>
                      <a:gd name="T35" fmla="*/ 1 h 310"/>
                      <a:gd name="T36" fmla="*/ 4 w 246"/>
                      <a:gd name="T37" fmla="*/ 0 h 310"/>
                      <a:gd name="T38" fmla="*/ 4 w 246"/>
                      <a:gd name="T39" fmla="*/ 0 h 310"/>
                      <a:gd name="T40" fmla="*/ 4 w 246"/>
                      <a:gd name="T41" fmla="*/ 0 h 310"/>
                      <a:gd name="T42" fmla="*/ 3 w 246"/>
                      <a:gd name="T43" fmla="*/ 0 h 310"/>
                      <a:gd name="T44" fmla="*/ 3 w 246"/>
                      <a:gd name="T45" fmla="*/ 0 h 310"/>
                      <a:gd name="T46" fmla="*/ 2 w 246"/>
                      <a:gd name="T47" fmla="*/ 0 h 310"/>
                      <a:gd name="T48" fmla="*/ 2 w 246"/>
                      <a:gd name="T49" fmla="*/ 0 h 310"/>
                      <a:gd name="T50" fmla="*/ 1 w 246"/>
                      <a:gd name="T51" fmla="*/ 0 h 310"/>
                      <a:gd name="T52" fmla="*/ 1 w 246"/>
                      <a:gd name="T53" fmla="*/ 0 h 310"/>
                      <a:gd name="T54" fmla="*/ 1 w 246"/>
                      <a:gd name="T55" fmla="*/ 0 h 310"/>
                      <a:gd name="T56" fmla="*/ 0 w 246"/>
                      <a:gd name="T57" fmla="*/ 0 h 310"/>
                      <a:gd name="T58" fmla="*/ 0 w 246"/>
                      <a:gd name="T59" fmla="*/ 0 h 310"/>
                      <a:gd name="T60" fmla="*/ 0 w 246"/>
                      <a:gd name="T61" fmla="*/ 0 h 310"/>
                      <a:gd name="T62" fmla="*/ 0 w 246"/>
                      <a:gd name="T63" fmla="*/ 0 h 310"/>
                      <a:gd name="T64" fmla="*/ 1 w 246"/>
                      <a:gd name="T65" fmla="*/ 0 h 310"/>
                      <a:gd name="T66" fmla="*/ 1 w 246"/>
                      <a:gd name="T67" fmla="*/ 0 h 310"/>
                      <a:gd name="T68" fmla="*/ 2 w 246"/>
                      <a:gd name="T69" fmla="*/ 0 h 310"/>
                      <a:gd name="T70" fmla="*/ 2 w 246"/>
                      <a:gd name="T71" fmla="*/ 0 h 310"/>
                      <a:gd name="T72" fmla="*/ 2 w 246"/>
                      <a:gd name="T73" fmla="*/ 0 h 310"/>
                      <a:gd name="T74" fmla="*/ 3 w 246"/>
                      <a:gd name="T75" fmla="*/ 0 h 310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246" h="310">
                        <a:moveTo>
                          <a:pt x="199" y="116"/>
                        </a:moveTo>
                        <a:lnTo>
                          <a:pt x="207" y="124"/>
                        </a:lnTo>
                        <a:lnTo>
                          <a:pt x="214" y="133"/>
                        </a:lnTo>
                        <a:lnTo>
                          <a:pt x="219" y="143"/>
                        </a:lnTo>
                        <a:lnTo>
                          <a:pt x="223" y="154"/>
                        </a:lnTo>
                        <a:lnTo>
                          <a:pt x="225" y="164"/>
                        </a:lnTo>
                        <a:lnTo>
                          <a:pt x="225" y="176"/>
                        </a:lnTo>
                        <a:lnTo>
                          <a:pt x="221" y="187"/>
                        </a:lnTo>
                        <a:lnTo>
                          <a:pt x="216" y="197"/>
                        </a:lnTo>
                        <a:lnTo>
                          <a:pt x="208" y="209"/>
                        </a:lnTo>
                        <a:lnTo>
                          <a:pt x="199" y="219"/>
                        </a:lnTo>
                        <a:lnTo>
                          <a:pt x="188" y="228"/>
                        </a:lnTo>
                        <a:lnTo>
                          <a:pt x="177" y="238"/>
                        </a:lnTo>
                        <a:lnTo>
                          <a:pt x="166" y="246"/>
                        </a:lnTo>
                        <a:lnTo>
                          <a:pt x="154" y="255"/>
                        </a:lnTo>
                        <a:lnTo>
                          <a:pt x="143" y="264"/>
                        </a:lnTo>
                        <a:lnTo>
                          <a:pt x="132" y="274"/>
                        </a:lnTo>
                        <a:lnTo>
                          <a:pt x="129" y="278"/>
                        </a:lnTo>
                        <a:lnTo>
                          <a:pt x="126" y="282"/>
                        </a:lnTo>
                        <a:lnTo>
                          <a:pt x="124" y="287"/>
                        </a:lnTo>
                        <a:lnTo>
                          <a:pt x="121" y="292"/>
                        </a:lnTo>
                        <a:lnTo>
                          <a:pt x="120" y="296"/>
                        </a:lnTo>
                        <a:lnTo>
                          <a:pt x="120" y="301"/>
                        </a:lnTo>
                        <a:lnTo>
                          <a:pt x="121" y="305"/>
                        </a:lnTo>
                        <a:lnTo>
                          <a:pt x="125" y="309"/>
                        </a:lnTo>
                        <a:lnTo>
                          <a:pt x="130" y="310"/>
                        </a:lnTo>
                        <a:lnTo>
                          <a:pt x="134" y="310"/>
                        </a:lnTo>
                        <a:lnTo>
                          <a:pt x="139" y="309"/>
                        </a:lnTo>
                        <a:lnTo>
                          <a:pt x="143" y="305"/>
                        </a:lnTo>
                        <a:lnTo>
                          <a:pt x="154" y="293"/>
                        </a:lnTo>
                        <a:lnTo>
                          <a:pt x="167" y="280"/>
                        </a:lnTo>
                        <a:lnTo>
                          <a:pt x="180" y="269"/>
                        </a:lnTo>
                        <a:lnTo>
                          <a:pt x="194" y="257"/>
                        </a:lnTo>
                        <a:lnTo>
                          <a:pt x="207" y="246"/>
                        </a:lnTo>
                        <a:lnTo>
                          <a:pt x="219" y="233"/>
                        </a:lnTo>
                        <a:lnTo>
                          <a:pt x="231" y="219"/>
                        </a:lnTo>
                        <a:lnTo>
                          <a:pt x="239" y="204"/>
                        </a:lnTo>
                        <a:lnTo>
                          <a:pt x="245" y="187"/>
                        </a:lnTo>
                        <a:lnTo>
                          <a:pt x="246" y="170"/>
                        </a:lnTo>
                        <a:lnTo>
                          <a:pt x="242" y="153"/>
                        </a:lnTo>
                        <a:lnTo>
                          <a:pt x="236" y="136"/>
                        </a:lnTo>
                        <a:lnTo>
                          <a:pt x="227" y="120"/>
                        </a:lnTo>
                        <a:lnTo>
                          <a:pt x="215" y="107"/>
                        </a:lnTo>
                        <a:lnTo>
                          <a:pt x="201" y="94"/>
                        </a:lnTo>
                        <a:lnTo>
                          <a:pt x="187" y="82"/>
                        </a:lnTo>
                        <a:lnTo>
                          <a:pt x="177" y="74"/>
                        </a:lnTo>
                        <a:lnTo>
                          <a:pt x="165" y="68"/>
                        </a:lnTo>
                        <a:lnTo>
                          <a:pt x="152" y="60"/>
                        </a:lnTo>
                        <a:lnTo>
                          <a:pt x="139" y="51"/>
                        </a:lnTo>
                        <a:lnTo>
                          <a:pt x="126" y="43"/>
                        </a:lnTo>
                        <a:lnTo>
                          <a:pt x="112" y="35"/>
                        </a:lnTo>
                        <a:lnTo>
                          <a:pt x="98" y="28"/>
                        </a:lnTo>
                        <a:lnTo>
                          <a:pt x="85" y="22"/>
                        </a:lnTo>
                        <a:lnTo>
                          <a:pt x="72" y="16"/>
                        </a:lnTo>
                        <a:lnTo>
                          <a:pt x="59" y="10"/>
                        </a:lnTo>
                        <a:lnTo>
                          <a:pt x="46" y="7"/>
                        </a:lnTo>
                        <a:lnTo>
                          <a:pt x="35" y="3"/>
                        </a:lnTo>
                        <a:lnTo>
                          <a:pt x="24" y="1"/>
                        </a:lnTo>
                        <a:lnTo>
                          <a:pt x="15" y="0"/>
                        </a:lnTo>
                        <a:lnTo>
                          <a:pt x="7" y="1"/>
                        </a:lnTo>
                        <a:lnTo>
                          <a:pt x="0" y="3"/>
                        </a:lnTo>
                        <a:lnTo>
                          <a:pt x="8" y="6"/>
                        </a:lnTo>
                        <a:lnTo>
                          <a:pt x="17" y="9"/>
                        </a:lnTo>
                        <a:lnTo>
                          <a:pt x="28" y="14"/>
                        </a:lnTo>
                        <a:lnTo>
                          <a:pt x="38" y="18"/>
                        </a:lnTo>
                        <a:lnTo>
                          <a:pt x="51" y="24"/>
                        </a:lnTo>
                        <a:lnTo>
                          <a:pt x="64" y="30"/>
                        </a:lnTo>
                        <a:lnTo>
                          <a:pt x="78" y="37"/>
                        </a:lnTo>
                        <a:lnTo>
                          <a:pt x="92" y="43"/>
                        </a:lnTo>
                        <a:lnTo>
                          <a:pt x="106" y="51"/>
                        </a:lnTo>
                        <a:lnTo>
                          <a:pt x="120" y="60"/>
                        </a:lnTo>
                        <a:lnTo>
                          <a:pt x="134" y="69"/>
                        </a:lnTo>
                        <a:lnTo>
                          <a:pt x="148" y="78"/>
                        </a:lnTo>
                        <a:lnTo>
                          <a:pt x="163" y="87"/>
                        </a:lnTo>
                        <a:lnTo>
                          <a:pt x="175" y="96"/>
                        </a:lnTo>
                        <a:lnTo>
                          <a:pt x="187" y="105"/>
                        </a:lnTo>
                        <a:lnTo>
                          <a:pt x="199" y="116"/>
                        </a:lnTo>
                        <a:close/>
                      </a:path>
                    </a:pathLst>
                  </a:custGeom>
                  <a:solidFill>
                    <a:srgbClr val="C9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8" name="Freeform 1087"/>
                  <p:cNvSpPr>
                    <a:spLocks/>
                  </p:cNvSpPr>
                  <p:nvPr/>
                </p:nvSpPr>
                <p:spPr bwMode="auto">
                  <a:xfrm>
                    <a:off x="5115" y="2660"/>
                    <a:ext cx="69" cy="55"/>
                  </a:xfrm>
                  <a:custGeom>
                    <a:avLst/>
                    <a:gdLst>
                      <a:gd name="T0" fmla="*/ 1 w 198"/>
                      <a:gd name="T1" fmla="*/ 0 h 236"/>
                      <a:gd name="T2" fmla="*/ 1 w 198"/>
                      <a:gd name="T3" fmla="*/ 0 h 236"/>
                      <a:gd name="T4" fmla="*/ 1 w 198"/>
                      <a:gd name="T5" fmla="*/ 0 h 236"/>
                      <a:gd name="T6" fmla="*/ 0 w 198"/>
                      <a:gd name="T7" fmla="*/ 0 h 236"/>
                      <a:gd name="T8" fmla="*/ 0 w 198"/>
                      <a:gd name="T9" fmla="*/ 0 h 236"/>
                      <a:gd name="T10" fmla="*/ 0 w 198"/>
                      <a:gd name="T11" fmla="*/ 0 h 236"/>
                      <a:gd name="T12" fmla="*/ 0 w 198"/>
                      <a:gd name="T13" fmla="*/ 0 h 236"/>
                      <a:gd name="T14" fmla="*/ 0 w 198"/>
                      <a:gd name="T15" fmla="*/ 0 h 236"/>
                      <a:gd name="T16" fmla="*/ 0 w 198"/>
                      <a:gd name="T17" fmla="*/ 0 h 236"/>
                      <a:gd name="T18" fmla="*/ 0 w 198"/>
                      <a:gd name="T19" fmla="*/ 0 h 236"/>
                      <a:gd name="T20" fmla="*/ 0 w 198"/>
                      <a:gd name="T21" fmla="*/ 0 h 236"/>
                      <a:gd name="T22" fmla="*/ 0 w 198"/>
                      <a:gd name="T23" fmla="*/ 1 h 236"/>
                      <a:gd name="T24" fmla="*/ 1 w 198"/>
                      <a:gd name="T25" fmla="*/ 1 h 236"/>
                      <a:gd name="T26" fmla="*/ 1 w 198"/>
                      <a:gd name="T27" fmla="*/ 1 h 236"/>
                      <a:gd name="T28" fmla="*/ 1 w 198"/>
                      <a:gd name="T29" fmla="*/ 1 h 236"/>
                      <a:gd name="T30" fmla="*/ 2 w 198"/>
                      <a:gd name="T31" fmla="*/ 1 h 236"/>
                      <a:gd name="T32" fmla="*/ 2 w 198"/>
                      <a:gd name="T33" fmla="*/ 1 h 236"/>
                      <a:gd name="T34" fmla="*/ 2 w 198"/>
                      <a:gd name="T35" fmla="*/ 1 h 236"/>
                      <a:gd name="T36" fmla="*/ 2 w 198"/>
                      <a:gd name="T37" fmla="*/ 1 h 236"/>
                      <a:gd name="T38" fmla="*/ 2 w 198"/>
                      <a:gd name="T39" fmla="*/ 1 h 236"/>
                      <a:gd name="T40" fmla="*/ 2 w 198"/>
                      <a:gd name="T41" fmla="*/ 1 h 236"/>
                      <a:gd name="T42" fmla="*/ 2 w 198"/>
                      <a:gd name="T43" fmla="*/ 1 h 236"/>
                      <a:gd name="T44" fmla="*/ 2 w 198"/>
                      <a:gd name="T45" fmla="*/ 1 h 236"/>
                      <a:gd name="T46" fmla="*/ 2 w 198"/>
                      <a:gd name="T47" fmla="*/ 1 h 236"/>
                      <a:gd name="T48" fmla="*/ 2 w 198"/>
                      <a:gd name="T49" fmla="*/ 1 h 236"/>
                      <a:gd name="T50" fmla="*/ 2 w 198"/>
                      <a:gd name="T51" fmla="*/ 1 h 236"/>
                      <a:gd name="T52" fmla="*/ 2 w 198"/>
                      <a:gd name="T53" fmla="*/ 1 h 236"/>
                      <a:gd name="T54" fmla="*/ 2 w 198"/>
                      <a:gd name="T55" fmla="*/ 1 h 236"/>
                      <a:gd name="T56" fmla="*/ 2 w 198"/>
                      <a:gd name="T57" fmla="*/ 1 h 236"/>
                      <a:gd name="T58" fmla="*/ 1 w 198"/>
                      <a:gd name="T59" fmla="*/ 1 h 236"/>
                      <a:gd name="T60" fmla="*/ 1 w 198"/>
                      <a:gd name="T61" fmla="*/ 1 h 236"/>
                      <a:gd name="T62" fmla="*/ 1 w 198"/>
                      <a:gd name="T63" fmla="*/ 1 h 236"/>
                      <a:gd name="T64" fmla="*/ 1 w 198"/>
                      <a:gd name="T65" fmla="*/ 1 h 236"/>
                      <a:gd name="T66" fmla="*/ 1 w 198"/>
                      <a:gd name="T67" fmla="*/ 1 h 236"/>
                      <a:gd name="T68" fmla="*/ 1 w 198"/>
                      <a:gd name="T69" fmla="*/ 1 h 236"/>
                      <a:gd name="T70" fmla="*/ 0 w 198"/>
                      <a:gd name="T71" fmla="*/ 0 h 236"/>
                      <a:gd name="T72" fmla="*/ 0 w 198"/>
                      <a:gd name="T73" fmla="*/ 0 h 236"/>
                      <a:gd name="T74" fmla="*/ 0 w 198"/>
                      <a:gd name="T75" fmla="*/ 0 h 236"/>
                      <a:gd name="T76" fmla="*/ 0 w 198"/>
                      <a:gd name="T77" fmla="*/ 0 h 236"/>
                      <a:gd name="T78" fmla="*/ 0 w 198"/>
                      <a:gd name="T79" fmla="*/ 0 h 236"/>
                      <a:gd name="T80" fmla="*/ 0 w 198"/>
                      <a:gd name="T81" fmla="*/ 0 h 236"/>
                      <a:gd name="T82" fmla="*/ 1 w 198"/>
                      <a:gd name="T83" fmla="*/ 0 h 236"/>
                      <a:gd name="T84" fmla="*/ 1 w 198"/>
                      <a:gd name="T85" fmla="*/ 0 h 236"/>
                      <a:gd name="T86" fmla="*/ 1 w 198"/>
                      <a:gd name="T87" fmla="*/ 0 h 236"/>
                      <a:gd name="T88" fmla="*/ 1 w 198"/>
                      <a:gd name="T89" fmla="*/ 0 h 236"/>
                      <a:gd name="T90" fmla="*/ 1 w 198"/>
                      <a:gd name="T91" fmla="*/ 0 h 236"/>
                      <a:gd name="T92" fmla="*/ 2 w 198"/>
                      <a:gd name="T93" fmla="*/ 0 h 236"/>
                      <a:gd name="T94" fmla="*/ 2 w 198"/>
                      <a:gd name="T95" fmla="*/ 0 h 236"/>
                      <a:gd name="T96" fmla="*/ 2 w 198"/>
                      <a:gd name="T97" fmla="*/ 0 h 236"/>
                      <a:gd name="T98" fmla="*/ 2 w 198"/>
                      <a:gd name="T99" fmla="*/ 0 h 236"/>
                      <a:gd name="T100" fmla="*/ 2 w 198"/>
                      <a:gd name="T101" fmla="*/ 0 h 236"/>
                      <a:gd name="T102" fmla="*/ 3 w 198"/>
                      <a:gd name="T103" fmla="*/ 0 h 236"/>
                      <a:gd name="T104" fmla="*/ 3 w 198"/>
                      <a:gd name="T105" fmla="*/ 0 h 236"/>
                      <a:gd name="T106" fmla="*/ 3 w 198"/>
                      <a:gd name="T107" fmla="*/ 0 h 236"/>
                      <a:gd name="T108" fmla="*/ 3 w 198"/>
                      <a:gd name="T109" fmla="*/ 0 h 236"/>
                      <a:gd name="T110" fmla="*/ 2 w 198"/>
                      <a:gd name="T111" fmla="*/ 0 h 236"/>
                      <a:gd name="T112" fmla="*/ 2 w 198"/>
                      <a:gd name="T113" fmla="*/ 0 h 236"/>
                      <a:gd name="T114" fmla="*/ 2 w 198"/>
                      <a:gd name="T115" fmla="*/ 0 h 236"/>
                      <a:gd name="T116" fmla="*/ 2 w 198"/>
                      <a:gd name="T117" fmla="*/ 0 h 236"/>
                      <a:gd name="T118" fmla="*/ 1 w 198"/>
                      <a:gd name="T119" fmla="*/ 0 h 236"/>
                      <a:gd name="T120" fmla="*/ 1 w 198"/>
                      <a:gd name="T121" fmla="*/ 0 h 2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198" h="236">
                        <a:moveTo>
                          <a:pt x="73" y="36"/>
                        </a:moveTo>
                        <a:lnTo>
                          <a:pt x="58" y="46"/>
                        </a:lnTo>
                        <a:lnTo>
                          <a:pt x="46" y="58"/>
                        </a:lnTo>
                        <a:lnTo>
                          <a:pt x="33" y="72"/>
                        </a:lnTo>
                        <a:lnTo>
                          <a:pt x="22" y="85"/>
                        </a:lnTo>
                        <a:lnTo>
                          <a:pt x="14" y="100"/>
                        </a:lnTo>
                        <a:lnTo>
                          <a:pt x="7" y="115"/>
                        </a:lnTo>
                        <a:lnTo>
                          <a:pt x="2" y="130"/>
                        </a:lnTo>
                        <a:lnTo>
                          <a:pt x="0" y="146"/>
                        </a:lnTo>
                        <a:lnTo>
                          <a:pt x="2" y="170"/>
                        </a:lnTo>
                        <a:lnTo>
                          <a:pt x="12" y="190"/>
                        </a:lnTo>
                        <a:lnTo>
                          <a:pt x="26" y="207"/>
                        </a:lnTo>
                        <a:lnTo>
                          <a:pt x="43" y="220"/>
                        </a:lnTo>
                        <a:lnTo>
                          <a:pt x="64" y="229"/>
                        </a:lnTo>
                        <a:lnTo>
                          <a:pt x="88" y="235"/>
                        </a:lnTo>
                        <a:lnTo>
                          <a:pt x="110" y="236"/>
                        </a:lnTo>
                        <a:lnTo>
                          <a:pt x="132" y="232"/>
                        </a:lnTo>
                        <a:lnTo>
                          <a:pt x="137" y="232"/>
                        </a:lnTo>
                        <a:lnTo>
                          <a:pt x="142" y="230"/>
                        </a:lnTo>
                        <a:lnTo>
                          <a:pt x="145" y="226"/>
                        </a:lnTo>
                        <a:lnTo>
                          <a:pt x="146" y="221"/>
                        </a:lnTo>
                        <a:lnTo>
                          <a:pt x="145" y="219"/>
                        </a:lnTo>
                        <a:lnTo>
                          <a:pt x="142" y="219"/>
                        </a:lnTo>
                        <a:lnTo>
                          <a:pt x="137" y="217"/>
                        </a:lnTo>
                        <a:lnTo>
                          <a:pt x="131" y="217"/>
                        </a:lnTo>
                        <a:lnTo>
                          <a:pt x="124" y="217"/>
                        </a:lnTo>
                        <a:lnTo>
                          <a:pt x="118" y="217"/>
                        </a:lnTo>
                        <a:lnTo>
                          <a:pt x="112" y="217"/>
                        </a:lnTo>
                        <a:lnTo>
                          <a:pt x="109" y="217"/>
                        </a:lnTo>
                        <a:lnTo>
                          <a:pt x="97" y="216"/>
                        </a:lnTo>
                        <a:lnTo>
                          <a:pt x="87" y="215"/>
                        </a:lnTo>
                        <a:lnTo>
                          <a:pt x="75" y="214"/>
                        </a:lnTo>
                        <a:lnTo>
                          <a:pt x="63" y="211"/>
                        </a:lnTo>
                        <a:lnTo>
                          <a:pt x="51" y="207"/>
                        </a:lnTo>
                        <a:lnTo>
                          <a:pt x="40" y="199"/>
                        </a:lnTo>
                        <a:lnTo>
                          <a:pt x="29" y="189"/>
                        </a:lnTo>
                        <a:lnTo>
                          <a:pt x="17" y="174"/>
                        </a:lnTo>
                        <a:lnTo>
                          <a:pt x="15" y="157"/>
                        </a:lnTo>
                        <a:lnTo>
                          <a:pt x="16" y="141"/>
                        </a:lnTo>
                        <a:lnTo>
                          <a:pt x="21" y="124"/>
                        </a:lnTo>
                        <a:lnTo>
                          <a:pt x="28" y="109"/>
                        </a:lnTo>
                        <a:lnTo>
                          <a:pt x="39" y="96"/>
                        </a:lnTo>
                        <a:lnTo>
                          <a:pt x="50" y="82"/>
                        </a:lnTo>
                        <a:lnTo>
                          <a:pt x="63" y="70"/>
                        </a:lnTo>
                        <a:lnTo>
                          <a:pt x="78" y="59"/>
                        </a:lnTo>
                        <a:lnTo>
                          <a:pt x="94" y="49"/>
                        </a:lnTo>
                        <a:lnTo>
                          <a:pt x="110" y="39"/>
                        </a:lnTo>
                        <a:lnTo>
                          <a:pt x="126" y="31"/>
                        </a:lnTo>
                        <a:lnTo>
                          <a:pt x="142" y="24"/>
                        </a:lnTo>
                        <a:lnTo>
                          <a:pt x="158" y="19"/>
                        </a:lnTo>
                        <a:lnTo>
                          <a:pt x="172" y="13"/>
                        </a:lnTo>
                        <a:lnTo>
                          <a:pt x="186" y="10"/>
                        </a:lnTo>
                        <a:lnTo>
                          <a:pt x="198" y="7"/>
                        </a:lnTo>
                        <a:lnTo>
                          <a:pt x="190" y="3"/>
                        </a:lnTo>
                        <a:lnTo>
                          <a:pt x="177" y="0"/>
                        </a:lnTo>
                        <a:lnTo>
                          <a:pt x="162" y="3"/>
                        </a:lnTo>
                        <a:lnTo>
                          <a:pt x="144" y="6"/>
                        </a:lnTo>
                        <a:lnTo>
                          <a:pt x="124" y="12"/>
                        </a:lnTo>
                        <a:lnTo>
                          <a:pt x="105" y="19"/>
                        </a:lnTo>
                        <a:lnTo>
                          <a:pt x="88" y="28"/>
                        </a:lnTo>
                        <a:lnTo>
                          <a:pt x="73" y="3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49" name="Freeform 1088"/>
                  <p:cNvSpPr>
                    <a:spLocks/>
                  </p:cNvSpPr>
                  <p:nvPr/>
                </p:nvSpPr>
                <p:spPr bwMode="auto">
                  <a:xfrm>
                    <a:off x="5233" y="2660"/>
                    <a:ext cx="47" cy="42"/>
                  </a:xfrm>
                  <a:custGeom>
                    <a:avLst/>
                    <a:gdLst>
                      <a:gd name="T0" fmla="*/ 2 w 128"/>
                      <a:gd name="T1" fmla="*/ 0 h 183"/>
                      <a:gd name="T2" fmla="*/ 2 w 128"/>
                      <a:gd name="T3" fmla="*/ 0 h 183"/>
                      <a:gd name="T4" fmla="*/ 2 w 128"/>
                      <a:gd name="T5" fmla="*/ 0 h 183"/>
                      <a:gd name="T6" fmla="*/ 2 w 128"/>
                      <a:gd name="T7" fmla="*/ 0 h 183"/>
                      <a:gd name="T8" fmla="*/ 1 w 128"/>
                      <a:gd name="T9" fmla="*/ 0 h 183"/>
                      <a:gd name="T10" fmla="*/ 1 w 128"/>
                      <a:gd name="T11" fmla="*/ 0 h 183"/>
                      <a:gd name="T12" fmla="*/ 1 w 128"/>
                      <a:gd name="T13" fmla="*/ 0 h 183"/>
                      <a:gd name="T14" fmla="*/ 1 w 128"/>
                      <a:gd name="T15" fmla="*/ 0 h 183"/>
                      <a:gd name="T16" fmla="*/ 0 w 128"/>
                      <a:gd name="T17" fmla="*/ 0 h 183"/>
                      <a:gd name="T18" fmla="*/ 0 w 128"/>
                      <a:gd name="T19" fmla="*/ 0 h 183"/>
                      <a:gd name="T20" fmla="*/ 0 w 128"/>
                      <a:gd name="T21" fmla="*/ 0 h 183"/>
                      <a:gd name="T22" fmla="*/ 0 w 128"/>
                      <a:gd name="T23" fmla="*/ 0 h 183"/>
                      <a:gd name="T24" fmla="*/ 0 w 128"/>
                      <a:gd name="T25" fmla="*/ 0 h 183"/>
                      <a:gd name="T26" fmla="*/ 0 w 128"/>
                      <a:gd name="T27" fmla="*/ 0 h 183"/>
                      <a:gd name="T28" fmla="*/ 0 w 128"/>
                      <a:gd name="T29" fmla="*/ 0 h 183"/>
                      <a:gd name="T30" fmla="*/ 1 w 128"/>
                      <a:gd name="T31" fmla="*/ 0 h 183"/>
                      <a:gd name="T32" fmla="*/ 1 w 128"/>
                      <a:gd name="T33" fmla="*/ 0 h 183"/>
                      <a:gd name="T34" fmla="*/ 1 w 128"/>
                      <a:gd name="T35" fmla="*/ 0 h 183"/>
                      <a:gd name="T36" fmla="*/ 1 w 128"/>
                      <a:gd name="T37" fmla="*/ 0 h 183"/>
                      <a:gd name="T38" fmla="*/ 1 w 128"/>
                      <a:gd name="T39" fmla="*/ 0 h 183"/>
                      <a:gd name="T40" fmla="*/ 2 w 128"/>
                      <a:gd name="T41" fmla="*/ 0 h 183"/>
                      <a:gd name="T42" fmla="*/ 2 w 128"/>
                      <a:gd name="T43" fmla="*/ 0 h 183"/>
                      <a:gd name="T44" fmla="*/ 2 w 128"/>
                      <a:gd name="T45" fmla="*/ 0 h 183"/>
                      <a:gd name="T46" fmla="*/ 2 w 128"/>
                      <a:gd name="T47" fmla="*/ 0 h 183"/>
                      <a:gd name="T48" fmla="*/ 2 w 128"/>
                      <a:gd name="T49" fmla="*/ 0 h 183"/>
                      <a:gd name="T50" fmla="*/ 2 w 128"/>
                      <a:gd name="T51" fmla="*/ 0 h 183"/>
                      <a:gd name="T52" fmla="*/ 2 w 128"/>
                      <a:gd name="T53" fmla="*/ 0 h 183"/>
                      <a:gd name="T54" fmla="*/ 1 w 128"/>
                      <a:gd name="T55" fmla="*/ 0 h 183"/>
                      <a:gd name="T56" fmla="*/ 1 w 128"/>
                      <a:gd name="T57" fmla="*/ 0 h 183"/>
                      <a:gd name="T58" fmla="*/ 1 w 128"/>
                      <a:gd name="T59" fmla="*/ 0 h 183"/>
                      <a:gd name="T60" fmla="*/ 0 w 128"/>
                      <a:gd name="T61" fmla="*/ 0 h 183"/>
                      <a:gd name="T62" fmla="*/ 0 w 128"/>
                      <a:gd name="T63" fmla="*/ 0 h 183"/>
                      <a:gd name="T64" fmla="*/ 0 w 128"/>
                      <a:gd name="T65" fmla="*/ 0 h 183"/>
                      <a:gd name="T66" fmla="*/ 0 w 128"/>
                      <a:gd name="T67" fmla="*/ 0 h 183"/>
                      <a:gd name="T68" fmla="*/ 0 w 128"/>
                      <a:gd name="T69" fmla="*/ 0 h 183"/>
                      <a:gd name="T70" fmla="*/ 1 w 128"/>
                      <a:gd name="T71" fmla="*/ 0 h 183"/>
                      <a:gd name="T72" fmla="*/ 1 w 128"/>
                      <a:gd name="T73" fmla="*/ 0 h 183"/>
                      <a:gd name="T74" fmla="*/ 1 w 128"/>
                      <a:gd name="T75" fmla="*/ 0 h 183"/>
                      <a:gd name="T76" fmla="*/ 1 w 128"/>
                      <a:gd name="T77" fmla="*/ 0 h 183"/>
                      <a:gd name="T78" fmla="*/ 2 w 128"/>
                      <a:gd name="T79" fmla="*/ 0 h 183"/>
                      <a:gd name="T80" fmla="*/ 2 w 128"/>
                      <a:gd name="T81" fmla="*/ 0 h 183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28" h="183">
                        <a:moveTo>
                          <a:pt x="108" y="61"/>
                        </a:moveTo>
                        <a:lnTo>
                          <a:pt x="111" y="80"/>
                        </a:lnTo>
                        <a:lnTo>
                          <a:pt x="109" y="97"/>
                        </a:lnTo>
                        <a:lnTo>
                          <a:pt x="101" y="110"/>
                        </a:lnTo>
                        <a:lnTo>
                          <a:pt x="89" y="123"/>
                        </a:lnTo>
                        <a:lnTo>
                          <a:pt x="75" y="134"/>
                        </a:lnTo>
                        <a:lnTo>
                          <a:pt x="60" y="145"/>
                        </a:lnTo>
                        <a:lnTo>
                          <a:pt x="43" y="156"/>
                        </a:lnTo>
                        <a:lnTo>
                          <a:pt x="29" y="167"/>
                        </a:lnTo>
                        <a:lnTo>
                          <a:pt x="27" y="170"/>
                        </a:lnTo>
                        <a:lnTo>
                          <a:pt x="26" y="172"/>
                        </a:lnTo>
                        <a:lnTo>
                          <a:pt x="26" y="176"/>
                        </a:lnTo>
                        <a:lnTo>
                          <a:pt x="28" y="179"/>
                        </a:lnTo>
                        <a:lnTo>
                          <a:pt x="30" y="182"/>
                        </a:lnTo>
                        <a:lnTo>
                          <a:pt x="34" y="183"/>
                        </a:lnTo>
                        <a:lnTo>
                          <a:pt x="37" y="183"/>
                        </a:lnTo>
                        <a:lnTo>
                          <a:pt x="41" y="182"/>
                        </a:lnTo>
                        <a:lnTo>
                          <a:pt x="58" y="171"/>
                        </a:lnTo>
                        <a:lnTo>
                          <a:pt x="76" y="160"/>
                        </a:lnTo>
                        <a:lnTo>
                          <a:pt x="92" y="147"/>
                        </a:lnTo>
                        <a:lnTo>
                          <a:pt x="108" y="132"/>
                        </a:lnTo>
                        <a:lnTo>
                          <a:pt x="118" y="116"/>
                        </a:lnTo>
                        <a:lnTo>
                          <a:pt x="125" y="98"/>
                        </a:lnTo>
                        <a:lnTo>
                          <a:pt x="128" y="78"/>
                        </a:lnTo>
                        <a:lnTo>
                          <a:pt x="123" y="58"/>
                        </a:lnTo>
                        <a:lnTo>
                          <a:pt x="112" y="41"/>
                        </a:lnTo>
                        <a:lnTo>
                          <a:pt x="98" y="28"/>
                        </a:lnTo>
                        <a:lnTo>
                          <a:pt x="80" y="16"/>
                        </a:lnTo>
                        <a:lnTo>
                          <a:pt x="61" y="8"/>
                        </a:lnTo>
                        <a:lnTo>
                          <a:pt x="41" y="2"/>
                        </a:lnTo>
                        <a:lnTo>
                          <a:pt x="23" y="0"/>
                        </a:lnTo>
                        <a:lnTo>
                          <a:pt x="9" y="1"/>
                        </a:lnTo>
                        <a:lnTo>
                          <a:pt x="0" y="6"/>
                        </a:lnTo>
                        <a:lnTo>
                          <a:pt x="16" y="10"/>
                        </a:lnTo>
                        <a:lnTo>
                          <a:pt x="33" y="14"/>
                        </a:lnTo>
                        <a:lnTo>
                          <a:pt x="48" y="17"/>
                        </a:lnTo>
                        <a:lnTo>
                          <a:pt x="63" y="22"/>
                        </a:lnTo>
                        <a:lnTo>
                          <a:pt x="77" y="28"/>
                        </a:lnTo>
                        <a:lnTo>
                          <a:pt x="90" y="36"/>
                        </a:lnTo>
                        <a:lnTo>
                          <a:pt x="101" y="46"/>
                        </a:lnTo>
                        <a:lnTo>
                          <a:pt x="108" y="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0" name="Freeform 1089"/>
                  <p:cNvSpPr>
                    <a:spLocks/>
                  </p:cNvSpPr>
                  <p:nvPr/>
                </p:nvSpPr>
                <p:spPr bwMode="auto">
                  <a:xfrm>
                    <a:off x="5070" y="2650"/>
                    <a:ext cx="112" cy="88"/>
                  </a:xfrm>
                  <a:custGeom>
                    <a:avLst/>
                    <a:gdLst>
                      <a:gd name="T0" fmla="*/ 1 w 323"/>
                      <a:gd name="T1" fmla="*/ 0 h 379"/>
                      <a:gd name="T2" fmla="*/ 1 w 323"/>
                      <a:gd name="T3" fmla="*/ 0 h 379"/>
                      <a:gd name="T4" fmla="*/ 0 w 323"/>
                      <a:gd name="T5" fmla="*/ 0 h 379"/>
                      <a:gd name="T6" fmla="*/ 0 w 323"/>
                      <a:gd name="T7" fmla="*/ 1 h 379"/>
                      <a:gd name="T8" fmla="*/ 0 w 323"/>
                      <a:gd name="T9" fmla="*/ 1 h 379"/>
                      <a:gd name="T10" fmla="*/ 0 w 323"/>
                      <a:gd name="T11" fmla="*/ 1 h 379"/>
                      <a:gd name="T12" fmla="*/ 0 w 323"/>
                      <a:gd name="T13" fmla="*/ 1 h 379"/>
                      <a:gd name="T14" fmla="*/ 0 w 323"/>
                      <a:gd name="T15" fmla="*/ 1 h 379"/>
                      <a:gd name="T16" fmla="*/ 1 w 323"/>
                      <a:gd name="T17" fmla="*/ 1 h 379"/>
                      <a:gd name="T18" fmla="*/ 1 w 323"/>
                      <a:gd name="T19" fmla="*/ 1 h 379"/>
                      <a:gd name="T20" fmla="*/ 2 w 323"/>
                      <a:gd name="T21" fmla="*/ 1 h 379"/>
                      <a:gd name="T22" fmla="*/ 2 w 323"/>
                      <a:gd name="T23" fmla="*/ 1 h 379"/>
                      <a:gd name="T24" fmla="*/ 3 w 323"/>
                      <a:gd name="T25" fmla="*/ 1 h 379"/>
                      <a:gd name="T26" fmla="*/ 3 w 323"/>
                      <a:gd name="T27" fmla="*/ 1 h 379"/>
                      <a:gd name="T28" fmla="*/ 4 w 323"/>
                      <a:gd name="T29" fmla="*/ 1 h 379"/>
                      <a:gd name="T30" fmla="*/ 4 w 323"/>
                      <a:gd name="T31" fmla="*/ 1 h 379"/>
                      <a:gd name="T32" fmla="*/ 5 w 323"/>
                      <a:gd name="T33" fmla="*/ 1 h 379"/>
                      <a:gd name="T34" fmla="*/ 5 w 323"/>
                      <a:gd name="T35" fmla="*/ 1 h 379"/>
                      <a:gd name="T36" fmla="*/ 5 w 323"/>
                      <a:gd name="T37" fmla="*/ 1 h 379"/>
                      <a:gd name="T38" fmla="*/ 5 w 323"/>
                      <a:gd name="T39" fmla="*/ 1 h 379"/>
                      <a:gd name="T40" fmla="*/ 4 w 323"/>
                      <a:gd name="T41" fmla="*/ 1 h 379"/>
                      <a:gd name="T42" fmla="*/ 4 w 323"/>
                      <a:gd name="T43" fmla="*/ 1 h 379"/>
                      <a:gd name="T44" fmla="*/ 3 w 323"/>
                      <a:gd name="T45" fmla="*/ 1 h 379"/>
                      <a:gd name="T46" fmla="*/ 3 w 323"/>
                      <a:gd name="T47" fmla="*/ 1 h 379"/>
                      <a:gd name="T48" fmla="*/ 2 w 323"/>
                      <a:gd name="T49" fmla="*/ 1 h 379"/>
                      <a:gd name="T50" fmla="*/ 2 w 323"/>
                      <a:gd name="T51" fmla="*/ 1 h 379"/>
                      <a:gd name="T52" fmla="*/ 2 w 323"/>
                      <a:gd name="T53" fmla="*/ 1 h 379"/>
                      <a:gd name="T54" fmla="*/ 1 w 323"/>
                      <a:gd name="T55" fmla="*/ 1 h 379"/>
                      <a:gd name="T56" fmla="*/ 1 w 323"/>
                      <a:gd name="T57" fmla="*/ 1 h 379"/>
                      <a:gd name="T58" fmla="*/ 0 w 323"/>
                      <a:gd name="T59" fmla="*/ 1 h 379"/>
                      <a:gd name="T60" fmla="*/ 0 w 323"/>
                      <a:gd name="T61" fmla="*/ 1 h 379"/>
                      <a:gd name="T62" fmla="*/ 1 w 323"/>
                      <a:gd name="T63" fmla="*/ 1 h 379"/>
                      <a:gd name="T64" fmla="*/ 1 w 323"/>
                      <a:gd name="T65" fmla="*/ 0 h 379"/>
                      <a:gd name="T66" fmla="*/ 1 w 323"/>
                      <a:gd name="T67" fmla="*/ 0 h 379"/>
                      <a:gd name="T68" fmla="*/ 1 w 323"/>
                      <a:gd name="T69" fmla="*/ 0 h 379"/>
                      <a:gd name="T70" fmla="*/ 2 w 323"/>
                      <a:gd name="T71" fmla="*/ 0 h 379"/>
                      <a:gd name="T72" fmla="*/ 2 w 323"/>
                      <a:gd name="T73" fmla="*/ 0 h 379"/>
                      <a:gd name="T74" fmla="*/ 3 w 323"/>
                      <a:gd name="T75" fmla="*/ 0 h 379"/>
                      <a:gd name="T76" fmla="*/ 3 w 323"/>
                      <a:gd name="T77" fmla="*/ 0 h 379"/>
                      <a:gd name="T78" fmla="*/ 4 w 323"/>
                      <a:gd name="T79" fmla="*/ 0 h 379"/>
                      <a:gd name="T80" fmla="*/ 4 w 323"/>
                      <a:gd name="T81" fmla="*/ 0 h 379"/>
                      <a:gd name="T82" fmla="*/ 3 w 323"/>
                      <a:gd name="T83" fmla="*/ 0 h 379"/>
                      <a:gd name="T84" fmla="*/ 3 w 323"/>
                      <a:gd name="T85" fmla="*/ 0 h 379"/>
                      <a:gd name="T86" fmla="*/ 2 w 323"/>
                      <a:gd name="T87" fmla="*/ 0 h 379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323" h="379">
                        <a:moveTo>
                          <a:pt x="126" y="50"/>
                        </a:moveTo>
                        <a:lnTo>
                          <a:pt x="101" y="70"/>
                        </a:lnTo>
                        <a:lnTo>
                          <a:pt x="76" y="92"/>
                        </a:lnTo>
                        <a:lnTo>
                          <a:pt x="54" y="115"/>
                        </a:lnTo>
                        <a:lnTo>
                          <a:pt x="34" y="140"/>
                        </a:lnTo>
                        <a:lnTo>
                          <a:pt x="18" y="167"/>
                        </a:lnTo>
                        <a:lnTo>
                          <a:pt x="6" y="196"/>
                        </a:lnTo>
                        <a:lnTo>
                          <a:pt x="0" y="227"/>
                        </a:lnTo>
                        <a:lnTo>
                          <a:pt x="1" y="259"/>
                        </a:lnTo>
                        <a:lnTo>
                          <a:pt x="4" y="267"/>
                        </a:lnTo>
                        <a:lnTo>
                          <a:pt x="7" y="277"/>
                        </a:lnTo>
                        <a:lnTo>
                          <a:pt x="11" y="283"/>
                        </a:lnTo>
                        <a:lnTo>
                          <a:pt x="15" y="291"/>
                        </a:lnTo>
                        <a:lnTo>
                          <a:pt x="21" y="298"/>
                        </a:lnTo>
                        <a:lnTo>
                          <a:pt x="27" y="305"/>
                        </a:lnTo>
                        <a:lnTo>
                          <a:pt x="34" y="311"/>
                        </a:lnTo>
                        <a:lnTo>
                          <a:pt x="41" y="316"/>
                        </a:lnTo>
                        <a:lnTo>
                          <a:pt x="57" y="325"/>
                        </a:lnTo>
                        <a:lnTo>
                          <a:pt x="72" y="333"/>
                        </a:lnTo>
                        <a:lnTo>
                          <a:pt x="87" y="340"/>
                        </a:lnTo>
                        <a:lnTo>
                          <a:pt x="103" y="345"/>
                        </a:lnTo>
                        <a:lnTo>
                          <a:pt x="120" y="351"/>
                        </a:lnTo>
                        <a:lnTo>
                          <a:pt x="136" y="356"/>
                        </a:lnTo>
                        <a:lnTo>
                          <a:pt x="153" y="360"/>
                        </a:lnTo>
                        <a:lnTo>
                          <a:pt x="169" y="364"/>
                        </a:lnTo>
                        <a:lnTo>
                          <a:pt x="187" y="367"/>
                        </a:lnTo>
                        <a:lnTo>
                          <a:pt x="204" y="370"/>
                        </a:lnTo>
                        <a:lnTo>
                          <a:pt x="221" y="372"/>
                        </a:lnTo>
                        <a:lnTo>
                          <a:pt x="238" y="374"/>
                        </a:lnTo>
                        <a:lnTo>
                          <a:pt x="256" y="375"/>
                        </a:lnTo>
                        <a:lnTo>
                          <a:pt x="273" y="376"/>
                        </a:lnTo>
                        <a:lnTo>
                          <a:pt x="290" y="378"/>
                        </a:lnTo>
                        <a:lnTo>
                          <a:pt x="307" y="379"/>
                        </a:lnTo>
                        <a:lnTo>
                          <a:pt x="312" y="379"/>
                        </a:lnTo>
                        <a:lnTo>
                          <a:pt x="317" y="375"/>
                        </a:lnTo>
                        <a:lnTo>
                          <a:pt x="320" y="372"/>
                        </a:lnTo>
                        <a:lnTo>
                          <a:pt x="323" y="366"/>
                        </a:lnTo>
                        <a:lnTo>
                          <a:pt x="323" y="360"/>
                        </a:lnTo>
                        <a:lnTo>
                          <a:pt x="320" y="356"/>
                        </a:lnTo>
                        <a:lnTo>
                          <a:pt x="316" y="352"/>
                        </a:lnTo>
                        <a:lnTo>
                          <a:pt x="311" y="351"/>
                        </a:lnTo>
                        <a:lnTo>
                          <a:pt x="295" y="351"/>
                        </a:lnTo>
                        <a:lnTo>
                          <a:pt x="279" y="351"/>
                        </a:lnTo>
                        <a:lnTo>
                          <a:pt x="263" y="350"/>
                        </a:lnTo>
                        <a:lnTo>
                          <a:pt x="248" y="349"/>
                        </a:lnTo>
                        <a:lnTo>
                          <a:pt x="231" y="348"/>
                        </a:lnTo>
                        <a:lnTo>
                          <a:pt x="215" y="345"/>
                        </a:lnTo>
                        <a:lnTo>
                          <a:pt x="200" y="343"/>
                        </a:lnTo>
                        <a:lnTo>
                          <a:pt x="183" y="341"/>
                        </a:lnTo>
                        <a:lnTo>
                          <a:pt x="168" y="337"/>
                        </a:lnTo>
                        <a:lnTo>
                          <a:pt x="151" y="334"/>
                        </a:lnTo>
                        <a:lnTo>
                          <a:pt x="136" y="329"/>
                        </a:lnTo>
                        <a:lnTo>
                          <a:pt x="121" y="325"/>
                        </a:lnTo>
                        <a:lnTo>
                          <a:pt x="106" y="320"/>
                        </a:lnTo>
                        <a:lnTo>
                          <a:pt x="92" y="313"/>
                        </a:lnTo>
                        <a:lnTo>
                          <a:pt x="76" y="306"/>
                        </a:lnTo>
                        <a:lnTo>
                          <a:pt x="62" y="300"/>
                        </a:lnTo>
                        <a:lnTo>
                          <a:pt x="51" y="291"/>
                        </a:lnTo>
                        <a:lnTo>
                          <a:pt x="41" y="280"/>
                        </a:lnTo>
                        <a:lnTo>
                          <a:pt x="35" y="269"/>
                        </a:lnTo>
                        <a:lnTo>
                          <a:pt x="31" y="255"/>
                        </a:lnTo>
                        <a:lnTo>
                          <a:pt x="31" y="239"/>
                        </a:lnTo>
                        <a:lnTo>
                          <a:pt x="33" y="218"/>
                        </a:lnTo>
                        <a:lnTo>
                          <a:pt x="38" y="197"/>
                        </a:lnTo>
                        <a:lnTo>
                          <a:pt x="42" y="182"/>
                        </a:lnTo>
                        <a:lnTo>
                          <a:pt x="51" y="165"/>
                        </a:lnTo>
                        <a:lnTo>
                          <a:pt x="60" y="150"/>
                        </a:lnTo>
                        <a:lnTo>
                          <a:pt x="68" y="136"/>
                        </a:lnTo>
                        <a:lnTo>
                          <a:pt x="79" y="124"/>
                        </a:lnTo>
                        <a:lnTo>
                          <a:pt x="89" y="111"/>
                        </a:lnTo>
                        <a:lnTo>
                          <a:pt x="101" y="100"/>
                        </a:lnTo>
                        <a:lnTo>
                          <a:pt x="114" y="88"/>
                        </a:lnTo>
                        <a:lnTo>
                          <a:pt x="129" y="76"/>
                        </a:lnTo>
                        <a:lnTo>
                          <a:pt x="144" y="64"/>
                        </a:lnTo>
                        <a:lnTo>
                          <a:pt x="162" y="53"/>
                        </a:lnTo>
                        <a:lnTo>
                          <a:pt x="181" y="41"/>
                        </a:lnTo>
                        <a:lnTo>
                          <a:pt x="201" y="31"/>
                        </a:lnTo>
                        <a:lnTo>
                          <a:pt x="219" y="22"/>
                        </a:lnTo>
                        <a:lnTo>
                          <a:pt x="237" y="14"/>
                        </a:lnTo>
                        <a:lnTo>
                          <a:pt x="253" y="7"/>
                        </a:lnTo>
                        <a:lnTo>
                          <a:pt x="268" y="1"/>
                        </a:lnTo>
                        <a:lnTo>
                          <a:pt x="255" y="0"/>
                        </a:lnTo>
                        <a:lnTo>
                          <a:pt x="238" y="1"/>
                        </a:lnTo>
                        <a:lnTo>
                          <a:pt x="221" y="5"/>
                        </a:lnTo>
                        <a:lnTo>
                          <a:pt x="201" y="11"/>
                        </a:lnTo>
                        <a:lnTo>
                          <a:pt x="181" y="19"/>
                        </a:lnTo>
                        <a:lnTo>
                          <a:pt x="161" y="28"/>
                        </a:lnTo>
                        <a:lnTo>
                          <a:pt x="142" y="39"/>
                        </a:lnTo>
                        <a:lnTo>
                          <a:pt x="126" y="5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1" name="Freeform 1090"/>
                  <p:cNvSpPr>
                    <a:spLocks/>
                  </p:cNvSpPr>
                  <p:nvPr/>
                </p:nvSpPr>
                <p:spPr bwMode="auto">
                  <a:xfrm>
                    <a:off x="5229" y="2647"/>
                    <a:ext cx="99" cy="59"/>
                  </a:xfrm>
                  <a:custGeom>
                    <a:avLst/>
                    <a:gdLst>
                      <a:gd name="T0" fmla="*/ 4 w 282"/>
                      <a:gd name="T1" fmla="*/ 0 h 253"/>
                      <a:gd name="T2" fmla="*/ 4 w 282"/>
                      <a:gd name="T3" fmla="*/ 0 h 253"/>
                      <a:gd name="T4" fmla="*/ 4 w 282"/>
                      <a:gd name="T5" fmla="*/ 0 h 253"/>
                      <a:gd name="T6" fmla="*/ 4 w 282"/>
                      <a:gd name="T7" fmla="*/ 0 h 253"/>
                      <a:gd name="T8" fmla="*/ 4 w 282"/>
                      <a:gd name="T9" fmla="*/ 0 h 253"/>
                      <a:gd name="T10" fmla="*/ 4 w 282"/>
                      <a:gd name="T11" fmla="*/ 0 h 253"/>
                      <a:gd name="T12" fmla="*/ 4 w 282"/>
                      <a:gd name="T13" fmla="*/ 0 h 253"/>
                      <a:gd name="T14" fmla="*/ 4 w 282"/>
                      <a:gd name="T15" fmla="*/ 0 h 253"/>
                      <a:gd name="T16" fmla="*/ 4 w 282"/>
                      <a:gd name="T17" fmla="*/ 0 h 253"/>
                      <a:gd name="T18" fmla="*/ 4 w 282"/>
                      <a:gd name="T19" fmla="*/ 1 h 253"/>
                      <a:gd name="T20" fmla="*/ 3 w 282"/>
                      <a:gd name="T21" fmla="*/ 1 h 253"/>
                      <a:gd name="T22" fmla="*/ 3 w 282"/>
                      <a:gd name="T23" fmla="*/ 1 h 253"/>
                      <a:gd name="T24" fmla="*/ 3 w 282"/>
                      <a:gd name="T25" fmla="*/ 1 h 253"/>
                      <a:gd name="T26" fmla="*/ 3 w 282"/>
                      <a:gd name="T27" fmla="*/ 1 h 253"/>
                      <a:gd name="T28" fmla="*/ 3 w 282"/>
                      <a:gd name="T29" fmla="*/ 1 h 253"/>
                      <a:gd name="T30" fmla="*/ 3 w 282"/>
                      <a:gd name="T31" fmla="*/ 1 h 253"/>
                      <a:gd name="T32" fmla="*/ 3 w 282"/>
                      <a:gd name="T33" fmla="*/ 1 h 253"/>
                      <a:gd name="T34" fmla="*/ 3 w 282"/>
                      <a:gd name="T35" fmla="*/ 1 h 253"/>
                      <a:gd name="T36" fmla="*/ 3 w 282"/>
                      <a:gd name="T37" fmla="*/ 1 h 253"/>
                      <a:gd name="T38" fmla="*/ 3 w 282"/>
                      <a:gd name="T39" fmla="*/ 1 h 253"/>
                      <a:gd name="T40" fmla="*/ 3 w 282"/>
                      <a:gd name="T41" fmla="*/ 1 h 253"/>
                      <a:gd name="T42" fmla="*/ 4 w 282"/>
                      <a:gd name="T43" fmla="*/ 1 h 253"/>
                      <a:gd name="T44" fmla="*/ 4 w 282"/>
                      <a:gd name="T45" fmla="*/ 1 h 253"/>
                      <a:gd name="T46" fmla="*/ 4 w 282"/>
                      <a:gd name="T47" fmla="*/ 0 h 253"/>
                      <a:gd name="T48" fmla="*/ 4 w 282"/>
                      <a:gd name="T49" fmla="*/ 0 h 253"/>
                      <a:gd name="T50" fmla="*/ 4 w 282"/>
                      <a:gd name="T51" fmla="*/ 0 h 253"/>
                      <a:gd name="T52" fmla="*/ 4 w 282"/>
                      <a:gd name="T53" fmla="*/ 0 h 253"/>
                      <a:gd name="T54" fmla="*/ 4 w 282"/>
                      <a:gd name="T55" fmla="*/ 0 h 253"/>
                      <a:gd name="T56" fmla="*/ 4 w 282"/>
                      <a:gd name="T57" fmla="*/ 0 h 253"/>
                      <a:gd name="T58" fmla="*/ 4 w 282"/>
                      <a:gd name="T59" fmla="*/ 0 h 253"/>
                      <a:gd name="T60" fmla="*/ 3 w 282"/>
                      <a:gd name="T61" fmla="*/ 0 h 253"/>
                      <a:gd name="T62" fmla="*/ 3 w 282"/>
                      <a:gd name="T63" fmla="*/ 0 h 253"/>
                      <a:gd name="T64" fmla="*/ 3 w 282"/>
                      <a:gd name="T65" fmla="*/ 0 h 253"/>
                      <a:gd name="T66" fmla="*/ 2 w 282"/>
                      <a:gd name="T67" fmla="*/ 0 h 253"/>
                      <a:gd name="T68" fmla="*/ 2 w 282"/>
                      <a:gd name="T69" fmla="*/ 0 h 253"/>
                      <a:gd name="T70" fmla="*/ 2 w 282"/>
                      <a:gd name="T71" fmla="*/ 0 h 253"/>
                      <a:gd name="T72" fmla="*/ 1 w 282"/>
                      <a:gd name="T73" fmla="*/ 0 h 253"/>
                      <a:gd name="T74" fmla="*/ 1 w 282"/>
                      <a:gd name="T75" fmla="*/ 0 h 253"/>
                      <a:gd name="T76" fmla="*/ 1 w 282"/>
                      <a:gd name="T77" fmla="*/ 0 h 253"/>
                      <a:gd name="T78" fmla="*/ 1 w 282"/>
                      <a:gd name="T79" fmla="*/ 0 h 253"/>
                      <a:gd name="T80" fmla="*/ 0 w 282"/>
                      <a:gd name="T81" fmla="*/ 0 h 253"/>
                      <a:gd name="T82" fmla="*/ 0 w 282"/>
                      <a:gd name="T83" fmla="*/ 0 h 253"/>
                      <a:gd name="T84" fmla="*/ 0 w 282"/>
                      <a:gd name="T85" fmla="*/ 0 h 253"/>
                      <a:gd name="T86" fmla="*/ 0 w 282"/>
                      <a:gd name="T87" fmla="*/ 0 h 253"/>
                      <a:gd name="T88" fmla="*/ 0 w 282"/>
                      <a:gd name="T89" fmla="*/ 0 h 253"/>
                      <a:gd name="T90" fmla="*/ 0 w 282"/>
                      <a:gd name="T91" fmla="*/ 0 h 253"/>
                      <a:gd name="T92" fmla="*/ 0 w 282"/>
                      <a:gd name="T93" fmla="*/ 0 h 253"/>
                      <a:gd name="T94" fmla="*/ 1 w 282"/>
                      <a:gd name="T95" fmla="*/ 0 h 253"/>
                      <a:gd name="T96" fmla="*/ 1 w 282"/>
                      <a:gd name="T97" fmla="*/ 0 h 253"/>
                      <a:gd name="T98" fmla="*/ 1 w 282"/>
                      <a:gd name="T99" fmla="*/ 0 h 253"/>
                      <a:gd name="T100" fmla="*/ 1 w 282"/>
                      <a:gd name="T101" fmla="*/ 0 h 253"/>
                      <a:gd name="T102" fmla="*/ 1 w 282"/>
                      <a:gd name="T103" fmla="*/ 0 h 253"/>
                      <a:gd name="T104" fmla="*/ 2 w 282"/>
                      <a:gd name="T105" fmla="*/ 0 h 253"/>
                      <a:gd name="T106" fmla="*/ 2 w 282"/>
                      <a:gd name="T107" fmla="*/ 0 h 253"/>
                      <a:gd name="T108" fmla="*/ 2 w 282"/>
                      <a:gd name="T109" fmla="*/ 0 h 253"/>
                      <a:gd name="T110" fmla="*/ 2 w 282"/>
                      <a:gd name="T111" fmla="*/ 0 h 253"/>
                      <a:gd name="T112" fmla="*/ 3 w 282"/>
                      <a:gd name="T113" fmla="*/ 0 h 253"/>
                      <a:gd name="T114" fmla="*/ 3 w 282"/>
                      <a:gd name="T115" fmla="*/ 0 h 253"/>
                      <a:gd name="T116" fmla="*/ 3 w 282"/>
                      <a:gd name="T117" fmla="*/ 0 h 253"/>
                      <a:gd name="T118" fmla="*/ 3 w 282"/>
                      <a:gd name="T119" fmla="*/ 0 h 253"/>
                      <a:gd name="T120" fmla="*/ 4 w 282"/>
                      <a:gd name="T121" fmla="*/ 0 h 253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282" h="253">
                        <a:moveTo>
                          <a:pt x="235" y="78"/>
                        </a:moveTo>
                        <a:lnTo>
                          <a:pt x="248" y="92"/>
                        </a:lnTo>
                        <a:lnTo>
                          <a:pt x="255" y="108"/>
                        </a:lnTo>
                        <a:lnTo>
                          <a:pt x="259" y="125"/>
                        </a:lnTo>
                        <a:lnTo>
                          <a:pt x="259" y="144"/>
                        </a:lnTo>
                        <a:lnTo>
                          <a:pt x="257" y="159"/>
                        </a:lnTo>
                        <a:lnTo>
                          <a:pt x="252" y="171"/>
                        </a:lnTo>
                        <a:lnTo>
                          <a:pt x="244" y="184"/>
                        </a:lnTo>
                        <a:lnTo>
                          <a:pt x="236" y="194"/>
                        </a:lnTo>
                        <a:lnTo>
                          <a:pt x="225" y="206"/>
                        </a:lnTo>
                        <a:lnTo>
                          <a:pt x="215" y="215"/>
                        </a:lnTo>
                        <a:lnTo>
                          <a:pt x="204" y="225"/>
                        </a:lnTo>
                        <a:lnTo>
                          <a:pt x="194" y="236"/>
                        </a:lnTo>
                        <a:lnTo>
                          <a:pt x="191" y="239"/>
                        </a:lnTo>
                        <a:lnTo>
                          <a:pt x="190" y="242"/>
                        </a:lnTo>
                        <a:lnTo>
                          <a:pt x="191" y="246"/>
                        </a:lnTo>
                        <a:lnTo>
                          <a:pt x="194" y="249"/>
                        </a:lnTo>
                        <a:lnTo>
                          <a:pt x="197" y="252"/>
                        </a:lnTo>
                        <a:lnTo>
                          <a:pt x="201" y="253"/>
                        </a:lnTo>
                        <a:lnTo>
                          <a:pt x="205" y="252"/>
                        </a:lnTo>
                        <a:lnTo>
                          <a:pt x="209" y="249"/>
                        </a:lnTo>
                        <a:lnTo>
                          <a:pt x="232" y="234"/>
                        </a:lnTo>
                        <a:lnTo>
                          <a:pt x="251" y="215"/>
                        </a:lnTo>
                        <a:lnTo>
                          <a:pt x="267" y="192"/>
                        </a:lnTo>
                        <a:lnTo>
                          <a:pt x="278" y="168"/>
                        </a:lnTo>
                        <a:lnTo>
                          <a:pt x="282" y="141"/>
                        </a:lnTo>
                        <a:lnTo>
                          <a:pt x="279" y="116"/>
                        </a:lnTo>
                        <a:lnTo>
                          <a:pt x="270" y="92"/>
                        </a:lnTo>
                        <a:lnTo>
                          <a:pt x="251" y="70"/>
                        </a:lnTo>
                        <a:lnTo>
                          <a:pt x="237" y="59"/>
                        </a:lnTo>
                        <a:lnTo>
                          <a:pt x="221" y="48"/>
                        </a:lnTo>
                        <a:lnTo>
                          <a:pt x="202" y="39"/>
                        </a:lnTo>
                        <a:lnTo>
                          <a:pt x="183" y="31"/>
                        </a:lnTo>
                        <a:lnTo>
                          <a:pt x="163" y="24"/>
                        </a:lnTo>
                        <a:lnTo>
                          <a:pt x="142" y="18"/>
                        </a:lnTo>
                        <a:lnTo>
                          <a:pt x="122" y="13"/>
                        </a:lnTo>
                        <a:lnTo>
                          <a:pt x="101" y="8"/>
                        </a:lnTo>
                        <a:lnTo>
                          <a:pt x="82" y="5"/>
                        </a:lnTo>
                        <a:lnTo>
                          <a:pt x="63" y="2"/>
                        </a:lnTo>
                        <a:lnTo>
                          <a:pt x="47" y="0"/>
                        </a:lnTo>
                        <a:lnTo>
                          <a:pt x="32" y="0"/>
                        </a:lnTo>
                        <a:lnTo>
                          <a:pt x="19" y="0"/>
                        </a:lnTo>
                        <a:lnTo>
                          <a:pt x="10" y="1"/>
                        </a:lnTo>
                        <a:lnTo>
                          <a:pt x="4" y="4"/>
                        </a:lnTo>
                        <a:lnTo>
                          <a:pt x="0" y="6"/>
                        </a:lnTo>
                        <a:lnTo>
                          <a:pt x="12" y="8"/>
                        </a:lnTo>
                        <a:lnTo>
                          <a:pt x="25" y="9"/>
                        </a:lnTo>
                        <a:lnTo>
                          <a:pt x="38" y="12"/>
                        </a:lnTo>
                        <a:lnTo>
                          <a:pt x="52" y="14"/>
                        </a:lnTo>
                        <a:lnTo>
                          <a:pt x="67" y="16"/>
                        </a:lnTo>
                        <a:lnTo>
                          <a:pt x="82" y="18"/>
                        </a:lnTo>
                        <a:lnTo>
                          <a:pt x="97" y="22"/>
                        </a:lnTo>
                        <a:lnTo>
                          <a:pt x="114" y="25"/>
                        </a:lnTo>
                        <a:lnTo>
                          <a:pt x="129" y="30"/>
                        </a:lnTo>
                        <a:lnTo>
                          <a:pt x="146" y="35"/>
                        </a:lnTo>
                        <a:lnTo>
                          <a:pt x="162" y="40"/>
                        </a:lnTo>
                        <a:lnTo>
                          <a:pt x="177" y="46"/>
                        </a:lnTo>
                        <a:lnTo>
                          <a:pt x="192" y="53"/>
                        </a:lnTo>
                        <a:lnTo>
                          <a:pt x="208" y="60"/>
                        </a:lnTo>
                        <a:lnTo>
                          <a:pt x="222" y="69"/>
                        </a:lnTo>
                        <a:lnTo>
                          <a:pt x="235" y="7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2" name="Freeform 1091"/>
                  <p:cNvSpPr>
                    <a:spLocks/>
                  </p:cNvSpPr>
                  <p:nvPr/>
                </p:nvSpPr>
                <p:spPr bwMode="auto">
                  <a:xfrm>
                    <a:off x="5030" y="2680"/>
                    <a:ext cx="40" cy="54"/>
                  </a:xfrm>
                  <a:custGeom>
                    <a:avLst/>
                    <a:gdLst>
                      <a:gd name="T0" fmla="*/ 0 w 115"/>
                      <a:gd name="T1" fmla="*/ 0 h 236"/>
                      <a:gd name="T2" fmla="*/ 0 w 115"/>
                      <a:gd name="T3" fmla="*/ 0 h 236"/>
                      <a:gd name="T4" fmla="*/ 0 w 115"/>
                      <a:gd name="T5" fmla="*/ 0 h 236"/>
                      <a:gd name="T6" fmla="*/ 0 w 115"/>
                      <a:gd name="T7" fmla="*/ 0 h 236"/>
                      <a:gd name="T8" fmla="*/ 0 w 115"/>
                      <a:gd name="T9" fmla="*/ 0 h 236"/>
                      <a:gd name="T10" fmla="*/ 1 w 115"/>
                      <a:gd name="T11" fmla="*/ 1 h 236"/>
                      <a:gd name="T12" fmla="*/ 1 w 115"/>
                      <a:gd name="T13" fmla="*/ 1 h 236"/>
                      <a:gd name="T14" fmla="*/ 1 w 115"/>
                      <a:gd name="T15" fmla="*/ 1 h 236"/>
                      <a:gd name="T16" fmla="*/ 1 w 115"/>
                      <a:gd name="T17" fmla="*/ 1 h 236"/>
                      <a:gd name="T18" fmla="*/ 1 w 115"/>
                      <a:gd name="T19" fmla="*/ 1 h 236"/>
                      <a:gd name="T20" fmla="*/ 2 w 115"/>
                      <a:gd name="T21" fmla="*/ 1 h 236"/>
                      <a:gd name="T22" fmla="*/ 2 w 115"/>
                      <a:gd name="T23" fmla="*/ 1 h 236"/>
                      <a:gd name="T24" fmla="*/ 2 w 115"/>
                      <a:gd name="T25" fmla="*/ 1 h 236"/>
                      <a:gd name="T26" fmla="*/ 2 w 115"/>
                      <a:gd name="T27" fmla="*/ 1 h 236"/>
                      <a:gd name="T28" fmla="*/ 2 w 115"/>
                      <a:gd name="T29" fmla="*/ 1 h 236"/>
                      <a:gd name="T30" fmla="*/ 2 w 115"/>
                      <a:gd name="T31" fmla="*/ 1 h 236"/>
                      <a:gd name="T32" fmla="*/ 1 w 115"/>
                      <a:gd name="T33" fmla="*/ 1 h 236"/>
                      <a:gd name="T34" fmla="*/ 1 w 115"/>
                      <a:gd name="T35" fmla="*/ 1 h 236"/>
                      <a:gd name="T36" fmla="*/ 1 w 115"/>
                      <a:gd name="T37" fmla="*/ 0 h 236"/>
                      <a:gd name="T38" fmla="*/ 1 w 115"/>
                      <a:gd name="T39" fmla="*/ 0 h 236"/>
                      <a:gd name="T40" fmla="*/ 1 w 115"/>
                      <a:gd name="T41" fmla="*/ 0 h 236"/>
                      <a:gd name="T42" fmla="*/ 0 w 115"/>
                      <a:gd name="T43" fmla="*/ 0 h 236"/>
                      <a:gd name="T44" fmla="*/ 0 w 115"/>
                      <a:gd name="T45" fmla="*/ 0 h 236"/>
                      <a:gd name="T46" fmla="*/ 0 w 115"/>
                      <a:gd name="T47" fmla="*/ 0 h 236"/>
                      <a:gd name="T48" fmla="*/ 0 w 115"/>
                      <a:gd name="T49" fmla="*/ 0 h 236"/>
                      <a:gd name="T50" fmla="*/ 1 w 115"/>
                      <a:gd name="T51" fmla="*/ 0 h 236"/>
                      <a:gd name="T52" fmla="*/ 1 w 115"/>
                      <a:gd name="T53" fmla="*/ 0 h 236"/>
                      <a:gd name="T54" fmla="*/ 1 w 115"/>
                      <a:gd name="T55" fmla="*/ 0 h 236"/>
                      <a:gd name="T56" fmla="*/ 1 w 115"/>
                      <a:gd name="T57" fmla="*/ 0 h 236"/>
                      <a:gd name="T58" fmla="*/ 1 w 115"/>
                      <a:gd name="T59" fmla="*/ 0 h 236"/>
                      <a:gd name="T60" fmla="*/ 2 w 115"/>
                      <a:gd name="T61" fmla="*/ 0 h 236"/>
                      <a:gd name="T62" fmla="*/ 2 w 115"/>
                      <a:gd name="T63" fmla="*/ 0 h 236"/>
                      <a:gd name="T64" fmla="*/ 2 w 115"/>
                      <a:gd name="T65" fmla="*/ 0 h 236"/>
                      <a:gd name="T66" fmla="*/ 1 w 115"/>
                      <a:gd name="T67" fmla="*/ 0 h 236"/>
                      <a:gd name="T68" fmla="*/ 1 w 115"/>
                      <a:gd name="T69" fmla="*/ 0 h 236"/>
                      <a:gd name="T70" fmla="*/ 1 w 115"/>
                      <a:gd name="T71" fmla="*/ 0 h 236"/>
                      <a:gd name="T72" fmla="*/ 1 w 115"/>
                      <a:gd name="T73" fmla="*/ 0 h 236"/>
                      <a:gd name="T74" fmla="*/ 0 w 115"/>
                      <a:gd name="T75" fmla="*/ 0 h 236"/>
                      <a:gd name="T76" fmla="*/ 0 w 115"/>
                      <a:gd name="T77" fmla="*/ 0 h 236"/>
                      <a:gd name="T78" fmla="*/ 0 w 115"/>
                      <a:gd name="T79" fmla="*/ 0 h 236"/>
                      <a:gd name="T80" fmla="*/ 0 w 115"/>
                      <a:gd name="T81" fmla="*/ 0 h 2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15" h="236">
                        <a:moveTo>
                          <a:pt x="0" y="128"/>
                        </a:moveTo>
                        <a:lnTo>
                          <a:pt x="0" y="148"/>
                        </a:lnTo>
                        <a:lnTo>
                          <a:pt x="5" y="166"/>
                        </a:lnTo>
                        <a:lnTo>
                          <a:pt x="13" y="184"/>
                        </a:lnTo>
                        <a:lnTo>
                          <a:pt x="24" y="198"/>
                        </a:lnTo>
                        <a:lnTo>
                          <a:pt x="39" y="211"/>
                        </a:lnTo>
                        <a:lnTo>
                          <a:pt x="55" y="223"/>
                        </a:lnTo>
                        <a:lnTo>
                          <a:pt x="74" y="231"/>
                        </a:lnTo>
                        <a:lnTo>
                          <a:pt x="92" y="235"/>
                        </a:lnTo>
                        <a:lnTo>
                          <a:pt x="98" y="236"/>
                        </a:lnTo>
                        <a:lnTo>
                          <a:pt x="104" y="234"/>
                        </a:lnTo>
                        <a:lnTo>
                          <a:pt x="109" y="231"/>
                        </a:lnTo>
                        <a:lnTo>
                          <a:pt x="111" y="226"/>
                        </a:lnTo>
                        <a:lnTo>
                          <a:pt x="111" y="220"/>
                        </a:lnTo>
                        <a:lnTo>
                          <a:pt x="110" y="215"/>
                        </a:lnTo>
                        <a:lnTo>
                          <a:pt x="107" y="210"/>
                        </a:lnTo>
                        <a:lnTo>
                          <a:pt x="101" y="208"/>
                        </a:lnTo>
                        <a:lnTo>
                          <a:pt x="82" y="201"/>
                        </a:lnTo>
                        <a:lnTo>
                          <a:pt x="64" y="192"/>
                        </a:lnTo>
                        <a:lnTo>
                          <a:pt x="50" y="179"/>
                        </a:lnTo>
                        <a:lnTo>
                          <a:pt x="40" y="165"/>
                        </a:lnTo>
                        <a:lnTo>
                          <a:pt x="33" y="148"/>
                        </a:lnTo>
                        <a:lnTo>
                          <a:pt x="29" y="130"/>
                        </a:lnTo>
                        <a:lnTo>
                          <a:pt x="29" y="110"/>
                        </a:lnTo>
                        <a:lnTo>
                          <a:pt x="35" y="89"/>
                        </a:lnTo>
                        <a:lnTo>
                          <a:pt x="43" y="74"/>
                        </a:lnTo>
                        <a:lnTo>
                          <a:pt x="56" y="60"/>
                        </a:lnTo>
                        <a:lnTo>
                          <a:pt x="70" y="46"/>
                        </a:lnTo>
                        <a:lnTo>
                          <a:pt x="85" y="33"/>
                        </a:lnTo>
                        <a:lnTo>
                          <a:pt x="98" y="23"/>
                        </a:lnTo>
                        <a:lnTo>
                          <a:pt x="109" y="12"/>
                        </a:lnTo>
                        <a:lnTo>
                          <a:pt x="115" y="6"/>
                        </a:lnTo>
                        <a:lnTo>
                          <a:pt x="115" y="0"/>
                        </a:lnTo>
                        <a:lnTo>
                          <a:pt x="102" y="4"/>
                        </a:lnTo>
                        <a:lnTo>
                          <a:pt x="85" y="12"/>
                        </a:lnTo>
                        <a:lnTo>
                          <a:pt x="68" y="26"/>
                        </a:lnTo>
                        <a:lnTo>
                          <a:pt x="49" y="42"/>
                        </a:lnTo>
                        <a:lnTo>
                          <a:pt x="32" y="61"/>
                        </a:lnTo>
                        <a:lnTo>
                          <a:pt x="17" y="82"/>
                        </a:lnTo>
                        <a:lnTo>
                          <a:pt x="6" y="105"/>
                        </a:lnTo>
                        <a:lnTo>
                          <a:pt x="0" y="12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253" name="Freeform 1092"/>
                  <p:cNvSpPr>
                    <a:spLocks/>
                  </p:cNvSpPr>
                  <p:nvPr/>
                </p:nvSpPr>
                <p:spPr bwMode="auto">
                  <a:xfrm>
                    <a:off x="5311" y="2643"/>
                    <a:ext cx="87" cy="73"/>
                  </a:xfrm>
                  <a:custGeom>
                    <a:avLst/>
                    <a:gdLst>
                      <a:gd name="T0" fmla="*/ 3 w 245"/>
                      <a:gd name="T1" fmla="*/ 0 h 310"/>
                      <a:gd name="T2" fmla="*/ 4 w 245"/>
                      <a:gd name="T3" fmla="*/ 0 h 310"/>
                      <a:gd name="T4" fmla="*/ 4 w 245"/>
                      <a:gd name="T5" fmla="*/ 0 h 310"/>
                      <a:gd name="T6" fmla="*/ 4 w 245"/>
                      <a:gd name="T7" fmla="*/ 0 h 310"/>
                      <a:gd name="T8" fmla="*/ 3 w 245"/>
                      <a:gd name="T9" fmla="*/ 1 h 310"/>
                      <a:gd name="T10" fmla="*/ 3 w 245"/>
                      <a:gd name="T11" fmla="*/ 1 h 310"/>
                      <a:gd name="T12" fmla="*/ 2 w 245"/>
                      <a:gd name="T13" fmla="*/ 1 h 310"/>
                      <a:gd name="T14" fmla="*/ 2 w 245"/>
                      <a:gd name="T15" fmla="*/ 1 h 310"/>
                      <a:gd name="T16" fmla="*/ 2 w 245"/>
                      <a:gd name="T17" fmla="*/ 1 h 310"/>
                      <a:gd name="T18" fmla="*/ 2 w 245"/>
                      <a:gd name="T19" fmla="*/ 1 h 310"/>
                      <a:gd name="T20" fmla="*/ 2 w 245"/>
                      <a:gd name="T21" fmla="*/ 1 h 310"/>
                      <a:gd name="T22" fmla="*/ 2 w 245"/>
                      <a:gd name="T23" fmla="*/ 1 h 310"/>
                      <a:gd name="T24" fmla="*/ 2 w 245"/>
                      <a:gd name="T25" fmla="*/ 1 h 310"/>
                      <a:gd name="T26" fmla="*/ 2 w 245"/>
                      <a:gd name="T27" fmla="*/ 1 h 310"/>
                      <a:gd name="T28" fmla="*/ 2 w 245"/>
                      <a:gd name="T29" fmla="*/ 1 h 310"/>
                      <a:gd name="T30" fmla="*/ 3 w 245"/>
                      <a:gd name="T31" fmla="*/ 1 h 310"/>
                      <a:gd name="T32" fmla="*/ 3 w 245"/>
                      <a:gd name="T33" fmla="*/ 1 h 310"/>
                      <a:gd name="T34" fmla="*/ 4 w 245"/>
                      <a:gd name="T35" fmla="*/ 1 h 310"/>
                      <a:gd name="T36" fmla="*/ 4 w 245"/>
                      <a:gd name="T37" fmla="*/ 0 h 310"/>
                      <a:gd name="T38" fmla="*/ 4 w 245"/>
                      <a:gd name="T39" fmla="*/ 0 h 310"/>
                      <a:gd name="T40" fmla="*/ 4 w 245"/>
                      <a:gd name="T41" fmla="*/ 0 h 310"/>
                      <a:gd name="T42" fmla="*/ 3 w 245"/>
                      <a:gd name="T43" fmla="*/ 0 h 310"/>
                      <a:gd name="T44" fmla="*/ 3 w 245"/>
                      <a:gd name="T45" fmla="*/ 0 h 310"/>
                      <a:gd name="T46" fmla="*/ 2 w 245"/>
                      <a:gd name="T47" fmla="*/ 0 h 310"/>
                      <a:gd name="T48" fmla="*/ 2 w 245"/>
                      <a:gd name="T49" fmla="*/ 0 h 310"/>
                      <a:gd name="T50" fmla="*/ 1 w 245"/>
                      <a:gd name="T51" fmla="*/ 0 h 310"/>
                      <a:gd name="T52" fmla="*/ 1 w 245"/>
                      <a:gd name="T53" fmla="*/ 0 h 310"/>
                      <a:gd name="T54" fmla="*/ 1 w 245"/>
                      <a:gd name="T55" fmla="*/ 0 h 310"/>
                      <a:gd name="T56" fmla="*/ 0 w 245"/>
                      <a:gd name="T57" fmla="*/ 0 h 310"/>
                      <a:gd name="T58" fmla="*/ 0 w 245"/>
                      <a:gd name="T59" fmla="*/ 0 h 310"/>
                      <a:gd name="T60" fmla="*/ 0 w 245"/>
                      <a:gd name="T61" fmla="*/ 0 h 310"/>
                      <a:gd name="T62" fmla="*/ 1 w 245"/>
                      <a:gd name="T63" fmla="*/ 0 h 310"/>
                      <a:gd name="T64" fmla="*/ 1 w 245"/>
                      <a:gd name="T65" fmla="*/ 0 h 310"/>
                      <a:gd name="T66" fmla="*/ 1 w 245"/>
                      <a:gd name="T67" fmla="*/ 0 h 310"/>
                      <a:gd name="T68" fmla="*/ 2 w 245"/>
                      <a:gd name="T69" fmla="*/ 0 h 310"/>
                      <a:gd name="T70" fmla="*/ 2 w 245"/>
                      <a:gd name="T71" fmla="*/ 0 h 310"/>
                      <a:gd name="T72" fmla="*/ 2 w 245"/>
                      <a:gd name="T73" fmla="*/ 0 h 310"/>
                      <a:gd name="T74" fmla="*/ 3 w 245"/>
                      <a:gd name="T75" fmla="*/ 0 h 310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245" h="310">
                        <a:moveTo>
                          <a:pt x="200" y="116"/>
                        </a:moveTo>
                        <a:lnTo>
                          <a:pt x="208" y="124"/>
                        </a:lnTo>
                        <a:lnTo>
                          <a:pt x="214" y="133"/>
                        </a:lnTo>
                        <a:lnTo>
                          <a:pt x="220" y="144"/>
                        </a:lnTo>
                        <a:lnTo>
                          <a:pt x="223" y="154"/>
                        </a:lnTo>
                        <a:lnTo>
                          <a:pt x="226" y="164"/>
                        </a:lnTo>
                        <a:lnTo>
                          <a:pt x="224" y="176"/>
                        </a:lnTo>
                        <a:lnTo>
                          <a:pt x="222" y="187"/>
                        </a:lnTo>
                        <a:lnTo>
                          <a:pt x="216" y="198"/>
                        </a:lnTo>
                        <a:lnTo>
                          <a:pt x="208" y="209"/>
                        </a:lnTo>
                        <a:lnTo>
                          <a:pt x="199" y="219"/>
                        </a:lnTo>
                        <a:lnTo>
                          <a:pt x="188" y="229"/>
                        </a:lnTo>
                        <a:lnTo>
                          <a:pt x="177" y="238"/>
                        </a:lnTo>
                        <a:lnTo>
                          <a:pt x="166" y="246"/>
                        </a:lnTo>
                        <a:lnTo>
                          <a:pt x="154" y="255"/>
                        </a:lnTo>
                        <a:lnTo>
                          <a:pt x="142" y="264"/>
                        </a:lnTo>
                        <a:lnTo>
                          <a:pt x="132" y="275"/>
                        </a:lnTo>
                        <a:lnTo>
                          <a:pt x="128" y="278"/>
                        </a:lnTo>
                        <a:lnTo>
                          <a:pt x="126" y="283"/>
                        </a:lnTo>
                        <a:lnTo>
                          <a:pt x="124" y="287"/>
                        </a:lnTo>
                        <a:lnTo>
                          <a:pt x="121" y="292"/>
                        </a:lnTo>
                        <a:lnTo>
                          <a:pt x="120" y="296"/>
                        </a:lnTo>
                        <a:lnTo>
                          <a:pt x="120" y="301"/>
                        </a:lnTo>
                        <a:lnTo>
                          <a:pt x="122" y="306"/>
                        </a:lnTo>
                        <a:lnTo>
                          <a:pt x="126" y="309"/>
                        </a:lnTo>
                        <a:lnTo>
                          <a:pt x="131" y="310"/>
                        </a:lnTo>
                        <a:lnTo>
                          <a:pt x="135" y="310"/>
                        </a:lnTo>
                        <a:lnTo>
                          <a:pt x="139" y="309"/>
                        </a:lnTo>
                        <a:lnTo>
                          <a:pt x="142" y="306"/>
                        </a:lnTo>
                        <a:lnTo>
                          <a:pt x="154" y="292"/>
                        </a:lnTo>
                        <a:lnTo>
                          <a:pt x="167" y="280"/>
                        </a:lnTo>
                        <a:lnTo>
                          <a:pt x="180" y="269"/>
                        </a:lnTo>
                        <a:lnTo>
                          <a:pt x="194" y="257"/>
                        </a:lnTo>
                        <a:lnTo>
                          <a:pt x="207" y="246"/>
                        </a:lnTo>
                        <a:lnTo>
                          <a:pt x="220" y="233"/>
                        </a:lnTo>
                        <a:lnTo>
                          <a:pt x="230" y="219"/>
                        </a:lnTo>
                        <a:lnTo>
                          <a:pt x="238" y="204"/>
                        </a:lnTo>
                        <a:lnTo>
                          <a:pt x="244" y="186"/>
                        </a:lnTo>
                        <a:lnTo>
                          <a:pt x="245" y="169"/>
                        </a:lnTo>
                        <a:lnTo>
                          <a:pt x="243" y="152"/>
                        </a:lnTo>
                        <a:lnTo>
                          <a:pt x="237" y="134"/>
                        </a:lnTo>
                        <a:lnTo>
                          <a:pt x="228" y="119"/>
                        </a:lnTo>
                        <a:lnTo>
                          <a:pt x="217" y="105"/>
                        </a:lnTo>
                        <a:lnTo>
                          <a:pt x="203" y="93"/>
                        </a:lnTo>
                        <a:lnTo>
                          <a:pt x="188" y="83"/>
                        </a:lnTo>
                        <a:lnTo>
                          <a:pt x="176" y="76"/>
                        </a:lnTo>
                        <a:lnTo>
                          <a:pt x="163" y="69"/>
                        </a:lnTo>
                        <a:lnTo>
                          <a:pt x="151" y="61"/>
                        </a:lnTo>
                        <a:lnTo>
                          <a:pt x="136" y="54"/>
                        </a:lnTo>
                        <a:lnTo>
                          <a:pt x="122" y="46"/>
                        </a:lnTo>
                        <a:lnTo>
                          <a:pt x="107" y="39"/>
                        </a:lnTo>
                        <a:lnTo>
                          <a:pt x="93" y="31"/>
                        </a:lnTo>
                        <a:lnTo>
                          <a:pt x="79" y="24"/>
                        </a:lnTo>
                        <a:lnTo>
                          <a:pt x="66" y="18"/>
                        </a:lnTo>
                        <a:lnTo>
                          <a:pt x="53" y="13"/>
                        </a:lnTo>
                        <a:lnTo>
                          <a:pt x="40" y="8"/>
                        </a:lnTo>
                        <a:lnTo>
                          <a:pt x="30" y="5"/>
                        </a:lnTo>
                        <a:lnTo>
                          <a:pt x="20" y="1"/>
                        </a:lnTo>
                        <a:lnTo>
                          <a:pt x="12" y="0"/>
                        </a:lnTo>
                        <a:lnTo>
                          <a:pt x="5" y="0"/>
                        </a:lnTo>
                        <a:lnTo>
                          <a:pt x="0" y="2"/>
                        </a:lnTo>
                        <a:lnTo>
                          <a:pt x="11" y="8"/>
                        </a:lnTo>
                        <a:lnTo>
                          <a:pt x="23" y="14"/>
                        </a:lnTo>
                        <a:lnTo>
                          <a:pt x="36" y="20"/>
                        </a:lnTo>
                        <a:lnTo>
                          <a:pt x="47" y="25"/>
                        </a:lnTo>
                        <a:lnTo>
                          <a:pt x="60" y="31"/>
                        </a:lnTo>
                        <a:lnTo>
                          <a:pt x="73" y="37"/>
                        </a:lnTo>
                        <a:lnTo>
                          <a:pt x="86" y="44"/>
                        </a:lnTo>
                        <a:lnTo>
                          <a:pt x="99" y="51"/>
                        </a:lnTo>
                        <a:lnTo>
                          <a:pt x="113" y="57"/>
                        </a:lnTo>
                        <a:lnTo>
                          <a:pt x="126" y="64"/>
                        </a:lnTo>
                        <a:lnTo>
                          <a:pt x="139" y="71"/>
                        </a:lnTo>
                        <a:lnTo>
                          <a:pt x="152" y="79"/>
                        </a:lnTo>
                        <a:lnTo>
                          <a:pt x="165" y="88"/>
                        </a:lnTo>
                        <a:lnTo>
                          <a:pt x="176" y="96"/>
                        </a:lnTo>
                        <a:lnTo>
                          <a:pt x="188" y="106"/>
                        </a:lnTo>
                        <a:lnTo>
                          <a:pt x="200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pic>
              <p:nvPicPr>
                <p:cNvPr id="241" name="Picture 1093" descr="access_point_stylized_gray_small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72" y="3642"/>
                  <a:ext cx="430" cy="3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58" name="Line 1094"/>
              <p:cNvSpPr>
                <a:spLocks noChangeShapeType="1"/>
              </p:cNvSpPr>
              <p:nvPr/>
            </p:nvSpPr>
            <p:spPr bwMode="auto">
              <a:xfrm rot="5400000" flipV="1">
                <a:off x="5034" y="3427"/>
                <a:ext cx="2" cy="5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59" name="Group 1095"/>
              <p:cNvGrpSpPr>
                <a:grpSpLocks/>
              </p:cNvGrpSpPr>
              <p:nvPr/>
            </p:nvGrpSpPr>
            <p:grpSpPr bwMode="auto">
              <a:xfrm flipH="1">
                <a:off x="3638" y="2856"/>
                <a:ext cx="261" cy="235"/>
                <a:chOff x="2839" y="3501"/>
                <a:chExt cx="755" cy="803"/>
              </a:xfrm>
            </p:grpSpPr>
            <p:pic>
              <p:nvPicPr>
                <p:cNvPr id="238" name="Picture 1096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9" name="Freeform 1097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0" name="Group 1098"/>
              <p:cNvGrpSpPr>
                <a:grpSpLocks/>
              </p:cNvGrpSpPr>
              <p:nvPr/>
            </p:nvGrpSpPr>
            <p:grpSpPr bwMode="auto">
              <a:xfrm flipH="1">
                <a:off x="3438" y="3121"/>
                <a:ext cx="304" cy="256"/>
                <a:chOff x="2839" y="3501"/>
                <a:chExt cx="755" cy="803"/>
              </a:xfrm>
            </p:grpSpPr>
            <p:pic>
              <p:nvPicPr>
                <p:cNvPr id="236" name="Picture 1099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7" name="Freeform 1100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1" name="Group 1101"/>
              <p:cNvGrpSpPr>
                <a:grpSpLocks/>
              </p:cNvGrpSpPr>
              <p:nvPr/>
            </p:nvGrpSpPr>
            <p:grpSpPr bwMode="auto">
              <a:xfrm flipH="1">
                <a:off x="3739" y="3311"/>
                <a:ext cx="269" cy="220"/>
                <a:chOff x="2839" y="3501"/>
                <a:chExt cx="755" cy="803"/>
              </a:xfrm>
            </p:grpSpPr>
            <p:pic>
              <p:nvPicPr>
                <p:cNvPr id="234" name="Picture 110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5" name="Freeform 1103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62" name="Group 1104"/>
              <p:cNvGrpSpPr>
                <a:grpSpLocks/>
              </p:cNvGrpSpPr>
              <p:nvPr/>
            </p:nvGrpSpPr>
            <p:grpSpPr bwMode="auto">
              <a:xfrm>
                <a:off x="4126" y="3300"/>
                <a:ext cx="269" cy="221"/>
                <a:chOff x="2839" y="3501"/>
                <a:chExt cx="755" cy="803"/>
              </a:xfrm>
            </p:grpSpPr>
            <p:pic>
              <p:nvPicPr>
                <p:cNvPr id="232" name="Picture 110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33" name="Freeform 1106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pic>
            <p:nvPicPr>
              <p:cNvPr id="63" name="Picture 1107" descr="car_icon_small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5" y="1084"/>
                <a:ext cx="53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64" name="Group 1108"/>
              <p:cNvGrpSpPr>
                <a:grpSpLocks/>
              </p:cNvGrpSpPr>
              <p:nvPr/>
            </p:nvGrpSpPr>
            <p:grpSpPr bwMode="auto">
              <a:xfrm>
                <a:off x="3536" y="974"/>
                <a:ext cx="262" cy="243"/>
                <a:chOff x="2751" y="1851"/>
                <a:chExt cx="462" cy="478"/>
              </a:xfrm>
            </p:grpSpPr>
            <p:pic>
              <p:nvPicPr>
                <p:cNvPr id="230" name="Picture 1109" descr="iphone_stylized_small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28" y="1922"/>
                  <a:ext cx="152" cy="4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1" name="Picture 1110" descr="antenna_radiation_stylized"/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51" y="1851"/>
                  <a:ext cx="462" cy="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65" name="Group 1111"/>
              <p:cNvGrpSpPr>
                <a:grpSpLocks/>
              </p:cNvGrpSpPr>
              <p:nvPr/>
            </p:nvGrpSpPr>
            <p:grpSpPr bwMode="auto">
              <a:xfrm>
                <a:off x="5191" y="3151"/>
                <a:ext cx="143" cy="303"/>
                <a:chOff x="4140" y="429"/>
                <a:chExt cx="1425" cy="2396"/>
              </a:xfrm>
            </p:grpSpPr>
            <p:sp>
              <p:nvSpPr>
                <p:cNvPr id="198" name="Freeform 1112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6 w 354"/>
                    <a:gd name="T1" fmla="*/ 0 h 2742"/>
                    <a:gd name="T2" fmla="*/ 145 w 354"/>
                    <a:gd name="T3" fmla="*/ 164 h 2742"/>
                    <a:gd name="T4" fmla="*/ 142 w 354"/>
                    <a:gd name="T5" fmla="*/ 1268 h 2742"/>
                    <a:gd name="T6" fmla="*/ 0 w 354"/>
                    <a:gd name="T7" fmla="*/ 1325 h 2742"/>
                    <a:gd name="T8" fmla="*/ 26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9" name="Rectangle 1113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00" name="Freeform 1114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3 w 211"/>
                    <a:gd name="T1" fmla="*/ 0 h 2537"/>
                    <a:gd name="T2" fmla="*/ 87 w 211"/>
                    <a:gd name="T3" fmla="*/ 106 h 2537"/>
                    <a:gd name="T4" fmla="*/ 3 w 211"/>
                    <a:gd name="T5" fmla="*/ 1208 h 2537"/>
                    <a:gd name="T6" fmla="*/ 3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1" name="Freeform 1115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36 w 328"/>
                    <a:gd name="T3" fmla="*/ 62 h 226"/>
                    <a:gd name="T4" fmla="*/ 135 w 328"/>
                    <a:gd name="T5" fmla="*/ 110 h 226"/>
                    <a:gd name="T6" fmla="*/ 0 w 328"/>
                    <a:gd name="T7" fmla="*/ 49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2" name="Rectangle 1116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grpSp>
              <p:nvGrpSpPr>
                <p:cNvPr id="203" name="Group 1117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228" name="AutoShape 1118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229" name="AutoShape 1119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204" name="Rectangle 1120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grpSp>
              <p:nvGrpSpPr>
                <p:cNvPr id="205" name="Group 1121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226" name="AutoShape 1122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227" name="AutoShape 1123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206" name="Rectangle 1124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07" name="Rectangle 1125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grpSp>
              <p:nvGrpSpPr>
                <p:cNvPr id="208" name="Group 1126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224" name="AutoShape 1127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79"/>
                    <a:ext cx="720" cy="13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225" name="AutoShape 1128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209" name="Freeform 1129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36 w 328"/>
                    <a:gd name="T3" fmla="*/ 61 h 226"/>
                    <a:gd name="T4" fmla="*/ 135 w 328"/>
                    <a:gd name="T5" fmla="*/ 108 h 226"/>
                    <a:gd name="T6" fmla="*/ 0 w 328"/>
                    <a:gd name="T7" fmla="*/ 4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210" name="Group 1130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222" name="AutoShape 1131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223" name="AutoShape 1132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211" name="Rectangle 1133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12" name="Freeform 1134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20 w 296"/>
                    <a:gd name="T3" fmla="*/ 69 h 256"/>
                    <a:gd name="T4" fmla="*/ 122 w 296"/>
                    <a:gd name="T5" fmla="*/ 122 h 256"/>
                    <a:gd name="T6" fmla="*/ 0 w 296"/>
                    <a:gd name="T7" fmla="*/ 47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3" name="Freeform 1135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26 w 304"/>
                    <a:gd name="T3" fmla="*/ 79 h 288"/>
                    <a:gd name="T4" fmla="*/ 118 w 304"/>
                    <a:gd name="T5" fmla="*/ 139 h 288"/>
                    <a:gd name="T6" fmla="*/ 3 w 304"/>
                    <a:gd name="T7" fmla="*/ 60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4" name="Oval 1136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15" name="Freeform 1137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51 h 240"/>
                    <a:gd name="T2" fmla="*/ 2 w 306"/>
                    <a:gd name="T3" fmla="*/ 116 h 240"/>
                    <a:gd name="T4" fmla="*/ 126 w 306"/>
                    <a:gd name="T5" fmla="*/ 53 h 240"/>
                    <a:gd name="T6" fmla="*/ 123 w 306"/>
                    <a:gd name="T7" fmla="*/ 0 h 240"/>
                    <a:gd name="T8" fmla="*/ 0 w 306"/>
                    <a:gd name="T9" fmla="*/ 51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6" name="AutoShape 1138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17" name="AutoShape 1139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18" name="Oval 1140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19" name="Oval 1141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800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220" name="Oval 1142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221" name="Rectangle 1143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66" name="Group 1144"/>
              <p:cNvGrpSpPr>
                <a:grpSpLocks/>
              </p:cNvGrpSpPr>
              <p:nvPr/>
            </p:nvGrpSpPr>
            <p:grpSpPr bwMode="auto">
              <a:xfrm>
                <a:off x="4992" y="3341"/>
                <a:ext cx="143" cy="303"/>
                <a:chOff x="4140" y="429"/>
                <a:chExt cx="1425" cy="2396"/>
              </a:xfrm>
            </p:grpSpPr>
            <p:sp>
              <p:nvSpPr>
                <p:cNvPr id="166" name="Freeform 1145"/>
                <p:cNvSpPr>
                  <a:spLocks/>
                </p:cNvSpPr>
                <p:nvPr/>
              </p:nvSpPr>
              <p:spPr bwMode="auto">
                <a:xfrm>
                  <a:off x="5268" y="433"/>
                  <a:ext cx="283" cy="2286"/>
                </a:xfrm>
                <a:custGeom>
                  <a:avLst/>
                  <a:gdLst>
                    <a:gd name="T0" fmla="*/ 26 w 354"/>
                    <a:gd name="T1" fmla="*/ 0 h 2742"/>
                    <a:gd name="T2" fmla="*/ 145 w 354"/>
                    <a:gd name="T3" fmla="*/ 164 h 2742"/>
                    <a:gd name="T4" fmla="*/ 142 w 354"/>
                    <a:gd name="T5" fmla="*/ 1268 h 2742"/>
                    <a:gd name="T6" fmla="*/ 0 w 354"/>
                    <a:gd name="T7" fmla="*/ 1325 h 2742"/>
                    <a:gd name="T8" fmla="*/ 26 w 354"/>
                    <a:gd name="T9" fmla="*/ 0 h 27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4" h="2742">
                      <a:moveTo>
                        <a:pt x="63" y="0"/>
                      </a:moveTo>
                      <a:lnTo>
                        <a:pt x="354" y="339"/>
                      </a:lnTo>
                      <a:lnTo>
                        <a:pt x="346" y="2624"/>
                      </a:lnTo>
                      <a:lnTo>
                        <a:pt x="0" y="2742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7" name="Rectangle 1146"/>
                <p:cNvSpPr>
                  <a:spLocks noChangeArrowheads="1"/>
                </p:cNvSpPr>
                <p:nvPr/>
              </p:nvSpPr>
              <p:spPr bwMode="auto">
                <a:xfrm>
                  <a:off x="4210" y="429"/>
                  <a:ext cx="1046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168" name="Freeform 1147"/>
                <p:cNvSpPr>
                  <a:spLocks/>
                </p:cNvSpPr>
                <p:nvPr/>
              </p:nvSpPr>
              <p:spPr bwMode="auto">
                <a:xfrm>
                  <a:off x="5321" y="570"/>
                  <a:ext cx="169" cy="2115"/>
                </a:xfrm>
                <a:custGeom>
                  <a:avLst/>
                  <a:gdLst>
                    <a:gd name="T0" fmla="*/ 3 w 211"/>
                    <a:gd name="T1" fmla="*/ 0 h 2537"/>
                    <a:gd name="T2" fmla="*/ 87 w 211"/>
                    <a:gd name="T3" fmla="*/ 106 h 2537"/>
                    <a:gd name="T4" fmla="*/ 3 w 211"/>
                    <a:gd name="T5" fmla="*/ 1208 h 2537"/>
                    <a:gd name="T6" fmla="*/ 3 w 211"/>
                    <a:gd name="T7" fmla="*/ 0 h 253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11" h="2537">
                      <a:moveTo>
                        <a:pt x="7" y="0"/>
                      </a:moveTo>
                      <a:cubicBezTo>
                        <a:pt x="7" y="0"/>
                        <a:pt x="57" y="28"/>
                        <a:pt x="211" y="218"/>
                      </a:cubicBezTo>
                      <a:cubicBezTo>
                        <a:pt x="0" y="1229"/>
                        <a:pt x="41" y="2537"/>
                        <a:pt x="7" y="250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808080"/>
                    </a:gs>
                    <a:gs pos="100000">
                      <a:srgbClr val="F8F8F8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69" name="Freeform 1148"/>
                <p:cNvSpPr>
                  <a:spLocks/>
                </p:cNvSpPr>
                <p:nvPr/>
              </p:nvSpPr>
              <p:spPr bwMode="auto">
                <a:xfrm>
                  <a:off x="5284" y="1640"/>
                  <a:ext cx="263" cy="189"/>
                </a:xfrm>
                <a:custGeom>
                  <a:avLst/>
                  <a:gdLst>
                    <a:gd name="T0" fmla="*/ 2 w 328"/>
                    <a:gd name="T1" fmla="*/ 0 h 226"/>
                    <a:gd name="T2" fmla="*/ 136 w 328"/>
                    <a:gd name="T3" fmla="*/ 62 h 226"/>
                    <a:gd name="T4" fmla="*/ 135 w 328"/>
                    <a:gd name="T5" fmla="*/ 110 h 226"/>
                    <a:gd name="T6" fmla="*/ 0 w 328"/>
                    <a:gd name="T7" fmla="*/ 49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0" name="Rectangle 1149"/>
                <p:cNvSpPr>
                  <a:spLocks noChangeArrowheads="1"/>
                </p:cNvSpPr>
                <p:nvPr/>
              </p:nvSpPr>
              <p:spPr bwMode="auto">
                <a:xfrm>
                  <a:off x="4210" y="690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grpSp>
              <p:nvGrpSpPr>
                <p:cNvPr id="171" name="Group 1150"/>
                <p:cNvGrpSpPr>
                  <a:grpSpLocks/>
                </p:cNvGrpSpPr>
                <p:nvPr/>
              </p:nvGrpSpPr>
              <p:grpSpPr bwMode="auto">
                <a:xfrm>
                  <a:off x="4749" y="668"/>
                  <a:ext cx="581" cy="145"/>
                  <a:chOff x="614" y="2568"/>
                  <a:chExt cx="725" cy="139"/>
                </a:xfrm>
              </p:grpSpPr>
              <p:sp>
                <p:nvSpPr>
                  <p:cNvPr id="196" name="AutoShape 1151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66"/>
                    <a:ext cx="721" cy="14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97" name="AutoShape 1152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1"/>
                    <a:ext cx="696" cy="114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72" name="Rectangle 1153"/>
                <p:cNvSpPr>
                  <a:spLocks noChangeArrowheads="1"/>
                </p:cNvSpPr>
                <p:nvPr/>
              </p:nvSpPr>
              <p:spPr bwMode="auto">
                <a:xfrm>
                  <a:off x="4220" y="1022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grpSp>
              <p:nvGrpSpPr>
                <p:cNvPr id="173" name="Group 1154"/>
                <p:cNvGrpSpPr>
                  <a:grpSpLocks/>
                </p:cNvGrpSpPr>
                <p:nvPr/>
              </p:nvGrpSpPr>
              <p:grpSpPr bwMode="auto">
                <a:xfrm>
                  <a:off x="4747" y="994"/>
                  <a:ext cx="581" cy="134"/>
                  <a:chOff x="614" y="2568"/>
                  <a:chExt cx="725" cy="139"/>
                </a:xfrm>
              </p:grpSpPr>
              <p:sp>
                <p:nvSpPr>
                  <p:cNvPr id="194" name="AutoShape 1155"/>
                  <p:cNvSpPr>
                    <a:spLocks noChangeArrowheads="1"/>
                  </p:cNvSpPr>
                  <p:nvPr/>
                </p:nvSpPr>
                <p:spPr bwMode="auto">
                  <a:xfrm>
                    <a:off x="615" y="2564"/>
                    <a:ext cx="721" cy="139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95" name="AutoShape 1156"/>
                  <p:cNvSpPr>
                    <a:spLocks noChangeArrowheads="1"/>
                  </p:cNvSpPr>
                  <p:nvPr/>
                </p:nvSpPr>
                <p:spPr bwMode="auto">
                  <a:xfrm>
                    <a:off x="628" y="2581"/>
                    <a:ext cx="696" cy="107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74" name="Rectangle 1157"/>
                <p:cNvSpPr>
                  <a:spLocks noChangeArrowheads="1"/>
                </p:cNvSpPr>
                <p:nvPr/>
              </p:nvSpPr>
              <p:spPr bwMode="auto">
                <a:xfrm>
                  <a:off x="4220" y="1354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175" name="Rectangle 1158"/>
                <p:cNvSpPr>
                  <a:spLocks noChangeArrowheads="1"/>
                </p:cNvSpPr>
                <p:nvPr/>
              </p:nvSpPr>
              <p:spPr bwMode="auto">
                <a:xfrm>
                  <a:off x="4230" y="1655"/>
                  <a:ext cx="598" cy="47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grpSp>
              <p:nvGrpSpPr>
                <p:cNvPr id="176" name="Group 1159"/>
                <p:cNvGrpSpPr>
                  <a:grpSpLocks/>
                </p:cNvGrpSpPr>
                <p:nvPr/>
              </p:nvGrpSpPr>
              <p:grpSpPr bwMode="auto">
                <a:xfrm>
                  <a:off x="4735" y="1627"/>
                  <a:ext cx="582" cy="151"/>
                  <a:chOff x="614" y="2568"/>
                  <a:chExt cx="725" cy="139"/>
                </a:xfrm>
              </p:grpSpPr>
              <p:sp>
                <p:nvSpPr>
                  <p:cNvPr id="192" name="AutoShape 1160"/>
                  <p:cNvSpPr>
                    <a:spLocks noChangeArrowheads="1"/>
                  </p:cNvSpPr>
                  <p:nvPr/>
                </p:nvSpPr>
                <p:spPr bwMode="auto">
                  <a:xfrm>
                    <a:off x="618" y="2579"/>
                    <a:ext cx="720" cy="13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93" name="AutoShape 1161"/>
                  <p:cNvSpPr>
                    <a:spLocks noChangeArrowheads="1"/>
                  </p:cNvSpPr>
                  <p:nvPr/>
                </p:nvSpPr>
                <p:spPr bwMode="auto">
                  <a:xfrm>
                    <a:off x="630" y="2586"/>
                    <a:ext cx="695" cy="109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77" name="Freeform 1162"/>
                <p:cNvSpPr>
                  <a:spLocks/>
                </p:cNvSpPr>
                <p:nvPr/>
              </p:nvSpPr>
              <p:spPr bwMode="auto">
                <a:xfrm>
                  <a:off x="5288" y="1354"/>
                  <a:ext cx="263" cy="188"/>
                </a:xfrm>
                <a:custGeom>
                  <a:avLst/>
                  <a:gdLst>
                    <a:gd name="T0" fmla="*/ 2 w 328"/>
                    <a:gd name="T1" fmla="*/ 0 h 226"/>
                    <a:gd name="T2" fmla="*/ 136 w 328"/>
                    <a:gd name="T3" fmla="*/ 61 h 226"/>
                    <a:gd name="T4" fmla="*/ 135 w 328"/>
                    <a:gd name="T5" fmla="*/ 108 h 226"/>
                    <a:gd name="T6" fmla="*/ 0 w 328"/>
                    <a:gd name="T7" fmla="*/ 47 h 226"/>
                    <a:gd name="T8" fmla="*/ 2 w 328"/>
                    <a:gd name="T9" fmla="*/ 0 h 2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28" h="226">
                      <a:moveTo>
                        <a:pt x="4" y="0"/>
                      </a:moveTo>
                      <a:cubicBezTo>
                        <a:pt x="60" y="10"/>
                        <a:pt x="182" y="74"/>
                        <a:pt x="328" y="128"/>
                      </a:cubicBezTo>
                      <a:cubicBezTo>
                        <a:pt x="326" y="162"/>
                        <a:pt x="326" y="158"/>
                        <a:pt x="326" y="226"/>
                      </a:cubicBezTo>
                      <a:cubicBezTo>
                        <a:pt x="326" y="226"/>
                        <a:pt x="169" y="155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78" name="Group 1163"/>
                <p:cNvGrpSpPr>
                  <a:grpSpLocks/>
                </p:cNvGrpSpPr>
                <p:nvPr/>
              </p:nvGrpSpPr>
              <p:grpSpPr bwMode="auto">
                <a:xfrm>
                  <a:off x="4739" y="1327"/>
                  <a:ext cx="582" cy="139"/>
                  <a:chOff x="614" y="2568"/>
                  <a:chExt cx="725" cy="139"/>
                </a:xfrm>
              </p:grpSpPr>
              <p:sp>
                <p:nvSpPr>
                  <p:cNvPr id="190" name="AutoShape 1164"/>
                  <p:cNvSpPr>
                    <a:spLocks noChangeArrowheads="1"/>
                  </p:cNvSpPr>
                  <p:nvPr/>
                </p:nvSpPr>
                <p:spPr bwMode="auto">
                  <a:xfrm>
                    <a:off x="613" y="2571"/>
                    <a:ext cx="732" cy="134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91" name="AutoShape 1165"/>
                  <p:cNvSpPr>
                    <a:spLocks noChangeArrowheads="1"/>
                  </p:cNvSpPr>
                  <p:nvPr/>
                </p:nvSpPr>
                <p:spPr bwMode="auto">
                  <a:xfrm>
                    <a:off x="625" y="2587"/>
                    <a:ext cx="720" cy="103"/>
                  </a:xfrm>
                  <a:prstGeom prst="roundRect">
                    <a:avLst>
                      <a:gd name="adj" fmla="val 50000"/>
                    </a:avLst>
                  </a:prstGeom>
                  <a:gradFill rotWithShape="1">
                    <a:gsLst>
                      <a:gs pos="0">
                        <a:srgbClr val="0000FF"/>
                      </a:gs>
                      <a:gs pos="50000">
                        <a:srgbClr val="99CCFF"/>
                      </a:gs>
                      <a:gs pos="100000">
                        <a:srgbClr val="0000FF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Tahoma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79" name="Rectangle 1166"/>
                <p:cNvSpPr>
                  <a:spLocks noChangeArrowheads="1"/>
                </p:cNvSpPr>
                <p:nvPr/>
              </p:nvSpPr>
              <p:spPr bwMode="auto">
                <a:xfrm>
                  <a:off x="5246" y="429"/>
                  <a:ext cx="70" cy="2285"/>
                </a:xfrm>
                <a:prstGeom prst="rect">
                  <a:avLst/>
                </a:prstGeom>
                <a:gradFill rotWithShape="1">
                  <a:gsLst>
                    <a:gs pos="0">
                      <a:srgbClr val="333333"/>
                    </a:gs>
                    <a:gs pos="50000">
                      <a:srgbClr val="DDDDDD"/>
                    </a:gs>
                    <a:gs pos="100000">
                      <a:srgbClr val="333333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180" name="Freeform 1167"/>
                <p:cNvSpPr>
                  <a:spLocks/>
                </p:cNvSpPr>
                <p:nvPr/>
              </p:nvSpPr>
              <p:spPr bwMode="auto">
                <a:xfrm>
                  <a:off x="5312" y="1007"/>
                  <a:ext cx="237" cy="213"/>
                </a:xfrm>
                <a:custGeom>
                  <a:avLst/>
                  <a:gdLst>
                    <a:gd name="T0" fmla="*/ 2 w 296"/>
                    <a:gd name="T1" fmla="*/ 0 h 256"/>
                    <a:gd name="T2" fmla="*/ 120 w 296"/>
                    <a:gd name="T3" fmla="*/ 69 h 256"/>
                    <a:gd name="T4" fmla="*/ 122 w 296"/>
                    <a:gd name="T5" fmla="*/ 122 h 256"/>
                    <a:gd name="T6" fmla="*/ 0 w 296"/>
                    <a:gd name="T7" fmla="*/ 47 h 256"/>
                    <a:gd name="T8" fmla="*/ 2 w 296"/>
                    <a:gd name="T9" fmla="*/ 0 h 2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6" h="256">
                      <a:moveTo>
                        <a:pt x="4" y="0"/>
                      </a:moveTo>
                      <a:cubicBezTo>
                        <a:pt x="55" y="10"/>
                        <a:pt x="144" y="68"/>
                        <a:pt x="292" y="144"/>
                      </a:cubicBezTo>
                      <a:cubicBezTo>
                        <a:pt x="290" y="178"/>
                        <a:pt x="296" y="188"/>
                        <a:pt x="296" y="256"/>
                      </a:cubicBezTo>
                      <a:cubicBezTo>
                        <a:pt x="296" y="256"/>
                        <a:pt x="160" y="176"/>
                        <a:pt x="0" y="100"/>
                      </a:cubicBezTo>
                      <a:cubicBezTo>
                        <a:pt x="0" y="48"/>
                        <a:pt x="4" y="17"/>
                        <a:pt x="4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1" name="Freeform 1168"/>
                <p:cNvSpPr>
                  <a:spLocks/>
                </p:cNvSpPr>
                <p:nvPr/>
              </p:nvSpPr>
              <p:spPr bwMode="auto">
                <a:xfrm>
                  <a:off x="5315" y="680"/>
                  <a:ext cx="244" cy="240"/>
                </a:xfrm>
                <a:custGeom>
                  <a:avLst/>
                  <a:gdLst>
                    <a:gd name="T0" fmla="*/ 0 w 304"/>
                    <a:gd name="T1" fmla="*/ 0 h 288"/>
                    <a:gd name="T2" fmla="*/ 126 w 304"/>
                    <a:gd name="T3" fmla="*/ 79 h 288"/>
                    <a:gd name="T4" fmla="*/ 118 w 304"/>
                    <a:gd name="T5" fmla="*/ 139 h 288"/>
                    <a:gd name="T6" fmla="*/ 3 w 304"/>
                    <a:gd name="T7" fmla="*/ 60 h 288"/>
                    <a:gd name="T8" fmla="*/ 0 w 304"/>
                    <a:gd name="T9" fmla="*/ 0 h 2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4" h="288">
                      <a:moveTo>
                        <a:pt x="0" y="0"/>
                      </a:moveTo>
                      <a:cubicBezTo>
                        <a:pt x="51" y="10"/>
                        <a:pt x="148" y="76"/>
                        <a:pt x="304" y="164"/>
                      </a:cubicBezTo>
                      <a:cubicBezTo>
                        <a:pt x="302" y="198"/>
                        <a:pt x="284" y="220"/>
                        <a:pt x="284" y="288"/>
                      </a:cubicBezTo>
                      <a:cubicBezTo>
                        <a:pt x="284" y="288"/>
                        <a:pt x="163" y="179"/>
                        <a:pt x="8" y="124"/>
                      </a:cubicBezTo>
                      <a:cubicBezTo>
                        <a:pt x="8" y="72"/>
                        <a:pt x="0" y="17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29292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2" name="Oval 1169"/>
                <p:cNvSpPr>
                  <a:spLocks noChangeArrowheads="1"/>
                </p:cNvSpPr>
                <p:nvPr/>
              </p:nvSpPr>
              <p:spPr bwMode="auto">
                <a:xfrm>
                  <a:off x="5515" y="2611"/>
                  <a:ext cx="50" cy="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183" name="Freeform 1170"/>
                <p:cNvSpPr>
                  <a:spLocks/>
                </p:cNvSpPr>
                <p:nvPr/>
              </p:nvSpPr>
              <p:spPr bwMode="auto">
                <a:xfrm>
                  <a:off x="5302" y="2614"/>
                  <a:ext cx="245" cy="200"/>
                </a:xfrm>
                <a:custGeom>
                  <a:avLst/>
                  <a:gdLst>
                    <a:gd name="T0" fmla="*/ 0 w 306"/>
                    <a:gd name="T1" fmla="*/ 51 h 240"/>
                    <a:gd name="T2" fmla="*/ 2 w 306"/>
                    <a:gd name="T3" fmla="*/ 116 h 240"/>
                    <a:gd name="T4" fmla="*/ 126 w 306"/>
                    <a:gd name="T5" fmla="*/ 53 h 240"/>
                    <a:gd name="T6" fmla="*/ 123 w 306"/>
                    <a:gd name="T7" fmla="*/ 0 h 240"/>
                    <a:gd name="T8" fmla="*/ 0 w 306"/>
                    <a:gd name="T9" fmla="*/ 51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06" h="240">
                      <a:moveTo>
                        <a:pt x="0" y="106"/>
                      </a:moveTo>
                      <a:lnTo>
                        <a:pt x="2" y="240"/>
                      </a:lnTo>
                      <a:lnTo>
                        <a:pt x="306" y="110"/>
                      </a:lnTo>
                      <a:lnTo>
                        <a:pt x="300" y="0"/>
                      </a:lnTo>
                      <a:lnTo>
                        <a:pt x="0" y="106"/>
                      </a:lnTo>
                      <a:close/>
                    </a:path>
                  </a:pathLst>
                </a:cu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4" name="AutoShape 1171"/>
                <p:cNvSpPr>
                  <a:spLocks noChangeArrowheads="1"/>
                </p:cNvSpPr>
                <p:nvPr/>
              </p:nvSpPr>
              <p:spPr bwMode="auto">
                <a:xfrm>
                  <a:off x="4140" y="2675"/>
                  <a:ext cx="1196" cy="15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DDDDDD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185" name="AutoShape 1172"/>
                <p:cNvSpPr>
                  <a:spLocks noChangeArrowheads="1"/>
                </p:cNvSpPr>
                <p:nvPr/>
              </p:nvSpPr>
              <p:spPr bwMode="auto">
                <a:xfrm>
                  <a:off x="4210" y="2714"/>
                  <a:ext cx="1066" cy="7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186" name="Oval 1173"/>
                <p:cNvSpPr>
                  <a:spLocks noChangeArrowheads="1"/>
                </p:cNvSpPr>
                <p:nvPr/>
              </p:nvSpPr>
              <p:spPr bwMode="auto">
                <a:xfrm>
                  <a:off x="4309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187" name="Oval 1174"/>
                <p:cNvSpPr>
                  <a:spLocks noChangeArrowheads="1"/>
                </p:cNvSpPr>
                <p:nvPr/>
              </p:nvSpPr>
              <p:spPr bwMode="auto">
                <a:xfrm>
                  <a:off x="4489" y="2382"/>
                  <a:ext cx="159" cy="14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800">
                    <a:solidFill>
                      <a:srgbClr val="FF0000"/>
                    </a:solidFill>
                    <a:latin typeface="Arial" charset="0"/>
                    <a:ea typeface="ＭＳ Ｐゴシック" charset="0"/>
                    <a:cs typeface="Arial" charset="0"/>
                  </a:endParaRPr>
                </a:p>
              </p:txBody>
            </p:sp>
            <p:sp>
              <p:nvSpPr>
                <p:cNvPr id="188" name="Oval 1175"/>
                <p:cNvSpPr>
                  <a:spLocks noChangeArrowheads="1"/>
                </p:cNvSpPr>
                <p:nvPr/>
              </p:nvSpPr>
              <p:spPr bwMode="auto">
                <a:xfrm>
                  <a:off x="4658" y="2382"/>
                  <a:ext cx="159" cy="142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189" name="Rectangle 1176"/>
                <p:cNvSpPr>
                  <a:spLocks noChangeArrowheads="1"/>
                </p:cNvSpPr>
                <p:nvPr/>
              </p:nvSpPr>
              <p:spPr bwMode="auto">
                <a:xfrm>
                  <a:off x="5067" y="1837"/>
                  <a:ext cx="80" cy="759"/>
                </a:xfrm>
                <a:prstGeom prst="rect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67" name="Group 1177"/>
              <p:cNvGrpSpPr>
                <a:grpSpLocks/>
              </p:cNvGrpSpPr>
              <p:nvPr/>
            </p:nvGrpSpPr>
            <p:grpSpPr bwMode="auto">
              <a:xfrm>
                <a:off x="3340" y="1287"/>
                <a:ext cx="337" cy="257"/>
                <a:chOff x="877" y="1008"/>
                <a:chExt cx="2747" cy="2591"/>
              </a:xfrm>
            </p:grpSpPr>
            <p:pic>
              <p:nvPicPr>
                <p:cNvPr id="143" name="Picture 1178" descr="antenna_stylized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7" y="1008"/>
                  <a:ext cx="2725" cy="1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4" name="Picture 1179" descr="laptop_keyboard"/>
                <p:cNvPicPr>
                  <a:picLocks noChangeAspect="1" noChangeArrowheads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1009" y="2586"/>
                  <a:ext cx="2245" cy="1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5" name="Freeform 1180"/>
                <p:cNvSpPr>
                  <a:spLocks/>
                </p:cNvSpPr>
                <p:nvPr/>
              </p:nvSpPr>
              <p:spPr bwMode="auto">
                <a:xfrm>
                  <a:off x="1753" y="1603"/>
                  <a:ext cx="1807" cy="1322"/>
                </a:xfrm>
                <a:custGeom>
                  <a:avLst/>
                  <a:gdLst>
                    <a:gd name="T0" fmla="*/ 73 w 2982"/>
                    <a:gd name="T1" fmla="*/ 0 h 2442"/>
                    <a:gd name="T2" fmla="*/ 0 w 2982"/>
                    <a:gd name="T3" fmla="*/ 149 h 2442"/>
                    <a:gd name="T4" fmla="*/ 323 w 2982"/>
                    <a:gd name="T5" fmla="*/ 210 h 2442"/>
                    <a:gd name="T6" fmla="*/ 402 w 2982"/>
                    <a:gd name="T7" fmla="*/ 27 h 2442"/>
                    <a:gd name="T8" fmla="*/ 73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pic>
              <p:nvPicPr>
                <p:cNvPr id="146" name="Picture 1181" descr="screen"/>
                <p:cNvPicPr>
                  <a:picLocks noChangeAspect="1" noChangeArrowheads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2" y="1637"/>
                  <a:ext cx="1642" cy="1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7" name="Freeform 1182"/>
                <p:cNvSpPr>
                  <a:spLocks/>
                </p:cNvSpPr>
                <p:nvPr/>
              </p:nvSpPr>
              <p:spPr bwMode="auto">
                <a:xfrm>
                  <a:off x="2082" y="1564"/>
                  <a:ext cx="1531" cy="246"/>
                </a:xfrm>
                <a:custGeom>
                  <a:avLst/>
                  <a:gdLst>
                    <a:gd name="T0" fmla="*/ 2 w 2528"/>
                    <a:gd name="T1" fmla="*/ 0 h 455"/>
                    <a:gd name="T2" fmla="*/ 340 w 2528"/>
                    <a:gd name="T3" fmla="*/ 29 h 455"/>
                    <a:gd name="T4" fmla="*/ 334 w 2528"/>
                    <a:gd name="T5" fmla="*/ 39 h 455"/>
                    <a:gd name="T6" fmla="*/ 0 w 2528"/>
                    <a:gd name="T7" fmla="*/ 8 h 455"/>
                    <a:gd name="T8" fmla="*/ 2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8" name="Freeform 1183"/>
                <p:cNvSpPr>
                  <a:spLocks/>
                </p:cNvSpPr>
                <p:nvPr/>
              </p:nvSpPr>
              <p:spPr bwMode="auto">
                <a:xfrm>
                  <a:off x="1737" y="1562"/>
                  <a:ext cx="425" cy="1024"/>
                </a:xfrm>
                <a:custGeom>
                  <a:avLst/>
                  <a:gdLst>
                    <a:gd name="T0" fmla="*/ 78 w 702"/>
                    <a:gd name="T1" fmla="*/ 0 h 1893"/>
                    <a:gd name="T2" fmla="*/ 0 w 702"/>
                    <a:gd name="T3" fmla="*/ 160 h 1893"/>
                    <a:gd name="T4" fmla="*/ 15 w 702"/>
                    <a:gd name="T5" fmla="*/ 162 h 1893"/>
                    <a:gd name="T6" fmla="*/ 94 w 702"/>
                    <a:gd name="T7" fmla="*/ 4 h 1893"/>
                    <a:gd name="T8" fmla="*/ 78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9" name="Freeform 1184"/>
                <p:cNvSpPr>
                  <a:spLocks/>
                </p:cNvSpPr>
                <p:nvPr/>
              </p:nvSpPr>
              <p:spPr bwMode="auto">
                <a:xfrm>
                  <a:off x="3144" y="1745"/>
                  <a:ext cx="458" cy="1182"/>
                </a:xfrm>
                <a:custGeom>
                  <a:avLst/>
                  <a:gdLst>
                    <a:gd name="T0" fmla="*/ 102 w 756"/>
                    <a:gd name="T1" fmla="*/ 0 h 2184"/>
                    <a:gd name="T2" fmla="*/ 19 w 756"/>
                    <a:gd name="T3" fmla="*/ 187 h 2184"/>
                    <a:gd name="T4" fmla="*/ 0 w 756"/>
                    <a:gd name="T5" fmla="*/ 184 h 2184"/>
                    <a:gd name="T6" fmla="*/ 81 w 756"/>
                    <a:gd name="T7" fmla="*/ 6 h 2184"/>
                    <a:gd name="T8" fmla="*/ 102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0" name="Freeform 1185"/>
                <p:cNvSpPr>
                  <a:spLocks/>
                </p:cNvSpPr>
                <p:nvPr/>
              </p:nvSpPr>
              <p:spPr bwMode="auto">
                <a:xfrm>
                  <a:off x="1732" y="2534"/>
                  <a:ext cx="1680" cy="399"/>
                </a:xfrm>
                <a:custGeom>
                  <a:avLst/>
                  <a:gdLst>
                    <a:gd name="T0" fmla="*/ 4 w 2773"/>
                    <a:gd name="T1" fmla="*/ 0 h 738"/>
                    <a:gd name="T2" fmla="*/ 0 w 2773"/>
                    <a:gd name="T3" fmla="*/ 9 h 738"/>
                    <a:gd name="T4" fmla="*/ 328 w 2773"/>
                    <a:gd name="T5" fmla="*/ 63 h 738"/>
                    <a:gd name="T6" fmla="*/ 320 w 2773"/>
                    <a:gd name="T7" fmla="*/ 51 h 738"/>
                    <a:gd name="T8" fmla="*/ 4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1" name="Freeform 1186"/>
                <p:cNvSpPr>
                  <a:spLocks/>
                </p:cNvSpPr>
                <p:nvPr/>
              </p:nvSpPr>
              <p:spPr bwMode="auto">
                <a:xfrm>
                  <a:off x="3195" y="1755"/>
                  <a:ext cx="429" cy="1187"/>
                </a:xfrm>
                <a:custGeom>
                  <a:avLst/>
                  <a:gdLst>
                    <a:gd name="T0" fmla="*/ 127 w 637"/>
                    <a:gd name="T1" fmla="*/ 0 h 1659"/>
                    <a:gd name="T2" fmla="*/ 131 w 637"/>
                    <a:gd name="T3" fmla="*/ 0 h 1659"/>
                    <a:gd name="T4" fmla="*/ 14 w 637"/>
                    <a:gd name="T5" fmla="*/ 434 h 1659"/>
                    <a:gd name="T6" fmla="*/ 0 w 637"/>
                    <a:gd name="T7" fmla="*/ 431 h 1659"/>
                    <a:gd name="T8" fmla="*/ 127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2" name="Freeform 1187"/>
                <p:cNvSpPr>
                  <a:spLocks/>
                </p:cNvSpPr>
                <p:nvPr/>
              </p:nvSpPr>
              <p:spPr bwMode="auto">
                <a:xfrm>
                  <a:off x="1734" y="2587"/>
                  <a:ext cx="1494" cy="394"/>
                </a:xfrm>
                <a:custGeom>
                  <a:avLst/>
                  <a:gdLst>
                    <a:gd name="T0" fmla="*/ 0 w 2216"/>
                    <a:gd name="T1" fmla="*/ 0 h 550"/>
                    <a:gd name="T2" fmla="*/ 2 w 2216"/>
                    <a:gd name="T3" fmla="*/ 15 h 550"/>
                    <a:gd name="T4" fmla="*/ 447 w 2216"/>
                    <a:gd name="T5" fmla="*/ 145 h 550"/>
                    <a:gd name="T6" fmla="*/ 458 w 2216"/>
                    <a:gd name="T7" fmla="*/ 130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53" name="Group 1188"/>
                <p:cNvGrpSpPr>
                  <a:grpSpLocks/>
                </p:cNvGrpSpPr>
                <p:nvPr/>
              </p:nvGrpSpPr>
              <p:grpSpPr bwMode="auto">
                <a:xfrm>
                  <a:off x="1709" y="3008"/>
                  <a:ext cx="507" cy="234"/>
                  <a:chOff x="1740" y="2642"/>
                  <a:chExt cx="752" cy="327"/>
                </a:xfrm>
              </p:grpSpPr>
              <p:sp>
                <p:nvSpPr>
                  <p:cNvPr id="160" name="Freeform 1189"/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1" name="Freeform 1190"/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2" name="Freeform 1191"/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3" name="Freeform 1192"/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4" name="Freeform 1193"/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5" name="Freeform 1194"/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54" name="Freeform 1195"/>
                <p:cNvSpPr>
                  <a:spLocks/>
                </p:cNvSpPr>
                <p:nvPr/>
              </p:nvSpPr>
              <p:spPr bwMode="auto">
                <a:xfrm>
                  <a:off x="2577" y="3043"/>
                  <a:ext cx="614" cy="514"/>
                </a:xfrm>
                <a:custGeom>
                  <a:avLst/>
                  <a:gdLst>
                    <a:gd name="T0" fmla="*/ 1 w 990"/>
                    <a:gd name="T1" fmla="*/ 131 h 792"/>
                    <a:gd name="T2" fmla="*/ 146 w 990"/>
                    <a:gd name="T3" fmla="*/ 0 h 792"/>
                    <a:gd name="T4" fmla="*/ 146 w 990"/>
                    <a:gd name="T5" fmla="*/ 10 h 792"/>
                    <a:gd name="T6" fmla="*/ 0 w 990"/>
                    <a:gd name="T7" fmla="*/ 141 h 792"/>
                    <a:gd name="T8" fmla="*/ 1 w 990"/>
                    <a:gd name="T9" fmla="*/ 131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5" name="Freeform 1196"/>
                <p:cNvSpPr>
                  <a:spLocks/>
                </p:cNvSpPr>
                <p:nvPr/>
              </p:nvSpPr>
              <p:spPr bwMode="auto">
                <a:xfrm>
                  <a:off x="1010" y="3084"/>
                  <a:ext cx="1571" cy="469"/>
                </a:xfrm>
                <a:custGeom>
                  <a:avLst/>
                  <a:gdLst>
                    <a:gd name="T0" fmla="*/ 1 w 2532"/>
                    <a:gd name="T1" fmla="*/ 0 h 723"/>
                    <a:gd name="T2" fmla="*/ 6 w 2532"/>
                    <a:gd name="T3" fmla="*/ 0 h 723"/>
                    <a:gd name="T4" fmla="*/ 375 w 2532"/>
                    <a:gd name="T5" fmla="*/ 120 h 723"/>
                    <a:gd name="T6" fmla="*/ 375 w 2532"/>
                    <a:gd name="T7" fmla="*/ 128 h 723"/>
                    <a:gd name="T8" fmla="*/ 0 w 2532"/>
                    <a:gd name="T9" fmla="*/ 4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6" name="Freeform 1197"/>
                <p:cNvSpPr>
                  <a:spLocks/>
                </p:cNvSpPr>
                <p:nvPr/>
              </p:nvSpPr>
              <p:spPr bwMode="auto">
                <a:xfrm>
                  <a:off x="1011" y="2998"/>
                  <a:ext cx="17" cy="95"/>
                </a:xfrm>
                <a:custGeom>
                  <a:avLst/>
                  <a:gdLst>
                    <a:gd name="T0" fmla="*/ 5 w 26"/>
                    <a:gd name="T1" fmla="*/ 2 h 147"/>
                    <a:gd name="T2" fmla="*/ 5 w 26"/>
                    <a:gd name="T3" fmla="*/ 25 h 147"/>
                    <a:gd name="T4" fmla="*/ 0 w 26"/>
                    <a:gd name="T5" fmla="*/ 25 h 147"/>
                    <a:gd name="T6" fmla="*/ 1 w 26"/>
                    <a:gd name="T7" fmla="*/ 0 h 147"/>
                    <a:gd name="T8" fmla="*/ 5 w 26"/>
                    <a:gd name="T9" fmla="*/ 2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7" name="Freeform 1198"/>
                <p:cNvSpPr>
                  <a:spLocks/>
                </p:cNvSpPr>
                <p:nvPr/>
              </p:nvSpPr>
              <p:spPr bwMode="auto">
                <a:xfrm>
                  <a:off x="1012" y="2611"/>
                  <a:ext cx="730" cy="393"/>
                </a:xfrm>
                <a:custGeom>
                  <a:avLst/>
                  <a:gdLst>
                    <a:gd name="T0" fmla="*/ 174 w 1176"/>
                    <a:gd name="T1" fmla="*/ 0 h 606"/>
                    <a:gd name="T2" fmla="*/ 0 w 1176"/>
                    <a:gd name="T3" fmla="*/ 106 h 606"/>
                    <a:gd name="T4" fmla="*/ 4 w 1176"/>
                    <a:gd name="T5" fmla="*/ 107 h 606"/>
                    <a:gd name="T6" fmla="*/ 174 w 1176"/>
                    <a:gd name="T7" fmla="*/ 3 h 606"/>
                    <a:gd name="T8" fmla="*/ 174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8" name="Freeform 1199"/>
                <p:cNvSpPr>
                  <a:spLocks/>
                </p:cNvSpPr>
                <p:nvPr/>
              </p:nvSpPr>
              <p:spPr bwMode="auto">
                <a:xfrm>
                  <a:off x="1061" y="3018"/>
                  <a:ext cx="1490" cy="451"/>
                </a:xfrm>
                <a:custGeom>
                  <a:avLst/>
                  <a:gdLst>
                    <a:gd name="T0" fmla="*/ 1 w 2532"/>
                    <a:gd name="T1" fmla="*/ 0 h 723"/>
                    <a:gd name="T2" fmla="*/ 4 w 2532"/>
                    <a:gd name="T3" fmla="*/ 0 h 723"/>
                    <a:gd name="T4" fmla="*/ 304 w 2532"/>
                    <a:gd name="T5" fmla="*/ 103 h 723"/>
                    <a:gd name="T6" fmla="*/ 303 w 2532"/>
                    <a:gd name="T7" fmla="*/ 109 h 723"/>
                    <a:gd name="T8" fmla="*/ 0 w 2532"/>
                    <a:gd name="T9" fmla="*/ 4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59" name="Freeform 1200"/>
                <p:cNvSpPr>
                  <a:spLocks/>
                </p:cNvSpPr>
                <p:nvPr/>
              </p:nvSpPr>
              <p:spPr bwMode="auto">
                <a:xfrm flipV="1">
                  <a:off x="2549" y="2986"/>
                  <a:ext cx="608" cy="467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8 w 2532"/>
                    <a:gd name="T5" fmla="*/ 118 h 723"/>
                    <a:gd name="T6" fmla="*/ 8 w 2532"/>
                    <a:gd name="T7" fmla="*/ 126 h 723"/>
                    <a:gd name="T8" fmla="*/ 0 w 2532"/>
                    <a:gd name="T9" fmla="*/ 4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8" name="Group 1201"/>
              <p:cNvGrpSpPr>
                <a:grpSpLocks/>
              </p:cNvGrpSpPr>
              <p:nvPr/>
            </p:nvGrpSpPr>
            <p:grpSpPr bwMode="auto">
              <a:xfrm>
                <a:off x="4329" y="3456"/>
                <a:ext cx="299" cy="257"/>
                <a:chOff x="877" y="1008"/>
                <a:chExt cx="2747" cy="2591"/>
              </a:xfrm>
            </p:grpSpPr>
            <p:pic>
              <p:nvPicPr>
                <p:cNvPr id="120" name="Picture 1202" descr="antenna_stylized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7" y="1008"/>
                  <a:ext cx="2725" cy="1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21" name="Picture 1203" descr="laptop_keyboard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1009" y="2586"/>
                  <a:ext cx="2245" cy="1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2" name="Freeform 1204"/>
                <p:cNvSpPr>
                  <a:spLocks/>
                </p:cNvSpPr>
                <p:nvPr/>
              </p:nvSpPr>
              <p:spPr bwMode="auto">
                <a:xfrm>
                  <a:off x="1753" y="1603"/>
                  <a:ext cx="1807" cy="1322"/>
                </a:xfrm>
                <a:custGeom>
                  <a:avLst/>
                  <a:gdLst>
                    <a:gd name="T0" fmla="*/ 73 w 2982"/>
                    <a:gd name="T1" fmla="*/ 0 h 2442"/>
                    <a:gd name="T2" fmla="*/ 0 w 2982"/>
                    <a:gd name="T3" fmla="*/ 149 h 2442"/>
                    <a:gd name="T4" fmla="*/ 323 w 2982"/>
                    <a:gd name="T5" fmla="*/ 210 h 2442"/>
                    <a:gd name="T6" fmla="*/ 402 w 2982"/>
                    <a:gd name="T7" fmla="*/ 27 h 2442"/>
                    <a:gd name="T8" fmla="*/ 73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pic>
              <p:nvPicPr>
                <p:cNvPr id="123" name="Picture 1205" descr="screen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2" y="1637"/>
                  <a:ext cx="1642" cy="1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4" name="Freeform 1206"/>
                <p:cNvSpPr>
                  <a:spLocks/>
                </p:cNvSpPr>
                <p:nvPr/>
              </p:nvSpPr>
              <p:spPr bwMode="auto">
                <a:xfrm>
                  <a:off x="2082" y="1564"/>
                  <a:ext cx="1531" cy="246"/>
                </a:xfrm>
                <a:custGeom>
                  <a:avLst/>
                  <a:gdLst>
                    <a:gd name="T0" fmla="*/ 2 w 2528"/>
                    <a:gd name="T1" fmla="*/ 0 h 455"/>
                    <a:gd name="T2" fmla="*/ 340 w 2528"/>
                    <a:gd name="T3" fmla="*/ 29 h 455"/>
                    <a:gd name="T4" fmla="*/ 334 w 2528"/>
                    <a:gd name="T5" fmla="*/ 39 h 455"/>
                    <a:gd name="T6" fmla="*/ 0 w 2528"/>
                    <a:gd name="T7" fmla="*/ 8 h 455"/>
                    <a:gd name="T8" fmla="*/ 2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5" name="Freeform 1207"/>
                <p:cNvSpPr>
                  <a:spLocks/>
                </p:cNvSpPr>
                <p:nvPr/>
              </p:nvSpPr>
              <p:spPr bwMode="auto">
                <a:xfrm>
                  <a:off x="1737" y="1562"/>
                  <a:ext cx="425" cy="1024"/>
                </a:xfrm>
                <a:custGeom>
                  <a:avLst/>
                  <a:gdLst>
                    <a:gd name="T0" fmla="*/ 78 w 702"/>
                    <a:gd name="T1" fmla="*/ 0 h 1893"/>
                    <a:gd name="T2" fmla="*/ 0 w 702"/>
                    <a:gd name="T3" fmla="*/ 160 h 1893"/>
                    <a:gd name="T4" fmla="*/ 15 w 702"/>
                    <a:gd name="T5" fmla="*/ 162 h 1893"/>
                    <a:gd name="T6" fmla="*/ 94 w 702"/>
                    <a:gd name="T7" fmla="*/ 4 h 1893"/>
                    <a:gd name="T8" fmla="*/ 78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6" name="Freeform 1208"/>
                <p:cNvSpPr>
                  <a:spLocks/>
                </p:cNvSpPr>
                <p:nvPr/>
              </p:nvSpPr>
              <p:spPr bwMode="auto">
                <a:xfrm>
                  <a:off x="3144" y="1745"/>
                  <a:ext cx="458" cy="1182"/>
                </a:xfrm>
                <a:custGeom>
                  <a:avLst/>
                  <a:gdLst>
                    <a:gd name="T0" fmla="*/ 102 w 756"/>
                    <a:gd name="T1" fmla="*/ 0 h 2184"/>
                    <a:gd name="T2" fmla="*/ 19 w 756"/>
                    <a:gd name="T3" fmla="*/ 187 h 2184"/>
                    <a:gd name="T4" fmla="*/ 0 w 756"/>
                    <a:gd name="T5" fmla="*/ 184 h 2184"/>
                    <a:gd name="T6" fmla="*/ 81 w 756"/>
                    <a:gd name="T7" fmla="*/ 6 h 2184"/>
                    <a:gd name="T8" fmla="*/ 102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7" name="Freeform 1209"/>
                <p:cNvSpPr>
                  <a:spLocks/>
                </p:cNvSpPr>
                <p:nvPr/>
              </p:nvSpPr>
              <p:spPr bwMode="auto">
                <a:xfrm>
                  <a:off x="1732" y="2534"/>
                  <a:ext cx="1680" cy="399"/>
                </a:xfrm>
                <a:custGeom>
                  <a:avLst/>
                  <a:gdLst>
                    <a:gd name="T0" fmla="*/ 4 w 2773"/>
                    <a:gd name="T1" fmla="*/ 0 h 738"/>
                    <a:gd name="T2" fmla="*/ 0 w 2773"/>
                    <a:gd name="T3" fmla="*/ 9 h 738"/>
                    <a:gd name="T4" fmla="*/ 328 w 2773"/>
                    <a:gd name="T5" fmla="*/ 63 h 738"/>
                    <a:gd name="T6" fmla="*/ 320 w 2773"/>
                    <a:gd name="T7" fmla="*/ 51 h 738"/>
                    <a:gd name="T8" fmla="*/ 4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8" name="Freeform 1210"/>
                <p:cNvSpPr>
                  <a:spLocks/>
                </p:cNvSpPr>
                <p:nvPr/>
              </p:nvSpPr>
              <p:spPr bwMode="auto">
                <a:xfrm>
                  <a:off x="3195" y="1755"/>
                  <a:ext cx="429" cy="1187"/>
                </a:xfrm>
                <a:custGeom>
                  <a:avLst/>
                  <a:gdLst>
                    <a:gd name="T0" fmla="*/ 127 w 637"/>
                    <a:gd name="T1" fmla="*/ 0 h 1659"/>
                    <a:gd name="T2" fmla="*/ 131 w 637"/>
                    <a:gd name="T3" fmla="*/ 0 h 1659"/>
                    <a:gd name="T4" fmla="*/ 14 w 637"/>
                    <a:gd name="T5" fmla="*/ 434 h 1659"/>
                    <a:gd name="T6" fmla="*/ 0 w 637"/>
                    <a:gd name="T7" fmla="*/ 431 h 1659"/>
                    <a:gd name="T8" fmla="*/ 127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Freeform 1211"/>
                <p:cNvSpPr>
                  <a:spLocks/>
                </p:cNvSpPr>
                <p:nvPr/>
              </p:nvSpPr>
              <p:spPr bwMode="auto">
                <a:xfrm>
                  <a:off x="1734" y="2587"/>
                  <a:ext cx="1494" cy="394"/>
                </a:xfrm>
                <a:custGeom>
                  <a:avLst/>
                  <a:gdLst>
                    <a:gd name="T0" fmla="*/ 0 w 2216"/>
                    <a:gd name="T1" fmla="*/ 0 h 550"/>
                    <a:gd name="T2" fmla="*/ 2 w 2216"/>
                    <a:gd name="T3" fmla="*/ 15 h 550"/>
                    <a:gd name="T4" fmla="*/ 447 w 2216"/>
                    <a:gd name="T5" fmla="*/ 145 h 550"/>
                    <a:gd name="T6" fmla="*/ 458 w 2216"/>
                    <a:gd name="T7" fmla="*/ 130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30" name="Group 1212"/>
                <p:cNvGrpSpPr>
                  <a:grpSpLocks/>
                </p:cNvGrpSpPr>
                <p:nvPr/>
              </p:nvGrpSpPr>
              <p:grpSpPr bwMode="auto">
                <a:xfrm>
                  <a:off x="1709" y="3008"/>
                  <a:ext cx="507" cy="234"/>
                  <a:chOff x="1740" y="2642"/>
                  <a:chExt cx="752" cy="327"/>
                </a:xfrm>
              </p:grpSpPr>
              <p:sp>
                <p:nvSpPr>
                  <p:cNvPr id="137" name="Freeform 1213"/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8" name="Freeform 1214"/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9" name="Freeform 1215"/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0" name="Freeform 1216"/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1" name="Freeform 1217"/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2" name="Freeform 1218"/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31" name="Freeform 1219"/>
                <p:cNvSpPr>
                  <a:spLocks/>
                </p:cNvSpPr>
                <p:nvPr/>
              </p:nvSpPr>
              <p:spPr bwMode="auto">
                <a:xfrm>
                  <a:off x="2577" y="3043"/>
                  <a:ext cx="614" cy="514"/>
                </a:xfrm>
                <a:custGeom>
                  <a:avLst/>
                  <a:gdLst>
                    <a:gd name="T0" fmla="*/ 1 w 990"/>
                    <a:gd name="T1" fmla="*/ 131 h 792"/>
                    <a:gd name="T2" fmla="*/ 146 w 990"/>
                    <a:gd name="T3" fmla="*/ 0 h 792"/>
                    <a:gd name="T4" fmla="*/ 146 w 990"/>
                    <a:gd name="T5" fmla="*/ 10 h 792"/>
                    <a:gd name="T6" fmla="*/ 0 w 990"/>
                    <a:gd name="T7" fmla="*/ 141 h 792"/>
                    <a:gd name="T8" fmla="*/ 1 w 990"/>
                    <a:gd name="T9" fmla="*/ 131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Freeform 1220"/>
                <p:cNvSpPr>
                  <a:spLocks/>
                </p:cNvSpPr>
                <p:nvPr/>
              </p:nvSpPr>
              <p:spPr bwMode="auto">
                <a:xfrm>
                  <a:off x="1010" y="3084"/>
                  <a:ext cx="1571" cy="469"/>
                </a:xfrm>
                <a:custGeom>
                  <a:avLst/>
                  <a:gdLst>
                    <a:gd name="T0" fmla="*/ 1 w 2532"/>
                    <a:gd name="T1" fmla="*/ 0 h 723"/>
                    <a:gd name="T2" fmla="*/ 6 w 2532"/>
                    <a:gd name="T3" fmla="*/ 0 h 723"/>
                    <a:gd name="T4" fmla="*/ 375 w 2532"/>
                    <a:gd name="T5" fmla="*/ 120 h 723"/>
                    <a:gd name="T6" fmla="*/ 375 w 2532"/>
                    <a:gd name="T7" fmla="*/ 128 h 723"/>
                    <a:gd name="T8" fmla="*/ 0 w 2532"/>
                    <a:gd name="T9" fmla="*/ 4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" name="Freeform 1221"/>
                <p:cNvSpPr>
                  <a:spLocks/>
                </p:cNvSpPr>
                <p:nvPr/>
              </p:nvSpPr>
              <p:spPr bwMode="auto">
                <a:xfrm>
                  <a:off x="1011" y="2998"/>
                  <a:ext cx="17" cy="95"/>
                </a:xfrm>
                <a:custGeom>
                  <a:avLst/>
                  <a:gdLst>
                    <a:gd name="T0" fmla="*/ 5 w 26"/>
                    <a:gd name="T1" fmla="*/ 2 h 147"/>
                    <a:gd name="T2" fmla="*/ 5 w 26"/>
                    <a:gd name="T3" fmla="*/ 25 h 147"/>
                    <a:gd name="T4" fmla="*/ 0 w 26"/>
                    <a:gd name="T5" fmla="*/ 25 h 147"/>
                    <a:gd name="T6" fmla="*/ 1 w 26"/>
                    <a:gd name="T7" fmla="*/ 0 h 147"/>
                    <a:gd name="T8" fmla="*/ 5 w 26"/>
                    <a:gd name="T9" fmla="*/ 2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" name="Freeform 1222"/>
                <p:cNvSpPr>
                  <a:spLocks/>
                </p:cNvSpPr>
                <p:nvPr/>
              </p:nvSpPr>
              <p:spPr bwMode="auto">
                <a:xfrm>
                  <a:off x="1012" y="2611"/>
                  <a:ext cx="730" cy="393"/>
                </a:xfrm>
                <a:custGeom>
                  <a:avLst/>
                  <a:gdLst>
                    <a:gd name="T0" fmla="*/ 174 w 1176"/>
                    <a:gd name="T1" fmla="*/ 0 h 606"/>
                    <a:gd name="T2" fmla="*/ 0 w 1176"/>
                    <a:gd name="T3" fmla="*/ 106 h 606"/>
                    <a:gd name="T4" fmla="*/ 4 w 1176"/>
                    <a:gd name="T5" fmla="*/ 107 h 606"/>
                    <a:gd name="T6" fmla="*/ 174 w 1176"/>
                    <a:gd name="T7" fmla="*/ 3 h 606"/>
                    <a:gd name="T8" fmla="*/ 174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5" name="Freeform 1223"/>
                <p:cNvSpPr>
                  <a:spLocks/>
                </p:cNvSpPr>
                <p:nvPr/>
              </p:nvSpPr>
              <p:spPr bwMode="auto">
                <a:xfrm>
                  <a:off x="1061" y="3018"/>
                  <a:ext cx="1490" cy="451"/>
                </a:xfrm>
                <a:custGeom>
                  <a:avLst/>
                  <a:gdLst>
                    <a:gd name="T0" fmla="*/ 1 w 2532"/>
                    <a:gd name="T1" fmla="*/ 0 h 723"/>
                    <a:gd name="T2" fmla="*/ 4 w 2532"/>
                    <a:gd name="T3" fmla="*/ 0 h 723"/>
                    <a:gd name="T4" fmla="*/ 304 w 2532"/>
                    <a:gd name="T5" fmla="*/ 103 h 723"/>
                    <a:gd name="T6" fmla="*/ 303 w 2532"/>
                    <a:gd name="T7" fmla="*/ 109 h 723"/>
                    <a:gd name="T8" fmla="*/ 0 w 2532"/>
                    <a:gd name="T9" fmla="*/ 4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6" name="Freeform 1224"/>
                <p:cNvSpPr>
                  <a:spLocks/>
                </p:cNvSpPr>
                <p:nvPr/>
              </p:nvSpPr>
              <p:spPr bwMode="auto">
                <a:xfrm flipV="1">
                  <a:off x="2549" y="2986"/>
                  <a:ext cx="608" cy="467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8 w 2532"/>
                    <a:gd name="T5" fmla="*/ 118 h 723"/>
                    <a:gd name="T6" fmla="*/ 8 w 2532"/>
                    <a:gd name="T7" fmla="*/ 126 h 723"/>
                    <a:gd name="T8" fmla="*/ 0 w 2532"/>
                    <a:gd name="T9" fmla="*/ 4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69" name="Group 1225"/>
              <p:cNvGrpSpPr>
                <a:grpSpLocks/>
              </p:cNvGrpSpPr>
              <p:nvPr/>
            </p:nvGrpSpPr>
            <p:grpSpPr bwMode="auto">
              <a:xfrm>
                <a:off x="3503" y="1916"/>
                <a:ext cx="280" cy="257"/>
                <a:chOff x="877" y="1008"/>
                <a:chExt cx="2747" cy="2591"/>
              </a:xfrm>
            </p:grpSpPr>
            <p:pic>
              <p:nvPicPr>
                <p:cNvPr id="97" name="Picture 1226" descr="antenna_stylized"/>
                <p:cNvPicPr>
                  <a:picLocks noChangeAspect="1" noChangeArrowheads="1"/>
                </p:cNvPicPr>
                <p:nvPr/>
              </p:nvPicPr>
              <p:blipFill>
                <a:blip r:embed="rId1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7" y="1008"/>
                  <a:ext cx="2725" cy="1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8" name="Picture 1227" descr="laptop_keyboard"/>
                <p:cNvPicPr>
                  <a:picLocks noChangeAspect="1"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1009" y="2586"/>
                  <a:ext cx="2245" cy="1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9" name="Freeform 1228"/>
                <p:cNvSpPr>
                  <a:spLocks/>
                </p:cNvSpPr>
                <p:nvPr/>
              </p:nvSpPr>
              <p:spPr bwMode="auto">
                <a:xfrm>
                  <a:off x="1753" y="1603"/>
                  <a:ext cx="1807" cy="1322"/>
                </a:xfrm>
                <a:custGeom>
                  <a:avLst/>
                  <a:gdLst>
                    <a:gd name="T0" fmla="*/ 73 w 2982"/>
                    <a:gd name="T1" fmla="*/ 0 h 2442"/>
                    <a:gd name="T2" fmla="*/ 0 w 2982"/>
                    <a:gd name="T3" fmla="*/ 149 h 2442"/>
                    <a:gd name="T4" fmla="*/ 323 w 2982"/>
                    <a:gd name="T5" fmla="*/ 210 h 2442"/>
                    <a:gd name="T6" fmla="*/ 402 w 2982"/>
                    <a:gd name="T7" fmla="*/ 27 h 2442"/>
                    <a:gd name="T8" fmla="*/ 73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pic>
              <p:nvPicPr>
                <p:cNvPr id="100" name="Picture 1229" descr="screen"/>
                <p:cNvPicPr>
                  <a:picLocks noChangeAspect="1" noChangeArrowheads="1"/>
                </p:cNvPicPr>
                <p:nvPr/>
              </p:nvPicPr>
              <p:blipFill>
                <a:blip r:embed="rId2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2" y="1637"/>
                  <a:ext cx="1642" cy="1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1" name="Freeform 1230"/>
                <p:cNvSpPr>
                  <a:spLocks/>
                </p:cNvSpPr>
                <p:nvPr/>
              </p:nvSpPr>
              <p:spPr bwMode="auto">
                <a:xfrm>
                  <a:off x="2082" y="1564"/>
                  <a:ext cx="1531" cy="246"/>
                </a:xfrm>
                <a:custGeom>
                  <a:avLst/>
                  <a:gdLst>
                    <a:gd name="T0" fmla="*/ 2 w 2528"/>
                    <a:gd name="T1" fmla="*/ 0 h 455"/>
                    <a:gd name="T2" fmla="*/ 340 w 2528"/>
                    <a:gd name="T3" fmla="*/ 29 h 455"/>
                    <a:gd name="T4" fmla="*/ 334 w 2528"/>
                    <a:gd name="T5" fmla="*/ 39 h 455"/>
                    <a:gd name="T6" fmla="*/ 0 w 2528"/>
                    <a:gd name="T7" fmla="*/ 8 h 455"/>
                    <a:gd name="T8" fmla="*/ 2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" name="Freeform 1231"/>
                <p:cNvSpPr>
                  <a:spLocks/>
                </p:cNvSpPr>
                <p:nvPr/>
              </p:nvSpPr>
              <p:spPr bwMode="auto">
                <a:xfrm>
                  <a:off x="1737" y="1562"/>
                  <a:ext cx="425" cy="1024"/>
                </a:xfrm>
                <a:custGeom>
                  <a:avLst/>
                  <a:gdLst>
                    <a:gd name="T0" fmla="*/ 78 w 702"/>
                    <a:gd name="T1" fmla="*/ 0 h 1893"/>
                    <a:gd name="T2" fmla="*/ 0 w 702"/>
                    <a:gd name="T3" fmla="*/ 160 h 1893"/>
                    <a:gd name="T4" fmla="*/ 15 w 702"/>
                    <a:gd name="T5" fmla="*/ 162 h 1893"/>
                    <a:gd name="T6" fmla="*/ 94 w 702"/>
                    <a:gd name="T7" fmla="*/ 4 h 1893"/>
                    <a:gd name="T8" fmla="*/ 78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" name="Freeform 1232"/>
                <p:cNvSpPr>
                  <a:spLocks/>
                </p:cNvSpPr>
                <p:nvPr/>
              </p:nvSpPr>
              <p:spPr bwMode="auto">
                <a:xfrm>
                  <a:off x="3144" y="1745"/>
                  <a:ext cx="458" cy="1182"/>
                </a:xfrm>
                <a:custGeom>
                  <a:avLst/>
                  <a:gdLst>
                    <a:gd name="T0" fmla="*/ 102 w 756"/>
                    <a:gd name="T1" fmla="*/ 0 h 2184"/>
                    <a:gd name="T2" fmla="*/ 19 w 756"/>
                    <a:gd name="T3" fmla="*/ 187 h 2184"/>
                    <a:gd name="T4" fmla="*/ 0 w 756"/>
                    <a:gd name="T5" fmla="*/ 184 h 2184"/>
                    <a:gd name="T6" fmla="*/ 81 w 756"/>
                    <a:gd name="T7" fmla="*/ 6 h 2184"/>
                    <a:gd name="T8" fmla="*/ 102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" name="Freeform 1233"/>
                <p:cNvSpPr>
                  <a:spLocks/>
                </p:cNvSpPr>
                <p:nvPr/>
              </p:nvSpPr>
              <p:spPr bwMode="auto">
                <a:xfrm>
                  <a:off x="1732" y="2534"/>
                  <a:ext cx="1680" cy="399"/>
                </a:xfrm>
                <a:custGeom>
                  <a:avLst/>
                  <a:gdLst>
                    <a:gd name="T0" fmla="*/ 4 w 2773"/>
                    <a:gd name="T1" fmla="*/ 0 h 738"/>
                    <a:gd name="T2" fmla="*/ 0 w 2773"/>
                    <a:gd name="T3" fmla="*/ 9 h 738"/>
                    <a:gd name="T4" fmla="*/ 328 w 2773"/>
                    <a:gd name="T5" fmla="*/ 63 h 738"/>
                    <a:gd name="T6" fmla="*/ 320 w 2773"/>
                    <a:gd name="T7" fmla="*/ 51 h 738"/>
                    <a:gd name="T8" fmla="*/ 4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5" name="Freeform 1234"/>
                <p:cNvSpPr>
                  <a:spLocks/>
                </p:cNvSpPr>
                <p:nvPr/>
              </p:nvSpPr>
              <p:spPr bwMode="auto">
                <a:xfrm>
                  <a:off x="3195" y="1755"/>
                  <a:ext cx="429" cy="1187"/>
                </a:xfrm>
                <a:custGeom>
                  <a:avLst/>
                  <a:gdLst>
                    <a:gd name="T0" fmla="*/ 127 w 637"/>
                    <a:gd name="T1" fmla="*/ 0 h 1659"/>
                    <a:gd name="T2" fmla="*/ 131 w 637"/>
                    <a:gd name="T3" fmla="*/ 0 h 1659"/>
                    <a:gd name="T4" fmla="*/ 14 w 637"/>
                    <a:gd name="T5" fmla="*/ 434 h 1659"/>
                    <a:gd name="T6" fmla="*/ 0 w 637"/>
                    <a:gd name="T7" fmla="*/ 431 h 1659"/>
                    <a:gd name="T8" fmla="*/ 127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" name="Freeform 1235"/>
                <p:cNvSpPr>
                  <a:spLocks/>
                </p:cNvSpPr>
                <p:nvPr/>
              </p:nvSpPr>
              <p:spPr bwMode="auto">
                <a:xfrm>
                  <a:off x="1734" y="2587"/>
                  <a:ext cx="1494" cy="394"/>
                </a:xfrm>
                <a:custGeom>
                  <a:avLst/>
                  <a:gdLst>
                    <a:gd name="T0" fmla="*/ 0 w 2216"/>
                    <a:gd name="T1" fmla="*/ 0 h 550"/>
                    <a:gd name="T2" fmla="*/ 2 w 2216"/>
                    <a:gd name="T3" fmla="*/ 15 h 550"/>
                    <a:gd name="T4" fmla="*/ 447 w 2216"/>
                    <a:gd name="T5" fmla="*/ 145 h 550"/>
                    <a:gd name="T6" fmla="*/ 458 w 2216"/>
                    <a:gd name="T7" fmla="*/ 130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07" name="Group 1236"/>
                <p:cNvGrpSpPr>
                  <a:grpSpLocks/>
                </p:cNvGrpSpPr>
                <p:nvPr/>
              </p:nvGrpSpPr>
              <p:grpSpPr bwMode="auto">
                <a:xfrm>
                  <a:off x="1709" y="3008"/>
                  <a:ext cx="507" cy="234"/>
                  <a:chOff x="1740" y="2642"/>
                  <a:chExt cx="752" cy="327"/>
                </a:xfrm>
              </p:grpSpPr>
              <p:sp>
                <p:nvSpPr>
                  <p:cNvPr id="114" name="Freeform 1237"/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5" name="Freeform 1238"/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6" name="Freeform 1239"/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7" name="Freeform 1240"/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8" name="Freeform 1241"/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19" name="Freeform 1242"/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8" name="Freeform 1243"/>
                <p:cNvSpPr>
                  <a:spLocks/>
                </p:cNvSpPr>
                <p:nvPr/>
              </p:nvSpPr>
              <p:spPr bwMode="auto">
                <a:xfrm>
                  <a:off x="2577" y="3043"/>
                  <a:ext cx="614" cy="514"/>
                </a:xfrm>
                <a:custGeom>
                  <a:avLst/>
                  <a:gdLst>
                    <a:gd name="T0" fmla="*/ 1 w 990"/>
                    <a:gd name="T1" fmla="*/ 131 h 792"/>
                    <a:gd name="T2" fmla="*/ 146 w 990"/>
                    <a:gd name="T3" fmla="*/ 0 h 792"/>
                    <a:gd name="T4" fmla="*/ 146 w 990"/>
                    <a:gd name="T5" fmla="*/ 10 h 792"/>
                    <a:gd name="T6" fmla="*/ 0 w 990"/>
                    <a:gd name="T7" fmla="*/ 141 h 792"/>
                    <a:gd name="T8" fmla="*/ 1 w 990"/>
                    <a:gd name="T9" fmla="*/ 131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9" name="Freeform 1244"/>
                <p:cNvSpPr>
                  <a:spLocks/>
                </p:cNvSpPr>
                <p:nvPr/>
              </p:nvSpPr>
              <p:spPr bwMode="auto">
                <a:xfrm>
                  <a:off x="1010" y="3084"/>
                  <a:ext cx="1571" cy="469"/>
                </a:xfrm>
                <a:custGeom>
                  <a:avLst/>
                  <a:gdLst>
                    <a:gd name="T0" fmla="*/ 1 w 2532"/>
                    <a:gd name="T1" fmla="*/ 0 h 723"/>
                    <a:gd name="T2" fmla="*/ 6 w 2532"/>
                    <a:gd name="T3" fmla="*/ 0 h 723"/>
                    <a:gd name="T4" fmla="*/ 375 w 2532"/>
                    <a:gd name="T5" fmla="*/ 120 h 723"/>
                    <a:gd name="T6" fmla="*/ 375 w 2532"/>
                    <a:gd name="T7" fmla="*/ 128 h 723"/>
                    <a:gd name="T8" fmla="*/ 0 w 2532"/>
                    <a:gd name="T9" fmla="*/ 4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0" name="Freeform 1245"/>
                <p:cNvSpPr>
                  <a:spLocks/>
                </p:cNvSpPr>
                <p:nvPr/>
              </p:nvSpPr>
              <p:spPr bwMode="auto">
                <a:xfrm>
                  <a:off x="1011" y="2998"/>
                  <a:ext cx="17" cy="95"/>
                </a:xfrm>
                <a:custGeom>
                  <a:avLst/>
                  <a:gdLst>
                    <a:gd name="T0" fmla="*/ 5 w 26"/>
                    <a:gd name="T1" fmla="*/ 2 h 147"/>
                    <a:gd name="T2" fmla="*/ 5 w 26"/>
                    <a:gd name="T3" fmla="*/ 25 h 147"/>
                    <a:gd name="T4" fmla="*/ 0 w 26"/>
                    <a:gd name="T5" fmla="*/ 25 h 147"/>
                    <a:gd name="T6" fmla="*/ 1 w 26"/>
                    <a:gd name="T7" fmla="*/ 0 h 147"/>
                    <a:gd name="T8" fmla="*/ 5 w 26"/>
                    <a:gd name="T9" fmla="*/ 2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1" name="Freeform 1246"/>
                <p:cNvSpPr>
                  <a:spLocks/>
                </p:cNvSpPr>
                <p:nvPr/>
              </p:nvSpPr>
              <p:spPr bwMode="auto">
                <a:xfrm>
                  <a:off x="1012" y="2611"/>
                  <a:ext cx="730" cy="393"/>
                </a:xfrm>
                <a:custGeom>
                  <a:avLst/>
                  <a:gdLst>
                    <a:gd name="T0" fmla="*/ 174 w 1176"/>
                    <a:gd name="T1" fmla="*/ 0 h 606"/>
                    <a:gd name="T2" fmla="*/ 0 w 1176"/>
                    <a:gd name="T3" fmla="*/ 106 h 606"/>
                    <a:gd name="T4" fmla="*/ 4 w 1176"/>
                    <a:gd name="T5" fmla="*/ 107 h 606"/>
                    <a:gd name="T6" fmla="*/ 174 w 1176"/>
                    <a:gd name="T7" fmla="*/ 3 h 606"/>
                    <a:gd name="T8" fmla="*/ 174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" name="Freeform 1247"/>
                <p:cNvSpPr>
                  <a:spLocks/>
                </p:cNvSpPr>
                <p:nvPr/>
              </p:nvSpPr>
              <p:spPr bwMode="auto">
                <a:xfrm>
                  <a:off x="1061" y="3018"/>
                  <a:ext cx="1490" cy="451"/>
                </a:xfrm>
                <a:custGeom>
                  <a:avLst/>
                  <a:gdLst>
                    <a:gd name="T0" fmla="*/ 1 w 2532"/>
                    <a:gd name="T1" fmla="*/ 0 h 723"/>
                    <a:gd name="T2" fmla="*/ 4 w 2532"/>
                    <a:gd name="T3" fmla="*/ 0 h 723"/>
                    <a:gd name="T4" fmla="*/ 304 w 2532"/>
                    <a:gd name="T5" fmla="*/ 103 h 723"/>
                    <a:gd name="T6" fmla="*/ 303 w 2532"/>
                    <a:gd name="T7" fmla="*/ 109 h 723"/>
                    <a:gd name="T8" fmla="*/ 0 w 2532"/>
                    <a:gd name="T9" fmla="*/ 4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" name="Freeform 1248"/>
                <p:cNvSpPr>
                  <a:spLocks/>
                </p:cNvSpPr>
                <p:nvPr/>
              </p:nvSpPr>
              <p:spPr bwMode="auto">
                <a:xfrm flipV="1">
                  <a:off x="2549" y="2986"/>
                  <a:ext cx="608" cy="467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8 w 2532"/>
                    <a:gd name="T5" fmla="*/ 118 h 723"/>
                    <a:gd name="T6" fmla="*/ 8 w 2532"/>
                    <a:gd name="T7" fmla="*/ 126 h 723"/>
                    <a:gd name="T8" fmla="*/ 0 w 2532"/>
                    <a:gd name="T9" fmla="*/ 4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70" name="Group 1249"/>
              <p:cNvGrpSpPr>
                <a:grpSpLocks/>
              </p:cNvGrpSpPr>
              <p:nvPr/>
            </p:nvGrpSpPr>
            <p:grpSpPr bwMode="auto">
              <a:xfrm flipH="1">
                <a:off x="3742" y="2030"/>
                <a:ext cx="261" cy="235"/>
                <a:chOff x="2839" y="3501"/>
                <a:chExt cx="755" cy="803"/>
              </a:xfrm>
            </p:grpSpPr>
            <p:pic>
              <p:nvPicPr>
                <p:cNvPr id="95" name="Picture 12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9" y="3501"/>
                  <a:ext cx="755" cy="8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6" name="Freeform 1251"/>
                <p:cNvSpPr>
                  <a:spLocks/>
                </p:cNvSpPr>
                <p:nvPr/>
              </p:nvSpPr>
              <p:spPr bwMode="auto">
                <a:xfrm>
                  <a:off x="2916" y="3578"/>
                  <a:ext cx="356" cy="368"/>
                </a:xfrm>
                <a:custGeom>
                  <a:avLst/>
                  <a:gdLst>
                    <a:gd name="T0" fmla="*/ 0 w 356"/>
                    <a:gd name="T1" fmla="*/ 0 h 368"/>
                    <a:gd name="T2" fmla="*/ 300 w 356"/>
                    <a:gd name="T3" fmla="*/ 14 h 368"/>
                    <a:gd name="T4" fmla="*/ 356 w 356"/>
                    <a:gd name="T5" fmla="*/ 294 h 368"/>
                    <a:gd name="T6" fmla="*/ 78 w 356"/>
                    <a:gd name="T7" fmla="*/ 368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GB"/>
                </a:p>
              </p:txBody>
            </p:sp>
          </p:grpSp>
          <p:grpSp>
            <p:nvGrpSpPr>
              <p:cNvPr id="71" name="Group 1252"/>
              <p:cNvGrpSpPr>
                <a:grpSpLocks/>
              </p:cNvGrpSpPr>
              <p:nvPr/>
            </p:nvGrpSpPr>
            <p:grpSpPr bwMode="auto">
              <a:xfrm>
                <a:off x="4603" y="3416"/>
                <a:ext cx="299" cy="257"/>
                <a:chOff x="877" y="1008"/>
                <a:chExt cx="2747" cy="2591"/>
              </a:xfrm>
            </p:grpSpPr>
            <p:pic>
              <p:nvPicPr>
                <p:cNvPr id="72" name="Picture 1253" descr="antenna_stylized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77" y="1008"/>
                  <a:ext cx="2725" cy="14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73" name="Picture 1254" descr="laptop_keyboard"/>
                <p:cNvPicPr>
                  <a:picLocks noChangeAspect="1" noChangeArrowheads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9064" flipH="1">
                  <a:off x="1009" y="2586"/>
                  <a:ext cx="2245" cy="10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4" name="Freeform 1255"/>
                <p:cNvSpPr>
                  <a:spLocks/>
                </p:cNvSpPr>
                <p:nvPr/>
              </p:nvSpPr>
              <p:spPr bwMode="auto">
                <a:xfrm>
                  <a:off x="1753" y="1603"/>
                  <a:ext cx="1807" cy="1322"/>
                </a:xfrm>
                <a:custGeom>
                  <a:avLst/>
                  <a:gdLst>
                    <a:gd name="T0" fmla="*/ 73 w 2982"/>
                    <a:gd name="T1" fmla="*/ 0 h 2442"/>
                    <a:gd name="T2" fmla="*/ 0 w 2982"/>
                    <a:gd name="T3" fmla="*/ 149 h 2442"/>
                    <a:gd name="T4" fmla="*/ 323 w 2982"/>
                    <a:gd name="T5" fmla="*/ 210 h 2442"/>
                    <a:gd name="T6" fmla="*/ 402 w 2982"/>
                    <a:gd name="T7" fmla="*/ 27 h 2442"/>
                    <a:gd name="T8" fmla="*/ 73 w 2982"/>
                    <a:gd name="T9" fmla="*/ 0 h 244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982" h="2442">
                      <a:moveTo>
                        <a:pt x="540" y="0"/>
                      </a:moveTo>
                      <a:lnTo>
                        <a:pt x="0" y="1734"/>
                      </a:lnTo>
                      <a:lnTo>
                        <a:pt x="2394" y="2442"/>
                      </a:lnTo>
                      <a:lnTo>
                        <a:pt x="2982" y="318"/>
                      </a:lnTo>
                      <a:lnTo>
                        <a:pt x="54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pic>
              <p:nvPicPr>
                <p:cNvPr id="75" name="Picture 1256" descr="screen"/>
                <p:cNvPicPr>
                  <a:picLocks noChangeAspect="1" noChangeArrowheads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42" y="1637"/>
                  <a:ext cx="1642" cy="12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6" name="Freeform 1257"/>
                <p:cNvSpPr>
                  <a:spLocks/>
                </p:cNvSpPr>
                <p:nvPr/>
              </p:nvSpPr>
              <p:spPr bwMode="auto">
                <a:xfrm>
                  <a:off x="2082" y="1564"/>
                  <a:ext cx="1531" cy="246"/>
                </a:xfrm>
                <a:custGeom>
                  <a:avLst/>
                  <a:gdLst>
                    <a:gd name="T0" fmla="*/ 2 w 2528"/>
                    <a:gd name="T1" fmla="*/ 0 h 455"/>
                    <a:gd name="T2" fmla="*/ 340 w 2528"/>
                    <a:gd name="T3" fmla="*/ 29 h 455"/>
                    <a:gd name="T4" fmla="*/ 334 w 2528"/>
                    <a:gd name="T5" fmla="*/ 39 h 455"/>
                    <a:gd name="T6" fmla="*/ 0 w 2528"/>
                    <a:gd name="T7" fmla="*/ 8 h 455"/>
                    <a:gd name="T8" fmla="*/ 2 w 2528"/>
                    <a:gd name="T9" fmla="*/ 0 h 4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28" h="455">
                      <a:moveTo>
                        <a:pt x="14" y="0"/>
                      </a:moveTo>
                      <a:lnTo>
                        <a:pt x="2528" y="341"/>
                      </a:lnTo>
                      <a:lnTo>
                        <a:pt x="2480" y="455"/>
                      </a:lnTo>
                      <a:lnTo>
                        <a:pt x="0" y="86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EAEAEA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" name="Freeform 1258"/>
                <p:cNvSpPr>
                  <a:spLocks/>
                </p:cNvSpPr>
                <p:nvPr/>
              </p:nvSpPr>
              <p:spPr bwMode="auto">
                <a:xfrm>
                  <a:off x="1737" y="1562"/>
                  <a:ext cx="425" cy="1024"/>
                </a:xfrm>
                <a:custGeom>
                  <a:avLst/>
                  <a:gdLst>
                    <a:gd name="T0" fmla="*/ 78 w 702"/>
                    <a:gd name="T1" fmla="*/ 0 h 1893"/>
                    <a:gd name="T2" fmla="*/ 0 w 702"/>
                    <a:gd name="T3" fmla="*/ 160 h 1893"/>
                    <a:gd name="T4" fmla="*/ 15 w 702"/>
                    <a:gd name="T5" fmla="*/ 162 h 1893"/>
                    <a:gd name="T6" fmla="*/ 94 w 702"/>
                    <a:gd name="T7" fmla="*/ 4 h 1893"/>
                    <a:gd name="T8" fmla="*/ 78 w 702"/>
                    <a:gd name="T9" fmla="*/ 0 h 189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02" h="1893">
                      <a:moveTo>
                        <a:pt x="579" y="0"/>
                      </a:moveTo>
                      <a:lnTo>
                        <a:pt x="0" y="1869"/>
                      </a:lnTo>
                      <a:lnTo>
                        <a:pt x="114" y="1893"/>
                      </a:lnTo>
                      <a:lnTo>
                        <a:pt x="702" y="51"/>
                      </a:lnTo>
                      <a:lnTo>
                        <a:pt x="579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8" name="Freeform 1259"/>
                <p:cNvSpPr>
                  <a:spLocks/>
                </p:cNvSpPr>
                <p:nvPr/>
              </p:nvSpPr>
              <p:spPr bwMode="auto">
                <a:xfrm>
                  <a:off x="3144" y="1745"/>
                  <a:ext cx="458" cy="1182"/>
                </a:xfrm>
                <a:custGeom>
                  <a:avLst/>
                  <a:gdLst>
                    <a:gd name="T0" fmla="*/ 102 w 756"/>
                    <a:gd name="T1" fmla="*/ 0 h 2184"/>
                    <a:gd name="T2" fmla="*/ 19 w 756"/>
                    <a:gd name="T3" fmla="*/ 187 h 2184"/>
                    <a:gd name="T4" fmla="*/ 0 w 756"/>
                    <a:gd name="T5" fmla="*/ 184 h 2184"/>
                    <a:gd name="T6" fmla="*/ 81 w 756"/>
                    <a:gd name="T7" fmla="*/ 6 h 2184"/>
                    <a:gd name="T8" fmla="*/ 102 w 756"/>
                    <a:gd name="T9" fmla="*/ 0 h 21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6" h="2184">
                      <a:moveTo>
                        <a:pt x="756" y="0"/>
                      </a:moveTo>
                      <a:lnTo>
                        <a:pt x="138" y="2184"/>
                      </a:lnTo>
                      <a:lnTo>
                        <a:pt x="0" y="2148"/>
                      </a:lnTo>
                      <a:lnTo>
                        <a:pt x="606" y="78"/>
                      </a:lnTo>
                      <a:lnTo>
                        <a:pt x="756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9" name="Freeform 1260"/>
                <p:cNvSpPr>
                  <a:spLocks/>
                </p:cNvSpPr>
                <p:nvPr/>
              </p:nvSpPr>
              <p:spPr bwMode="auto">
                <a:xfrm>
                  <a:off x="1732" y="2534"/>
                  <a:ext cx="1680" cy="399"/>
                </a:xfrm>
                <a:custGeom>
                  <a:avLst/>
                  <a:gdLst>
                    <a:gd name="T0" fmla="*/ 4 w 2773"/>
                    <a:gd name="T1" fmla="*/ 0 h 738"/>
                    <a:gd name="T2" fmla="*/ 0 w 2773"/>
                    <a:gd name="T3" fmla="*/ 9 h 738"/>
                    <a:gd name="T4" fmla="*/ 328 w 2773"/>
                    <a:gd name="T5" fmla="*/ 63 h 738"/>
                    <a:gd name="T6" fmla="*/ 320 w 2773"/>
                    <a:gd name="T7" fmla="*/ 51 h 738"/>
                    <a:gd name="T8" fmla="*/ 4 w 2773"/>
                    <a:gd name="T9" fmla="*/ 0 h 7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773" h="738">
                      <a:moveTo>
                        <a:pt x="33" y="0"/>
                      </a:moveTo>
                      <a:lnTo>
                        <a:pt x="0" y="99"/>
                      </a:lnTo>
                      <a:lnTo>
                        <a:pt x="2436" y="738"/>
                      </a:lnTo>
                      <a:cubicBezTo>
                        <a:pt x="2499" y="501"/>
                        <a:pt x="2773" y="727"/>
                        <a:pt x="2373" y="603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CC"/>
                    </a:gs>
                    <a:gs pos="100000">
                      <a:schemeClr val="bg1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0" name="Freeform 1261"/>
                <p:cNvSpPr>
                  <a:spLocks/>
                </p:cNvSpPr>
                <p:nvPr/>
              </p:nvSpPr>
              <p:spPr bwMode="auto">
                <a:xfrm>
                  <a:off x="3195" y="1755"/>
                  <a:ext cx="429" cy="1187"/>
                </a:xfrm>
                <a:custGeom>
                  <a:avLst/>
                  <a:gdLst>
                    <a:gd name="T0" fmla="*/ 127 w 637"/>
                    <a:gd name="T1" fmla="*/ 0 h 1659"/>
                    <a:gd name="T2" fmla="*/ 131 w 637"/>
                    <a:gd name="T3" fmla="*/ 0 h 1659"/>
                    <a:gd name="T4" fmla="*/ 14 w 637"/>
                    <a:gd name="T5" fmla="*/ 434 h 1659"/>
                    <a:gd name="T6" fmla="*/ 0 w 637"/>
                    <a:gd name="T7" fmla="*/ 431 h 1659"/>
                    <a:gd name="T8" fmla="*/ 127 w 637"/>
                    <a:gd name="T9" fmla="*/ 0 h 16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37" h="1659">
                      <a:moveTo>
                        <a:pt x="615" y="0"/>
                      </a:moveTo>
                      <a:lnTo>
                        <a:pt x="637" y="0"/>
                      </a:lnTo>
                      <a:lnTo>
                        <a:pt x="68" y="1659"/>
                      </a:lnTo>
                      <a:lnTo>
                        <a:pt x="0" y="1647"/>
                      </a:lnTo>
                      <a:lnTo>
                        <a:pt x="615" y="0"/>
                      </a:lnTo>
                      <a:close/>
                    </a:path>
                  </a:pathLst>
                </a:custGeom>
                <a:solidFill>
                  <a:srgbClr val="4D4D4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1" name="Freeform 1262"/>
                <p:cNvSpPr>
                  <a:spLocks/>
                </p:cNvSpPr>
                <p:nvPr/>
              </p:nvSpPr>
              <p:spPr bwMode="auto">
                <a:xfrm>
                  <a:off x="1734" y="2587"/>
                  <a:ext cx="1494" cy="394"/>
                </a:xfrm>
                <a:custGeom>
                  <a:avLst/>
                  <a:gdLst>
                    <a:gd name="T0" fmla="*/ 0 w 2216"/>
                    <a:gd name="T1" fmla="*/ 0 h 550"/>
                    <a:gd name="T2" fmla="*/ 2 w 2216"/>
                    <a:gd name="T3" fmla="*/ 15 h 550"/>
                    <a:gd name="T4" fmla="*/ 447 w 2216"/>
                    <a:gd name="T5" fmla="*/ 145 h 550"/>
                    <a:gd name="T6" fmla="*/ 458 w 2216"/>
                    <a:gd name="T7" fmla="*/ 130 h 550"/>
                    <a:gd name="T8" fmla="*/ 0 w 2216"/>
                    <a:gd name="T9" fmla="*/ 0 h 5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16" h="550">
                      <a:moveTo>
                        <a:pt x="0" y="0"/>
                      </a:moveTo>
                      <a:lnTo>
                        <a:pt x="9" y="57"/>
                      </a:lnTo>
                      <a:lnTo>
                        <a:pt x="2164" y="550"/>
                      </a:lnTo>
                      <a:lnTo>
                        <a:pt x="2216" y="4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rgbClr val="808080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82" name="Group 1263"/>
                <p:cNvGrpSpPr>
                  <a:grpSpLocks/>
                </p:cNvGrpSpPr>
                <p:nvPr/>
              </p:nvGrpSpPr>
              <p:grpSpPr bwMode="auto">
                <a:xfrm>
                  <a:off x="1709" y="3008"/>
                  <a:ext cx="507" cy="234"/>
                  <a:chOff x="1740" y="2642"/>
                  <a:chExt cx="752" cy="327"/>
                </a:xfrm>
              </p:grpSpPr>
              <p:sp>
                <p:nvSpPr>
                  <p:cNvPr id="89" name="Freeform 1264"/>
                  <p:cNvSpPr>
                    <a:spLocks/>
                  </p:cNvSpPr>
                  <p:nvPr/>
                </p:nvSpPr>
                <p:spPr bwMode="auto">
                  <a:xfrm>
                    <a:off x="1740" y="2642"/>
                    <a:ext cx="752" cy="327"/>
                  </a:xfrm>
                  <a:custGeom>
                    <a:avLst/>
                    <a:gdLst>
                      <a:gd name="T0" fmla="*/ 293 w 752"/>
                      <a:gd name="T1" fmla="*/ 0 h 327"/>
                      <a:gd name="T2" fmla="*/ 752 w 752"/>
                      <a:gd name="T3" fmla="*/ 124 h 327"/>
                      <a:gd name="T4" fmla="*/ 470 w 752"/>
                      <a:gd name="T5" fmla="*/ 327 h 327"/>
                      <a:gd name="T6" fmla="*/ 0 w 752"/>
                      <a:gd name="T7" fmla="*/ 183 h 327"/>
                      <a:gd name="T8" fmla="*/ 293 w 752"/>
                      <a:gd name="T9" fmla="*/ 0 h 3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52" h="327">
                        <a:moveTo>
                          <a:pt x="293" y="0"/>
                        </a:moveTo>
                        <a:lnTo>
                          <a:pt x="752" y="124"/>
                        </a:lnTo>
                        <a:lnTo>
                          <a:pt x="470" y="327"/>
                        </a:lnTo>
                        <a:lnTo>
                          <a:pt x="0" y="183"/>
                        </a:lnTo>
                        <a:lnTo>
                          <a:pt x="293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" name="Freeform 1265"/>
                  <p:cNvSpPr>
                    <a:spLocks/>
                  </p:cNvSpPr>
                  <p:nvPr/>
                </p:nvSpPr>
                <p:spPr bwMode="auto">
                  <a:xfrm>
                    <a:off x="1754" y="2649"/>
                    <a:ext cx="726" cy="311"/>
                  </a:xfrm>
                  <a:custGeom>
                    <a:avLst/>
                    <a:gdLst>
                      <a:gd name="T0" fmla="*/ 282 w 726"/>
                      <a:gd name="T1" fmla="*/ 0 h 311"/>
                      <a:gd name="T2" fmla="*/ 726 w 726"/>
                      <a:gd name="T3" fmla="*/ 119 h 311"/>
                      <a:gd name="T4" fmla="*/ 457 w 726"/>
                      <a:gd name="T5" fmla="*/ 311 h 311"/>
                      <a:gd name="T6" fmla="*/ 0 w 726"/>
                      <a:gd name="T7" fmla="*/ 173 h 311"/>
                      <a:gd name="T8" fmla="*/ 282 w 726"/>
                      <a:gd name="T9" fmla="*/ 0 h 31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726" h="311">
                        <a:moveTo>
                          <a:pt x="282" y="0"/>
                        </a:moveTo>
                        <a:lnTo>
                          <a:pt x="726" y="119"/>
                        </a:lnTo>
                        <a:lnTo>
                          <a:pt x="457" y="311"/>
                        </a:lnTo>
                        <a:lnTo>
                          <a:pt x="0" y="173"/>
                        </a:lnTo>
                        <a:lnTo>
                          <a:pt x="282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4D4D4D"/>
                      </a:gs>
                      <a:gs pos="100000">
                        <a:srgbClr val="DDDDDD"/>
                      </a:gs>
                    </a:gsLst>
                    <a:lin ang="189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" name="Freeform 1266"/>
                  <p:cNvSpPr>
                    <a:spLocks/>
                  </p:cNvSpPr>
                  <p:nvPr/>
                </p:nvSpPr>
                <p:spPr bwMode="auto">
                  <a:xfrm>
                    <a:off x="1808" y="2770"/>
                    <a:ext cx="258" cy="100"/>
                  </a:xfrm>
                  <a:custGeom>
                    <a:avLst/>
                    <a:gdLst>
                      <a:gd name="T0" fmla="*/ 0 w 258"/>
                      <a:gd name="T1" fmla="*/ 44 h 100"/>
                      <a:gd name="T2" fmla="*/ 75 w 258"/>
                      <a:gd name="T3" fmla="*/ 0 h 100"/>
                      <a:gd name="T4" fmla="*/ 258 w 258"/>
                      <a:gd name="T5" fmla="*/ 50 h 100"/>
                      <a:gd name="T6" fmla="*/ 183 w 258"/>
                      <a:gd name="T7" fmla="*/ 100 h 100"/>
                      <a:gd name="T8" fmla="*/ 0 w 258"/>
                      <a:gd name="T9" fmla="*/ 44 h 1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58" h="100">
                        <a:moveTo>
                          <a:pt x="0" y="44"/>
                        </a:moveTo>
                        <a:lnTo>
                          <a:pt x="75" y="0"/>
                        </a:lnTo>
                        <a:lnTo>
                          <a:pt x="258" y="50"/>
                        </a:lnTo>
                        <a:lnTo>
                          <a:pt x="183" y="100"/>
                        </a:lnTo>
                        <a:lnTo>
                          <a:pt x="0" y="44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" name="Freeform 1267"/>
                  <p:cNvSpPr>
                    <a:spLocks/>
                  </p:cNvSpPr>
                  <p:nvPr/>
                </p:nvSpPr>
                <p:spPr bwMode="auto">
                  <a:xfrm>
                    <a:off x="1799" y="2816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" name="Freeform 1268"/>
                  <p:cNvSpPr>
                    <a:spLocks/>
                  </p:cNvSpPr>
                  <p:nvPr/>
                </p:nvSpPr>
                <p:spPr bwMode="auto">
                  <a:xfrm>
                    <a:off x="2020" y="2834"/>
                    <a:ext cx="258" cy="102"/>
                  </a:xfrm>
                  <a:custGeom>
                    <a:avLst/>
                    <a:gdLst>
                      <a:gd name="T0" fmla="*/ 0 w 258"/>
                      <a:gd name="T1" fmla="*/ 46 h 102"/>
                      <a:gd name="T2" fmla="*/ 71 w 258"/>
                      <a:gd name="T3" fmla="*/ 0 h 102"/>
                      <a:gd name="T4" fmla="*/ 258 w 258"/>
                      <a:gd name="T5" fmla="*/ 52 h 102"/>
                      <a:gd name="T6" fmla="*/ 183 w 258"/>
                      <a:gd name="T7" fmla="*/ 102 h 102"/>
                      <a:gd name="T8" fmla="*/ 0 w 258"/>
                      <a:gd name="T9" fmla="*/ 46 h 10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58" h="102">
                        <a:moveTo>
                          <a:pt x="0" y="46"/>
                        </a:moveTo>
                        <a:lnTo>
                          <a:pt x="71" y="0"/>
                        </a:lnTo>
                        <a:lnTo>
                          <a:pt x="258" y="52"/>
                        </a:lnTo>
                        <a:lnTo>
                          <a:pt x="183" y="102"/>
                        </a:lnTo>
                        <a:lnTo>
                          <a:pt x="0" y="4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" name="Freeform 1269"/>
                  <p:cNvSpPr>
                    <a:spLocks/>
                  </p:cNvSpPr>
                  <p:nvPr/>
                </p:nvSpPr>
                <p:spPr bwMode="auto">
                  <a:xfrm>
                    <a:off x="2011" y="2882"/>
                    <a:ext cx="194" cy="63"/>
                  </a:xfrm>
                  <a:custGeom>
                    <a:avLst/>
                    <a:gdLst>
                      <a:gd name="T0" fmla="*/ 12 w 194"/>
                      <a:gd name="T1" fmla="*/ 0 h 63"/>
                      <a:gd name="T2" fmla="*/ 194 w 194"/>
                      <a:gd name="T3" fmla="*/ 53 h 63"/>
                      <a:gd name="T4" fmla="*/ 180 w 194"/>
                      <a:gd name="T5" fmla="*/ 63 h 63"/>
                      <a:gd name="T6" fmla="*/ 0 w 194"/>
                      <a:gd name="T7" fmla="*/ 9 h 63"/>
                      <a:gd name="T8" fmla="*/ 12 w 194"/>
                      <a:gd name="T9" fmla="*/ 0 h 6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4" h="63">
                        <a:moveTo>
                          <a:pt x="12" y="0"/>
                        </a:moveTo>
                        <a:lnTo>
                          <a:pt x="194" y="53"/>
                        </a:lnTo>
                        <a:lnTo>
                          <a:pt x="180" y="63"/>
                        </a:lnTo>
                        <a:lnTo>
                          <a:pt x="0" y="9"/>
                        </a:lnTo>
                        <a:lnTo>
                          <a:pt x="12" y="0"/>
                        </a:lnTo>
                        <a:close/>
                      </a:path>
                    </a:pathLst>
                  </a:custGeom>
                  <a:solidFill>
                    <a:srgbClr val="00009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83" name="Freeform 1270"/>
                <p:cNvSpPr>
                  <a:spLocks/>
                </p:cNvSpPr>
                <p:nvPr/>
              </p:nvSpPr>
              <p:spPr bwMode="auto">
                <a:xfrm>
                  <a:off x="2577" y="3043"/>
                  <a:ext cx="614" cy="514"/>
                </a:xfrm>
                <a:custGeom>
                  <a:avLst/>
                  <a:gdLst>
                    <a:gd name="T0" fmla="*/ 1 w 990"/>
                    <a:gd name="T1" fmla="*/ 131 h 792"/>
                    <a:gd name="T2" fmla="*/ 146 w 990"/>
                    <a:gd name="T3" fmla="*/ 0 h 792"/>
                    <a:gd name="T4" fmla="*/ 146 w 990"/>
                    <a:gd name="T5" fmla="*/ 10 h 792"/>
                    <a:gd name="T6" fmla="*/ 0 w 990"/>
                    <a:gd name="T7" fmla="*/ 141 h 792"/>
                    <a:gd name="T8" fmla="*/ 1 w 990"/>
                    <a:gd name="T9" fmla="*/ 131 h 79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990" h="792">
                      <a:moveTo>
                        <a:pt x="3" y="738"/>
                      </a:moveTo>
                      <a:lnTo>
                        <a:pt x="990" y="0"/>
                      </a:lnTo>
                      <a:lnTo>
                        <a:pt x="987" y="60"/>
                      </a:lnTo>
                      <a:lnTo>
                        <a:pt x="0" y="792"/>
                      </a:lnTo>
                      <a:lnTo>
                        <a:pt x="3" y="738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4" name="Freeform 1271"/>
                <p:cNvSpPr>
                  <a:spLocks/>
                </p:cNvSpPr>
                <p:nvPr/>
              </p:nvSpPr>
              <p:spPr bwMode="auto">
                <a:xfrm>
                  <a:off x="1010" y="3084"/>
                  <a:ext cx="1571" cy="469"/>
                </a:xfrm>
                <a:custGeom>
                  <a:avLst/>
                  <a:gdLst>
                    <a:gd name="T0" fmla="*/ 1 w 2532"/>
                    <a:gd name="T1" fmla="*/ 0 h 723"/>
                    <a:gd name="T2" fmla="*/ 6 w 2532"/>
                    <a:gd name="T3" fmla="*/ 0 h 723"/>
                    <a:gd name="T4" fmla="*/ 375 w 2532"/>
                    <a:gd name="T5" fmla="*/ 120 h 723"/>
                    <a:gd name="T6" fmla="*/ 375 w 2532"/>
                    <a:gd name="T7" fmla="*/ 128 h 723"/>
                    <a:gd name="T8" fmla="*/ 0 w 2532"/>
                    <a:gd name="T9" fmla="*/ 4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5" name="Freeform 1272"/>
                <p:cNvSpPr>
                  <a:spLocks/>
                </p:cNvSpPr>
                <p:nvPr/>
              </p:nvSpPr>
              <p:spPr bwMode="auto">
                <a:xfrm>
                  <a:off x="1011" y="2998"/>
                  <a:ext cx="17" cy="95"/>
                </a:xfrm>
                <a:custGeom>
                  <a:avLst/>
                  <a:gdLst>
                    <a:gd name="T0" fmla="*/ 5 w 26"/>
                    <a:gd name="T1" fmla="*/ 2 h 147"/>
                    <a:gd name="T2" fmla="*/ 5 w 26"/>
                    <a:gd name="T3" fmla="*/ 25 h 147"/>
                    <a:gd name="T4" fmla="*/ 0 w 26"/>
                    <a:gd name="T5" fmla="*/ 25 h 147"/>
                    <a:gd name="T6" fmla="*/ 1 w 26"/>
                    <a:gd name="T7" fmla="*/ 0 h 147"/>
                    <a:gd name="T8" fmla="*/ 5 w 26"/>
                    <a:gd name="T9" fmla="*/ 2 h 1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6" h="147">
                      <a:moveTo>
                        <a:pt x="26" y="10"/>
                      </a:moveTo>
                      <a:lnTo>
                        <a:pt x="23" y="147"/>
                      </a:lnTo>
                      <a:lnTo>
                        <a:pt x="0" y="144"/>
                      </a:lnTo>
                      <a:lnTo>
                        <a:pt x="3" y="0"/>
                      </a:lnTo>
                      <a:lnTo>
                        <a:pt x="26" y="1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6" name="Freeform 1273"/>
                <p:cNvSpPr>
                  <a:spLocks/>
                </p:cNvSpPr>
                <p:nvPr/>
              </p:nvSpPr>
              <p:spPr bwMode="auto">
                <a:xfrm>
                  <a:off x="1012" y="2611"/>
                  <a:ext cx="730" cy="393"/>
                </a:xfrm>
                <a:custGeom>
                  <a:avLst/>
                  <a:gdLst>
                    <a:gd name="T0" fmla="*/ 174 w 1176"/>
                    <a:gd name="T1" fmla="*/ 0 h 606"/>
                    <a:gd name="T2" fmla="*/ 0 w 1176"/>
                    <a:gd name="T3" fmla="*/ 106 h 606"/>
                    <a:gd name="T4" fmla="*/ 4 w 1176"/>
                    <a:gd name="T5" fmla="*/ 107 h 606"/>
                    <a:gd name="T6" fmla="*/ 174 w 1176"/>
                    <a:gd name="T7" fmla="*/ 3 h 606"/>
                    <a:gd name="T8" fmla="*/ 174 w 1176"/>
                    <a:gd name="T9" fmla="*/ 0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76" h="606">
                      <a:moveTo>
                        <a:pt x="1170" y="0"/>
                      </a:moveTo>
                      <a:lnTo>
                        <a:pt x="0" y="597"/>
                      </a:lnTo>
                      <a:lnTo>
                        <a:pt x="30" y="606"/>
                      </a:lnTo>
                      <a:lnTo>
                        <a:pt x="1176" y="18"/>
                      </a:lnTo>
                      <a:lnTo>
                        <a:pt x="1170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7" name="Freeform 1274"/>
                <p:cNvSpPr>
                  <a:spLocks/>
                </p:cNvSpPr>
                <p:nvPr/>
              </p:nvSpPr>
              <p:spPr bwMode="auto">
                <a:xfrm>
                  <a:off x="1061" y="3018"/>
                  <a:ext cx="1490" cy="451"/>
                </a:xfrm>
                <a:custGeom>
                  <a:avLst/>
                  <a:gdLst>
                    <a:gd name="T0" fmla="*/ 1 w 2532"/>
                    <a:gd name="T1" fmla="*/ 0 h 723"/>
                    <a:gd name="T2" fmla="*/ 4 w 2532"/>
                    <a:gd name="T3" fmla="*/ 0 h 723"/>
                    <a:gd name="T4" fmla="*/ 304 w 2532"/>
                    <a:gd name="T5" fmla="*/ 103 h 723"/>
                    <a:gd name="T6" fmla="*/ 303 w 2532"/>
                    <a:gd name="T7" fmla="*/ 109 h 723"/>
                    <a:gd name="T8" fmla="*/ 0 w 2532"/>
                    <a:gd name="T9" fmla="*/ 4 h 723"/>
                    <a:gd name="T10" fmla="*/ 1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88" name="Freeform 1275"/>
                <p:cNvSpPr>
                  <a:spLocks/>
                </p:cNvSpPr>
                <p:nvPr/>
              </p:nvSpPr>
              <p:spPr bwMode="auto">
                <a:xfrm flipV="1">
                  <a:off x="2549" y="2986"/>
                  <a:ext cx="608" cy="467"/>
                </a:xfrm>
                <a:custGeom>
                  <a:avLst/>
                  <a:gdLst>
                    <a:gd name="T0" fmla="*/ 0 w 2532"/>
                    <a:gd name="T1" fmla="*/ 0 h 723"/>
                    <a:gd name="T2" fmla="*/ 0 w 2532"/>
                    <a:gd name="T3" fmla="*/ 0 h 723"/>
                    <a:gd name="T4" fmla="*/ 8 w 2532"/>
                    <a:gd name="T5" fmla="*/ 118 h 723"/>
                    <a:gd name="T6" fmla="*/ 8 w 2532"/>
                    <a:gd name="T7" fmla="*/ 126 h 723"/>
                    <a:gd name="T8" fmla="*/ 0 w 2532"/>
                    <a:gd name="T9" fmla="*/ 4 h 723"/>
                    <a:gd name="T10" fmla="*/ 0 w 2532"/>
                    <a:gd name="T11" fmla="*/ 0 h 72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532" h="723">
                      <a:moveTo>
                        <a:pt x="6" y="0"/>
                      </a:moveTo>
                      <a:cubicBezTo>
                        <a:pt x="16" y="0"/>
                        <a:pt x="26" y="0"/>
                        <a:pt x="36" y="0"/>
                      </a:cubicBezTo>
                      <a:lnTo>
                        <a:pt x="2532" y="678"/>
                      </a:lnTo>
                      <a:lnTo>
                        <a:pt x="2529" y="723"/>
                      </a:lnTo>
                      <a:lnTo>
                        <a:pt x="0" y="2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86" name="Group 669"/>
            <p:cNvGrpSpPr>
              <a:grpSpLocks/>
            </p:cNvGrpSpPr>
            <p:nvPr/>
          </p:nvGrpSpPr>
          <p:grpSpPr bwMode="auto">
            <a:xfrm>
              <a:off x="7856538" y="4454525"/>
              <a:ext cx="1057275" cy="957263"/>
              <a:chOff x="-153" y="1680"/>
              <a:chExt cx="666" cy="603"/>
            </a:xfrm>
          </p:grpSpPr>
          <p:grpSp>
            <p:nvGrpSpPr>
              <p:cNvPr id="387" name="Group 670"/>
              <p:cNvGrpSpPr>
                <a:grpSpLocks/>
              </p:cNvGrpSpPr>
              <p:nvPr/>
            </p:nvGrpSpPr>
            <p:grpSpPr bwMode="auto">
              <a:xfrm>
                <a:off x="0" y="1680"/>
                <a:ext cx="513" cy="538"/>
                <a:chOff x="4180" y="744"/>
                <a:chExt cx="513" cy="538"/>
              </a:xfrm>
            </p:grpSpPr>
            <p:sp>
              <p:nvSpPr>
                <p:cNvPr id="389" name="Rectangle 671"/>
                <p:cNvSpPr>
                  <a:spLocks noChangeArrowheads="1"/>
                </p:cNvSpPr>
                <p:nvPr/>
              </p:nvSpPr>
              <p:spPr bwMode="auto">
                <a:xfrm>
                  <a:off x="4242" y="747"/>
                  <a:ext cx="426" cy="48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90" name="Rectangle 672"/>
                <p:cNvSpPr>
                  <a:spLocks noChangeArrowheads="1"/>
                </p:cNvSpPr>
                <p:nvPr/>
              </p:nvSpPr>
              <p:spPr bwMode="auto">
                <a:xfrm>
                  <a:off x="4221" y="762"/>
                  <a:ext cx="435" cy="50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91" name="Rectangle 673"/>
                <p:cNvSpPr>
                  <a:spLocks noChangeArrowheads="1"/>
                </p:cNvSpPr>
                <p:nvPr/>
              </p:nvSpPr>
              <p:spPr bwMode="auto">
                <a:xfrm>
                  <a:off x="4224" y="873"/>
                  <a:ext cx="426" cy="10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92" name="Text Box 674"/>
                <p:cNvSpPr txBox="1">
                  <a:spLocks noChangeArrowheads="1"/>
                </p:cNvSpPr>
                <p:nvPr/>
              </p:nvSpPr>
              <p:spPr bwMode="auto">
                <a:xfrm>
                  <a:off x="4180" y="744"/>
                  <a:ext cx="513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000" smtClean="0"/>
                    <a:t>application</a:t>
                  </a:r>
                </a:p>
                <a:p>
                  <a:pPr>
                    <a:defRPr/>
                  </a:pPr>
                  <a:r>
                    <a:rPr lang="en-US" sz="1000" smtClean="0">
                      <a:solidFill>
                        <a:schemeClr val="bg1"/>
                      </a:solidFill>
                    </a:rPr>
                    <a:t>transport</a:t>
                  </a:r>
                  <a:endParaRPr lang="en-US" sz="1000" smtClean="0"/>
                </a:p>
                <a:p>
                  <a:pPr>
                    <a:defRPr/>
                  </a:pPr>
                  <a:r>
                    <a:rPr lang="en-US" sz="1000" smtClean="0"/>
                    <a:t>network</a:t>
                  </a:r>
                </a:p>
                <a:p>
                  <a:pPr>
                    <a:defRPr/>
                  </a:pPr>
                  <a:r>
                    <a:rPr lang="en-US" sz="1000" smtClean="0"/>
                    <a:t>data link</a:t>
                  </a:r>
                </a:p>
                <a:p>
                  <a:pPr>
                    <a:defRPr/>
                  </a:pPr>
                  <a:r>
                    <a:rPr lang="en-US" sz="1000" smtClean="0"/>
                    <a:t>physical</a:t>
                  </a:r>
                  <a:endParaRPr lang="en-US" sz="2400" smtClean="0"/>
                </a:p>
              </p:txBody>
            </p:sp>
            <p:sp>
              <p:nvSpPr>
                <p:cNvPr id="393" name="Line 675"/>
                <p:cNvSpPr>
                  <a:spLocks noChangeShapeType="1"/>
                </p:cNvSpPr>
                <p:nvPr/>
              </p:nvSpPr>
              <p:spPr bwMode="auto">
                <a:xfrm>
                  <a:off x="4221" y="978"/>
                  <a:ext cx="435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94" name="Line 676"/>
                <p:cNvSpPr>
                  <a:spLocks noChangeShapeType="1"/>
                </p:cNvSpPr>
                <p:nvPr/>
              </p:nvSpPr>
              <p:spPr bwMode="auto">
                <a:xfrm>
                  <a:off x="4227" y="1065"/>
                  <a:ext cx="435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395" name="Line 677"/>
                <p:cNvSpPr>
                  <a:spLocks noChangeShapeType="1"/>
                </p:cNvSpPr>
                <p:nvPr/>
              </p:nvSpPr>
              <p:spPr bwMode="auto">
                <a:xfrm>
                  <a:off x="4227" y="1152"/>
                  <a:ext cx="435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88" name="Freeform 678"/>
              <p:cNvSpPr>
                <a:spLocks/>
              </p:cNvSpPr>
              <p:nvPr/>
            </p:nvSpPr>
            <p:spPr bwMode="auto">
              <a:xfrm>
                <a:off x="-153" y="1689"/>
                <a:ext cx="192" cy="594"/>
              </a:xfrm>
              <a:custGeom>
                <a:avLst/>
                <a:gdLst>
                  <a:gd name="T0" fmla="*/ 0 w 192"/>
                  <a:gd name="T1" fmla="*/ 594 h 594"/>
                  <a:gd name="T2" fmla="*/ 192 w 192"/>
                  <a:gd name="T3" fmla="*/ 0 h 594"/>
                  <a:gd name="T4" fmla="*/ 192 w 192"/>
                  <a:gd name="T5" fmla="*/ 515 h 594"/>
                  <a:gd name="T6" fmla="*/ 0 w 192"/>
                  <a:gd name="T7" fmla="*/ 594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594">
                    <a:moveTo>
                      <a:pt x="0" y="594"/>
                    </a:moveTo>
                    <a:lnTo>
                      <a:pt x="192" y="0"/>
                    </a:lnTo>
                    <a:lnTo>
                      <a:pt x="192" y="515"/>
                    </a:lnTo>
                    <a:lnTo>
                      <a:pt x="0" y="59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lin ang="0" scaled="1"/>
              </a:gra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6" name="Group 298"/>
            <p:cNvGrpSpPr>
              <a:grpSpLocks/>
            </p:cNvGrpSpPr>
            <p:nvPr/>
          </p:nvGrpSpPr>
          <p:grpSpPr bwMode="auto">
            <a:xfrm rot="2937887">
              <a:off x="5389563" y="3022600"/>
              <a:ext cx="3781425" cy="434975"/>
              <a:chOff x="2937" y="3579"/>
              <a:chExt cx="2382" cy="274"/>
            </a:xfrm>
          </p:grpSpPr>
          <p:sp>
            <p:nvSpPr>
              <p:cNvPr id="397" name="Rectangle 295"/>
              <p:cNvSpPr>
                <a:spLocks noChangeArrowheads="1"/>
              </p:cNvSpPr>
              <p:nvPr/>
            </p:nvSpPr>
            <p:spPr bwMode="auto">
              <a:xfrm>
                <a:off x="3166" y="3630"/>
                <a:ext cx="1920" cy="17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98" name="Text Box 293"/>
              <p:cNvSpPr txBox="1">
                <a:spLocks noChangeArrowheads="1"/>
              </p:cNvSpPr>
              <p:nvPr/>
            </p:nvSpPr>
            <p:spPr bwMode="auto">
              <a:xfrm>
                <a:off x="3384" y="3612"/>
                <a:ext cx="152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chemeClr val="bg1"/>
                    </a:solidFill>
                  </a:rPr>
                  <a:t>logical end-end transport</a:t>
                </a:r>
                <a:endParaRPr lang="en-US" smtClean="0"/>
              </a:p>
            </p:txBody>
          </p:sp>
          <p:sp>
            <p:nvSpPr>
              <p:cNvPr id="399" name="Freeform 296"/>
              <p:cNvSpPr>
                <a:spLocks/>
              </p:cNvSpPr>
              <p:nvPr/>
            </p:nvSpPr>
            <p:spPr bwMode="auto">
              <a:xfrm>
                <a:off x="2937" y="3579"/>
                <a:ext cx="282" cy="264"/>
              </a:xfrm>
              <a:custGeom>
                <a:avLst/>
                <a:gdLst>
                  <a:gd name="T0" fmla="*/ 282 w 282"/>
                  <a:gd name="T1" fmla="*/ 0 h 264"/>
                  <a:gd name="T2" fmla="*/ 282 w 282"/>
                  <a:gd name="T3" fmla="*/ 264 h 264"/>
                  <a:gd name="T4" fmla="*/ 0 w 282"/>
                  <a:gd name="T5" fmla="*/ 129 h 264"/>
                  <a:gd name="T6" fmla="*/ 282 w 282"/>
                  <a:gd name="T7" fmla="*/ 0 h 2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264">
                    <a:moveTo>
                      <a:pt x="282" y="0"/>
                    </a:moveTo>
                    <a:cubicBezTo>
                      <a:pt x="282" y="132"/>
                      <a:pt x="282" y="264"/>
                      <a:pt x="282" y="264"/>
                    </a:cubicBezTo>
                    <a:cubicBezTo>
                      <a:pt x="159" y="150"/>
                      <a:pt x="0" y="153"/>
                      <a:pt x="0" y="129"/>
                    </a:cubicBezTo>
                    <a:cubicBezTo>
                      <a:pt x="0" y="108"/>
                      <a:pt x="153" y="108"/>
                      <a:pt x="28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0" name="Freeform 297"/>
              <p:cNvSpPr>
                <a:spLocks/>
              </p:cNvSpPr>
              <p:nvPr/>
            </p:nvSpPr>
            <p:spPr bwMode="auto">
              <a:xfrm flipH="1">
                <a:off x="5037" y="3589"/>
                <a:ext cx="282" cy="264"/>
              </a:xfrm>
              <a:custGeom>
                <a:avLst/>
                <a:gdLst>
                  <a:gd name="T0" fmla="*/ 282 w 282"/>
                  <a:gd name="T1" fmla="*/ 0 h 264"/>
                  <a:gd name="T2" fmla="*/ 282 w 282"/>
                  <a:gd name="T3" fmla="*/ 264 h 264"/>
                  <a:gd name="T4" fmla="*/ 0 w 282"/>
                  <a:gd name="T5" fmla="*/ 129 h 264"/>
                  <a:gd name="T6" fmla="*/ 282 w 282"/>
                  <a:gd name="T7" fmla="*/ 0 h 26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264">
                    <a:moveTo>
                      <a:pt x="282" y="0"/>
                    </a:moveTo>
                    <a:cubicBezTo>
                      <a:pt x="282" y="132"/>
                      <a:pt x="282" y="264"/>
                      <a:pt x="282" y="264"/>
                    </a:cubicBezTo>
                    <a:cubicBezTo>
                      <a:pt x="159" y="150"/>
                      <a:pt x="0" y="153"/>
                      <a:pt x="0" y="129"/>
                    </a:cubicBezTo>
                    <a:cubicBezTo>
                      <a:pt x="0" y="108"/>
                      <a:pt x="153" y="108"/>
                      <a:pt x="28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01" name="Group 865"/>
            <p:cNvGrpSpPr>
              <a:grpSpLocks/>
            </p:cNvGrpSpPr>
            <p:nvPr/>
          </p:nvGrpSpPr>
          <p:grpSpPr bwMode="auto">
            <a:xfrm>
              <a:off x="5462588" y="1296988"/>
              <a:ext cx="1057275" cy="957262"/>
              <a:chOff x="-153" y="1680"/>
              <a:chExt cx="666" cy="603"/>
            </a:xfrm>
          </p:grpSpPr>
          <p:grpSp>
            <p:nvGrpSpPr>
              <p:cNvPr id="402" name="Group 866"/>
              <p:cNvGrpSpPr>
                <a:grpSpLocks/>
              </p:cNvGrpSpPr>
              <p:nvPr/>
            </p:nvGrpSpPr>
            <p:grpSpPr bwMode="auto">
              <a:xfrm>
                <a:off x="0" y="1680"/>
                <a:ext cx="513" cy="538"/>
                <a:chOff x="4180" y="744"/>
                <a:chExt cx="513" cy="538"/>
              </a:xfrm>
            </p:grpSpPr>
            <p:sp>
              <p:nvSpPr>
                <p:cNvPr id="404" name="Rectangle 867"/>
                <p:cNvSpPr>
                  <a:spLocks noChangeArrowheads="1"/>
                </p:cNvSpPr>
                <p:nvPr/>
              </p:nvSpPr>
              <p:spPr bwMode="auto">
                <a:xfrm>
                  <a:off x="4242" y="747"/>
                  <a:ext cx="426" cy="48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05" name="Rectangle 868"/>
                <p:cNvSpPr>
                  <a:spLocks noChangeArrowheads="1"/>
                </p:cNvSpPr>
                <p:nvPr/>
              </p:nvSpPr>
              <p:spPr bwMode="auto">
                <a:xfrm>
                  <a:off x="4221" y="762"/>
                  <a:ext cx="435" cy="50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06" name="Rectangle 869"/>
                <p:cNvSpPr>
                  <a:spLocks noChangeArrowheads="1"/>
                </p:cNvSpPr>
                <p:nvPr/>
              </p:nvSpPr>
              <p:spPr bwMode="auto">
                <a:xfrm>
                  <a:off x="4224" y="873"/>
                  <a:ext cx="426" cy="10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07" name="Text Box 870"/>
                <p:cNvSpPr txBox="1">
                  <a:spLocks noChangeArrowheads="1"/>
                </p:cNvSpPr>
                <p:nvPr/>
              </p:nvSpPr>
              <p:spPr bwMode="auto">
                <a:xfrm>
                  <a:off x="4180" y="744"/>
                  <a:ext cx="513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000" dirty="0" smtClean="0"/>
                    <a:t>application</a:t>
                  </a:r>
                </a:p>
                <a:p>
                  <a:pPr>
                    <a:defRPr/>
                  </a:pPr>
                  <a:r>
                    <a:rPr lang="en-US" sz="1000" dirty="0" smtClean="0">
                      <a:solidFill>
                        <a:schemeClr val="bg1"/>
                      </a:solidFill>
                    </a:rPr>
                    <a:t>transport</a:t>
                  </a:r>
                  <a:endParaRPr lang="en-US" sz="1000" dirty="0" smtClean="0"/>
                </a:p>
                <a:p>
                  <a:pPr>
                    <a:defRPr/>
                  </a:pPr>
                  <a:r>
                    <a:rPr lang="en-US" sz="1000" dirty="0" smtClean="0"/>
                    <a:t>network</a:t>
                  </a:r>
                </a:p>
                <a:p>
                  <a:pPr>
                    <a:defRPr/>
                  </a:pPr>
                  <a:r>
                    <a:rPr lang="en-US" sz="1000" dirty="0" smtClean="0"/>
                    <a:t>data link</a:t>
                  </a:r>
                </a:p>
                <a:p>
                  <a:pPr>
                    <a:defRPr/>
                  </a:pPr>
                  <a:r>
                    <a:rPr lang="en-US" sz="1000" dirty="0" smtClean="0"/>
                    <a:t>physical</a:t>
                  </a:r>
                  <a:endParaRPr lang="en-US" sz="2400" dirty="0" smtClean="0"/>
                </a:p>
              </p:txBody>
            </p:sp>
            <p:sp>
              <p:nvSpPr>
                <p:cNvPr id="408" name="Line 871"/>
                <p:cNvSpPr>
                  <a:spLocks noChangeShapeType="1"/>
                </p:cNvSpPr>
                <p:nvPr/>
              </p:nvSpPr>
              <p:spPr bwMode="auto">
                <a:xfrm>
                  <a:off x="4221" y="978"/>
                  <a:ext cx="435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09" name="Line 872"/>
                <p:cNvSpPr>
                  <a:spLocks noChangeShapeType="1"/>
                </p:cNvSpPr>
                <p:nvPr/>
              </p:nvSpPr>
              <p:spPr bwMode="auto">
                <a:xfrm>
                  <a:off x="4227" y="1065"/>
                  <a:ext cx="435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10" name="Line 873"/>
                <p:cNvSpPr>
                  <a:spLocks noChangeShapeType="1"/>
                </p:cNvSpPr>
                <p:nvPr/>
              </p:nvSpPr>
              <p:spPr bwMode="auto">
                <a:xfrm>
                  <a:off x="4227" y="1152"/>
                  <a:ext cx="435" cy="3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03" name="Freeform 874"/>
              <p:cNvSpPr>
                <a:spLocks/>
              </p:cNvSpPr>
              <p:nvPr/>
            </p:nvSpPr>
            <p:spPr bwMode="auto">
              <a:xfrm>
                <a:off x="-153" y="1689"/>
                <a:ext cx="192" cy="594"/>
              </a:xfrm>
              <a:custGeom>
                <a:avLst/>
                <a:gdLst>
                  <a:gd name="T0" fmla="*/ 0 w 192"/>
                  <a:gd name="T1" fmla="*/ 594 h 594"/>
                  <a:gd name="T2" fmla="*/ 192 w 192"/>
                  <a:gd name="T3" fmla="*/ 0 h 594"/>
                  <a:gd name="T4" fmla="*/ 192 w 192"/>
                  <a:gd name="T5" fmla="*/ 515 h 594"/>
                  <a:gd name="T6" fmla="*/ 0 w 192"/>
                  <a:gd name="T7" fmla="*/ 594 h 59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92" h="594">
                    <a:moveTo>
                      <a:pt x="0" y="594"/>
                    </a:moveTo>
                    <a:lnTo>
                      <a:pt x="192" y="0"/>
                    </a:lnTo>
                    <a:lnTo>
                      <a:pt x="192" y="515"/>
                    </a:lnTo>
                    <a:lnTo>
                      <a:pt x="0" y="59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FF0000"/>
                  </a:gs>
                </a:gsLst>
                <a:lin ang="0" scaled="1"/>
              </a:gra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356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200"/>
              <a:t>3-</a:t>
            </a:r>
            <a:fld id="{5558CD9A-22B8-4520-A3F0-6181329E7991}" type="slidenum">
              <a:rPr lang="en-US" sz="1200"/>
              <a:pPr/>
              <a:t>3</a:t>
            </a:fld>
            <a:endParaRPr lang="en-US" sz="1200"/>
          </a:p>
        </p:txBody>
      </p:sp>
      <p:pic>
        <p:nvPicPr>
          <p:cNvPr id="22531" name="Picture 17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936625"/>
            <a:ext cx="6399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Freeform 157"/>
          <p:cNvSpPr>
            <a:spLocks/>
          </p:cNvSpPr>
          <p:nvPr/>
        </p:nvSpPr>
        <p:spPr bwMode="auto">
          <a:xfrm>
            <a:off x="2767013" y="3143250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1428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Multiplexing/demultiplexing</a:t>
            </a:r>
          </a:p>
        </p:txBody>
      </p:sp>
      <p:sp>
        <p:nvSpPr>
          <p:cNvPr id="8199" name="Text Box 37"/>
          <p:cNvSpPr txBox="1">
            <a:spLocks noChangeArrowheads="1"/>
          </p:cNvSpPr>
          <p:nvPr/>
        </p:nvSpPr>
        <p:spPr bwMode="auto">
          <a:xfrm>
            <a:off x="8007350" y="4068763"/>
            <a:ext cx="89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process</a:t>
            </a:r>
          </a:p>
        </p:txBody>
      </p:sp>
      <p:sp>
        <p:nvSpPr>
          <p:cNvPr id="8200" name="Text Box 38"/>
          <p:cNvSpPr txBox="1">
            <a:spLocks noChangeArrowheads="1"/>
          </p:cNvSpPr>
          <p:nvPr/>
        </p:nvSpPr>
        <p:spPr bwMode="auto">
          <a:xfrm>
            <a:off x="7981950" y="3667125"/>
            <a:ext cx="755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socket</a:t>
            </a:r>
          </a:p>
        </p:txBody>
      </p:sp>
      <p:grpSp>
        <p:nvGrpSpPr>
          <p:cNvPr id="362673" name="Group 177"/>
          <p:cNvGrpSpPr>
            <a:grpSpLocks/>
          </p:cNvGrpSpPr>
          <p:nvPr/>
        </p:nvGrpSpPr>
        <p:grpSpPr bwMode="auto">
          <a:xfrm>
            <a:off x="4908550" y="1571625"/>
            <a:ext cx="3808413" cy="1468438"/>
            <a:chOff x="3092" y="990"/>
            <a:chExt cx="2399" cy="925"/>
          </a:xfrm>
        </p:grpSpPr>
        <p:sp>
          <p:nvSpPr>
            <p:cNvPr id="8323" name="Rectangle 41"/>
            <p:cNvSpPr>
              <a:spLocks noChangeArrowheads="1"/>
            </p:cNvSpPr>
            <p:nvPr/>
          </p:nvSpPr>
          <p:spPr bwMode="auto">
            <a:xfrm>
              <a:off x="3092" y="1163"/>
              <a:ext cx="2399" cy="752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80000"/>
                </a:lnSpc>
                <a:defRPr/>
              </a:pPr>
              <a:r>
                <a:rPr lang="en-US" sz="2400">
                  <a:latin typeface="Gill Sans MT" charset="0"/>
                  <a:ea typeface="ＭＳ Ｐゴシック" charset="0"/>
                </a:rPr>
                <a:t>use header info to deliver</a:t>
              </a:r>
            </a:p>
            <a:p>
              <a:pPr algn="l">
                <a:lnSpc>
                  <a:spcPct val="80000"/>
                </a:lnSpc>
                <a:defRPr/>
              </a:pPr>
              <a:r>
                <a:rPr lang="en-US" sz="2400">
                  <a:latin typeface="Gill Sans MT" charset="0"/>
                  <a:ea typeface="ＭＳ Ｐゴシック" charset="0"/>
                </a:rPr>
                <a:t>received segments to correct </a:t>
              </a:r>
            </a:p>
            <a:p>
              <a:pPr algn="l">
                <a:lnSpc>
                  <a:spcPct val="80000"/>
                </a:lnSpc>
                <a:defRPr/>
              </a:pPr>
              <a:r>
                <a:rPr lang="en-US" sz="2400">
                  <a:latin typeface="Gill Sans MT" charset="0"/>
                  <a:ea typeface="ＭＳ Ｐゴシック" charset="0"/>
                </a:rPr>
                <a:t>socket</a:t>
              </a:r>
            </a:p>
          </p:txBody>
        </p:sp>
        <p:grpSp>
          <p:nvGrpSpPr>
            <p:cNvPr id="22659" name="Group 42"/>
            <p:cNvGrpSpPr>
              <a:grpSpLocks/>
            </p:cNvGrpSpPr>
            <p:nvPr/>
          </p:nvGrpSpPr>
          <p:grpSpPr bwMode="auto">
            <a:xfrm>
              <a:off x="3188" y="990"/>
              <a:ext cx="1994" cy="288"/>
              <a:chOff x="1136" y="3681"/>
              <a:chExt cx="1600" cy="288"/>
            </a:xfrm>
          </p:grpSpPr>
          <p:sp>
            <p:nvSpPr>
              <p:cNvPr id="8325" name="Rectangle 43"/>
              <p:cNvSpPr>
                <a:spLocks noChangeArrowheads="1"/>
              </p:cNvSpPr>
              <p:nvPr/>
            </p:nvSpPr>
            <p:spPr bwMode="auto">
              <a:xfrm>
                <a:off x="1422" y="3732"/>
                <a:ext cx="1002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326" name="Text Box 44"/>
              <p:cNvSpPr txBox="1">
                <a:spLocks noChangeArrowheads="1"/>
              </p:cNvSpPr>
              <p:nvPr/>
            </p:nvSpPr>
            <p:spPr bwMode="auto">
              <a:xfrm>
                <a:off x="1136" y="3681"/>
                <a:ext cx="1600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smtClean="0">
                    <a:solidFill>
                      <a:srgbClr val="CC0000"/>
                    </a:solidFill>
                    <a:latin typeface="Gill Sans MT" charset="0"/>
                  </a:rPr>
                  <a:t>demultiplexing at receiver:</a:t>
                </a:r>
              </a:p>
            </p:txBody>
          </p:sp>
        </p:grpSp>
      </p:grpSp>
      <p:grpSp>
        <p:nvGrpSpPr>
          <p:cNvPr id="362672" name="Group 176"/>
          <p:cNvGrpSpPr>
            <a:grpSpLocks/>
          </p:cNvGrpSpPr>
          <p:nvPr/>
        </p:nvGrpSpPr>
        <p:grpSpPr bwMode="auto">
          <a:xfrm>
            <a:off x="411163" y="1335088"/>
            <a:ext cx="4029075" cy="1466850"/>
            <a:chOff x="259" y="841"/>
            <a:chExt cx="2538" cy="924"/>
          </a:xfrm>
        </p:grpSpPr>
        <p:sp>
          <p:nvSpPr>
            <p:cNvPr id="8318" name="Text Box 45"/>
            <p:cNvSpPr txBox="1">
              <a:spLocks noChangeArrowheads="1"/>
            </p:cNvSpPr>
            <p:nvPr/>
          </p:nvSpPr>
          <p:spPr bwMode="auto">
            <a:xfrm>
              <a:off x="264" y="1068"/>
              <a:ext cx="2533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0000"/>
                </a:lnSpc>
                <a:defRPr/>
              </a:pPr>
              <a:r>
                <a:rPr lang="en-US" sz="2400" smtClean="0">
                  <a:latin typeface="Gill Sans MT" charset="0"/>
                </a:rPr>
                <a:t>handle data from multiple</a:t>
              </a:r>
            </a:p>
            <a:p>
              <a:pPr algn="l">
                <a:lnSpc>
                  <a:spcPct val="80000"/>
                </a:lnSpc>
                <a:defRPr/>
              </a:pPr>
              <a:r>
                <a:rPr lang="en-US" sz="2400" smtClean="0">
                  <a:latin typeface="Gill Sans MT" charset="0"/>
                </a:rPr>
                <a:t>sockets, add transport header (later used for demultiplexing)</a:t>
              </a:r>
            </a:p>
          </p:txBody>
        </p:sp>
        <p:sp>
          <p:nvSpPr>
            <p:cNvPr id="8319" name="Rectangle 46"/>
            <p:cNvSpPr>
              <a:spLocks noChangeArrowheads="1"/>
            </p:cNvSpPr>
            <p:nvPr/>
          </p:nvSpPr>
          <p:spPr bwMode="auto">
            <a:xfrm>
              <a:off x="259" y="1009"/>
              <a:ext cx="2479" cy="756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655" name="Group 47"/>
            <p:cNvGrpSpPr>
              <a:grpSpLocks/>
            </p:cNvGrpSpPr>
            <p:nvPr/>
          </p:nvGrpSpPr>
          <p:grpSpPr bwMode="auto">
            <a:xfrm>
              <a:off x="332" y="841"/>
              <a:ext cx="1742" cy="288"/>
              <a:chOff x="1101" y="3681"/>
              <a:chExt cx="1673" cy="288"/>
            </a:xfrm>
          </p:grpSpPr>
          <p:sp>
            <p:nvSpPr>
              <p:cNvPr id="8321" name="Rectangle 48"/>
              <p:cNvSpPr>
                <a:spLocks noChangeArrowheads="1"/>
              </p:cNvSpPr>
              <p:nvPr/>
            </p:nvSpPr>
            <p:spPr bwMode="auto">
              <a:xfrm>
                <a:off x="1422" y="3732"/>
                <a:ext cx="1004" cy="2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322" name="Text Box 49"/>
              <p:cNvSpPr txBox="1">
                <a:spLocks noChangeArrowheads="1"/>
              </p:cNvSpPr>
              <p:nvPr/>
            </p:nvSpPr>
            <p:spPr bwMode="auto">
              <a:xfrm>
                <a:off x="1101" y="3681"/>
                <a:ext cx="1673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smtClean="0">
                    <a:solidFill>
                      <a:srgbClr val="CC0000"/>
                    </a:solidFill>
                    <a:latin typeface="Gill Sans MT" charset="0"/>
                  </a:rPr>
                  <a:t>multiplexing at sender:</a:t>
                </a:r>
              </a:p>
            </p:txBody>
          </p:sp>
        </p:grpSp>
      </p:grpSp>
      <p:grpSp>
        <p:nvGrpSpPr>
          <p:cNvPr id="22538" name="Group 57"/>
          <p:cNvGrpSpPr>
            <a:grpSpLocks/>
          </p:cNvGrpSpPr>
          <p:nvPr/>
        </p:nvGrpSpPr>
        <p:grpSpPr bwMode="auto">
          <a:xfrm>
            <a:off x="7481888" y="3741738"/>
            <a:ext cx="533400" cy="206375"/>
            <a:chOff x="344" y="1846"/>
            <a:chExt cx="336" cy="130"/>
          </a:xfrm>
        </p:grpSpPr>
        <p:sp>
          <p:nvSpPr>
            <p:cNvPr id="8314" name="Rectangle 35"/>
            <p:cNvSpPr>
              <a:spLocks noChangeArrowheads="1"/>
            </p:cNvSpPr>
            <p:nvPr/>
          </p:nvSpPr>
          <p:spPr bwMode="auto">
            <a:xfrm>
              <a:off x="344" y="184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5" name="Rectangle 54"/>
            <p:cNvSpPr>
              <a:spLocks noChangeArrowheads="1"/>
            </p:cNvSpPr>
            <p:nvPr/>
          </p:nvSpPr>
          <p:spPr bwMode="auto">
            <a:xfrm>
              <a:off x="454" y="1863"/>
              <a:ext cx="110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6" name="Rectangle 55"/>
            <p:cNvSpPr>
              <a:spLocks noChangeArrowheads="1"/>
            </p:cNvSpPr>
            <p:nvPr/>
          </p:nvSpPr>
          <p:spPr bwMode="auto">
            <a:xfrm>
              <a:off x="578" y="192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7" name="Rectangle 56"/>
            <p:cNvSpPr>
              <a:spLocks noChangeArrowheads="1"/>
            </p:cNvSpPr>
            <p:nvPr/>
          </p:nvSpPr>
          <p:spPr bwMode="auto">
            <a:xfrm>
              <a:off x="407" y="192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2539" name="Rectangle 23"/>
          <p:cNvSpPr>
            <a:spLocks noChangeArrowheads="1"/>
          </p:cNvSpPr>
          <p:nvPr/>
        </p:nvSpPr>
        <p:spPr bwMode="auto">
          <a:xfrm>
            <a:off x="3314700" y="3194050"/>
            <a:ext cx="1497013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40" name="Rectangle 24"/>
          <p:cNvSpPr>
            <a:spLocks noChangeArrowheads="1"/>
          </p:cNvSpPr>
          <p:nvPr/>
        </p:nvSpPr>
        <p:spPr bwMode="auto">
          <a:xfrm>
            <a:off x="3279775" y="3248025"/>
            <a:ext cx="1473200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41" name="Line 25"/>
          <p:cNvSpPr>
            <a:spLocks noChangeShapeType="1"/>
          </p:cNvSpPr>
          <p:nvPr/>
        </p:nvSpPr>
        <p:spPr bwMode="auto">
          <a:xfrm>
            <a:off x="3286125" y="4017963"/>
            <a:ext cx="14605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2" name="Text Box 26"/>
          <p:cNvSpPr txBox="1">
            <a:spLocks noChangeArrowheads="1"/>
          </p:cNvSpPr>
          <p:nvPr/>
        </p:nvSpPr>
        <p:spPr bwMode="auto">
          <a:xfrm>
            <a:off x="3357563" y="40005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2543" name="Line 27"/>
          <p:cNvSpPr>
            <a:spLocks noChangeShapeType="1"/>
          </p:cNvSpPr>
          <p:nvPr/>
        </p:nvSpPr>
        <p:spPr bwMode="auto">
          <a:xfrm>
            <a:off x="3287713" y="433546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44" name="Text Box 26"/>
          <p:cNvSpPr txBox="1">
            <a:spLocks noChangeArrowheads="1"/>
          </p:cNvSpPr>
          <p:nvPr/>
        </p:nvSpPr>
        <p:spPr bwMode="auto">
          <a:xfrm>
            <a:off x="3354388" y="32146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2545" name="Text Box 26"/>
          <p:cNvSpPr txBox="1">
            <a:spLocks noChangeArrowheads="1"/>
          </p:cNvSpPr>
          <p:nvPr/>
        </p:nvSpPr>
        <p:spPr bwMode="auto">
          <a:xfrm>
            <a:off x="3351213" y="49053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2546" name="Text Box 26"/>
          <p:cNvSpPr txBox="1">
            <a:spLocks noChangeArrowheads="1"/>
          </p:cNvSpPr>
          <p:nvPr/>
        </p:nvSpPr>
        <p:spPr bwMode="auto">
          <a:xfrm>
            <a:off x="3351213" y="46196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2547" name="Text Box 26"/>
          <p:cNvSpPr txBox="1">
            <a:spLocks noChangeArrowheads="1"/>
          </p:cNvSpPr>
          <p:nvPr/>
        </p:nvSpPr>
        <p:spPr bwMode="auto">
          <a:xfrm>
            <a:off x="3351213" y="43211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8213" name="Oval 120"/>
          <p:cNvSpPr>
            <a:spLocks noChangeArrowheads="1"/>
          </p:cNvSpPr>
          <p:nvPr/>
        </p:nvSpPr>
        <p:spPr bwMode="auto">
          <a:xfrm>
            <a:off x="4051300" y="35893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P2</a:t>
            </a:r>
          </a:p>
        </p:txBody>
      </p:sp>
      <p:sp>
        <p:nvSpPr>
          <p:cNvPr id="22549" name="Line 27"/>
          <p:cNvSpPr>
            <a:spLocks noChangeShapeType="1"/>
          </p:cNvSpPr>
          <p:nvPr/>
        </p:nvSpPr>
        <p:spPr bwMode="auto">
          <a:xfrm>
            <a:off x="3284538" y="464661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0" name="Line 27"/>
          <p:cNvSpPr>
            <a:spLocks noChangeShapeType="1"/>
          </p:cNvSpPr>
          <p:nvPr/>
        </p:nvSpPr>
        <p:spPr bwMode="auto">
          <a:xfrm>
            <a:off x="3281363" y="4945063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6" name="Oval 128"/>
          <p:cNvSpPr>
            <a:spLocks noChangeArrowheads="1"/>
          </p:cNvSpPr>
          <p:nvPr/>
        </p:nvSpPr>
        <p:spPr bwMode="auto">
          <a:xfrm>
            <a:off x="3346450" y="35893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P1</a:t>
            </a:r>
          </a:p>
        </p:txBody>
      </p:sp>
      <p:grpSp>
        <p:nvGrpSpPr>
          <p:cNvPr id="22552" name="Group 134"/>
          <p:cNvGrpSpPr>
            <a:grpSpLocks/>
          </p:cNvGrpSpPr>
          <p:nvPr/>
        </p:nvGrpSpPr>
        <p:grpSpPr bwMode="auto">
          <a:xfrm>
            <a:off x="4127500" y="3948113"/>
            <a:ext cx="412750" cy="158750"/>
            <a:chOff x="1383" y="2620"/>
            <a:chExt cx="260" cy="100"/>
          </a:xfrm>
        </p:grpSpPr>
        <p:sp>
          <p:nvSpPr>
            <p:cNvPr id="8310" name="Rectangle 130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1" name="Rectangle 131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2" name="Rectangle 132"/>
            <p:cNvSpPr>
              <a:spLocks noChangeArrowheads="1"/>
            </p:cNvSpPr>
            <p:nvPr/>
          </p:nvSpPr>
          <p:spPr bwMode="auto">
            <a:xfrm>
              <a:off x="1599" y="2678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13" name="Rectangle 133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2553" name="Group 135"/>
          <p:cNvGrpSpPr>
            <a:grpSpLocks/>
          </p:cNvGrpSpPr>
          <p:nvPr/>
        </p:nvGrpSpPr>
        <p:grpSpPr bwMode="auto">
          <a:xfrm>
            <a:off x="3425825" y="3940175"/>
            <a:ext cx="412750" cy="158750"/>
            <a:chOff x="1383" y="2620"/>
            <a:chExt cx="260" cy="100"/>
          </a:xfrm>
        </p:grpSpPr>
        <p:sp>
          <p:nvSpPr>
            <p:cNvPr id="8306" name="Rectangle 136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7" name="Rectangle 137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8" name="Rectangle 138"/>
            <p:cNvSpPr>
              <a:spLocks noChangeArrowheads="1"/>
            </p:cNvSpPr>
            <p:nvPr/>
          </p:nvSpPr>
          <p:spPr bwMode="auto">
            <a:xfrm>
              <a:off x="1599" y="2678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9" name="Rectangle 139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2554" name="Freeform 141"/>
          <p:cNvSpPr>
            <a:spLocks/>
          </p:cNvSpPr>
          <p:nvPr/>
        </p:nvSpPr>
        <p:spPr bwMode="auto">
          <a:xfrm>
            <a:off x="1793875" y="4003675"/>
            <a:ext cx="2160588" cy="1989138"/>
          </a:xfrm>
          <a:custGeom>
            <a:avLst/>
            <a:gdLst>
              <a:gd name="T0" fmla="*/ 0 w 1361"/>
              <a:gd name="T1" fmla="*/ 2147483647 h 1253"/>
              <a:gd name="T2" fmla="*/ 2147483647 w 1361"/>
              <a:gd name="T3" fmla="*/ 2147483647 h 1253"/>
              <a:gd name="T4" fmla="*/ 2147483647 w 1361"/>
              <a:gd name="T5" fmla="*/ 2147483647 h 1253"/>
              <a:gd name="T6" fmla="*/ 2147483647 w 1361"/>
              <a:gd name="T7" fmla="*/ 2147483647 h 1253"/>
              <a:gd name="T8" fmla="*/ 2147483647 w 1361"/>
              <a:gd name="T9" fmla="*/ 2147483647 h 1253"/>
              <a:gd name="T10" fmla="*/ 2147483647 w 1361"/>
              <a:gd name="T11" fmla="*/ 0 h 12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61" h="1253">
                <a:moveTo>
                  <a:pt x="0" y="216"/>
                </a:moveTo>
                <a:lnTo>
                  <a:pt x="7" y="1252"/>
                </a:lnTo>
                <a:lnTo>
                  <a:pt x="1320" y="1253"/>
                </a:lnTo>
                <a:lnTo>
                  <a:pt x="1361" y="1252"/>
                </a:lnTo>
                <a:lnTo>
                  <a:pt x="1353" y="114"/>
                </a:lnTo>
                <a:lnTo>
                  <a:pt x="1178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55" name="Freeform 142"/>
          <p:cNvSpPr>
            <a:spLocks/>
          </p:cNvSpPr>
          <p:nvPr/>
        </p:nvSpPr>
        <p:spPr bwMode="auto">
          <a:xfrm>
            <a:off x="1857375" y="4029075"/>
            <a:ext cx="1962150" cy="1897063"/>
          </a:xfrm>
          <a:custGeom>
            <a:avLst/>
            <a:gdLst>
              <a:gd name="T0" fmla="*/ 0 w 1236"/>
              <a:gd name="T1" fmla="*/ 2147483647 h 1195"/>
              <a:gd name="T2" fmla="*/ 2147483647 w 1236"/>
              <a:gd name="T3" fmla="*/ 2147483647 h 1195"/>
              <a:gd name="T4" fmla="*/ 2147483647 w 1236"/>
              <a:gd name="T5" fmla="*/ 2147483647 h 1195"/>
              <a:gd name="T6" fmla="*/ 2147483647 w 1236"/>
              <a:gd name="T7" fmla="*/ 2147483647 h 1195"/>
              <a:gd name="T8" fmla="*/ 2147483647 w 1236"/>
              <a:gd name="T9" fmla="*/ 0 h 1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36" h="1195">
                <a:moveTo>
                  <a:pt x="0" y="202"/>
                </a:moveTo>
                <a:lnTo>
                  <a:pt x="6" y="1194"/>
                </a:lnTo>
                <a:lnTo>
                  <a:pt x="1236" y="1195"/>
                </a:lnTo>
                <a:lnTo>
                  <a:pt x="1227" y="150"/>
                </a:lnTo>
                <a:lnTo>
                  <a:pt x="1069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56" name="Rectangle 23"/>
          <p:cNvSpPr>
            <a:spLocks noChangeArrowheads="1"/>
          </p:cNvSpPr>
          <p:nvPr/>
        </p:nvSpPr>
        <p:spPr bwMode="auto">
          <a:xfrm>
            <a:off x="5576888" y="3563938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57" name="Rectangle 24"/>
          <p:cNvSpPr>
            <a:spLocks noChangeArrowheads="1"/>
          </p:cNvSpPr>
          <p:nvPr/>
        </p:nvSpPr>
        <p:spPr bwMode="auto">
          <a:xfrm>
            <a:off x="5538788" y="3617913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58" name="Line 25"/>
          <p:cNvSpPr>
            <a:spLocks noChangeShapeType="1"/>
          </p:cNvSpPr>
          <p:nvPr/>
        </p:nvSpPr>
        <p:spPr bwMode="auto">
          <a:xfrm>
            <a:off x="5548313" y="43783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59" name="Text Box 26"/>
          <p:cNvSpPr txBox="1">
            <a:spLocks noChangeArrowheads="1"/>
          </p:cNvSpPr>
          <p:nvPr/>
        </p:nvSpPr>
        <p:spPr bwMode="auto">
          <a:xfrm>
            <a:off x="5505450" y="43608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2560" name="Line 27"/>
          <p:cNvSpPr>
            <a:spLocks noChangeShapeType="1"/>
          </p:cNvSpPr>
          <p:nvPr/>
        </p:nvSpPr>
        <p:spPr bwMode="auto">
          <a:xfrm>
            <a:off x="5556250" y="46990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1" name="Line 28"/>
          <p:cNvSpPr>
            <a:spLocks noChangeShapeType="1"/>
          </p:cNvSpPr>
          <p:nvPr/>
        </p:nvSpPr>
        <p:spPr bwMode="auto">
          <a:xfrm>
            <a:off x="5541963" y="50085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2" name="Line 29"/>
          <p:cNvSpPr>
            <a:spLocks noChangeShapeType="1"/>
          </p:cNvSpPr>
          <p:nvPr/>
        </p:nvSpPr>
        <p:spPr bwMode="auto">
          <a:xfrm>
            <a:off x="5541963" y="52943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63" name="Text Box 26"/>
          <p:cNvSpPr txBox="1">
            <a:spLocks noChangeArrowheads="1"/>
          </p:cNvSpPr>
          <p:nvPr/>
        </p:nvSpPr>
        <p:spPr bwMode="auto">
          <a:xfrm>
            <a:off x="5540375" y="36083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2564" name="Text Box 26"/>
          <p:cNvSpPr txBox="1">
            <a:spLocks noChangeArrowheads="1"/>
          </p:cNvSpPr>
          <p:nvPr/>
        </p:nvSpPr>
        <p:spPr bwMode="auto">
          <a:xfrm>
            <a:off x="5495925" y="52657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2565" name="Text Box 26"/>
          <p:cNvSpPr txBox="1">
            <a:spLocks noChangeArrowheads="1"/>
          </p:cNvSpPr>
          <p:nvPr/>
        </p:nvSpPr>
        <p:spPr bwMode="auto">
          <a:xfrm>
            <a:off x="5514975" y="49799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2566" name="Text Box 26"/>
          <p:cNvSpPr txBox="1">
            <a:spLocks noChangeArrowheads="1"/>
          </p:cNvSpPr>
          <p:nvPr/>
        </p:nvSpPr>
        <p:spPr bwMode="auto">
          <a:xfrm>
            <a:off x="5505450" y="46847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8232" name="Oval 101"/>
          <p:cNvSpPr>
            <a:spLocks noChangeArrowheads="1"/>
          </p:cNvSpPr>
          <p:nvPr/>
        </p:nvSpPr>
        <p:spPr bwMode="auto">
          <a:xfrm>
            <a:off x="5875338" y="3949700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P4</a:t>
            </a:r>
          </a:p>
        </p:txBody>
      </p:sp>
      <p:sp>
        <p:nvSpPr>
          <p:cNvPr id="22568" name="Freeform 103"/>
          <p:cNvSpPr>
            <a:spLocks/>
          </p:cNvSpPr>
          <p:nvPr/>
        </p:nvSpPr>
        <p:spPr bwMode="auto">
          <a:xfrm>
            <a:off x="6824663" y="3595688"/>
            <a:ext cx="581025" cy="2038350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69" name="Freeform 70"/>
          <p:cNvSpPr>
            <a:spLocks/>
          </p:cNvSpPr>
          <p:nvPr/>
        </p:nvSpPr>
        <p:spPr bwMode="auto">
          <a:xfrm>
            <a:off x="635000" y="3616325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70" name="Rectangle 23"/>
          <p:cNvSpPr>
            <a:spLocks noChangeArrowheads="1"/>
          </p:cNvSpPr>
          <p:nvPr/>
        </p:nvSpPr>
        <p:spPr bwMode="auto">
          <a:xfrm>
            <a:off x="1231900" y="3571875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71" name="Rectangle 24"/>
          <p:cNvSpPr>
            <a:spLocks noChangeArrowheads="1"/>
          </p:cNvSpPr>
          <p:nvPr/>
        </p:nvSpPr>
        <p:spPr bwMode="auto">
          <a:xfrm>
            <a:off x="1193800" y="3625850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22572" name="Line 25"/>
          <p:cNvSpPr>
            <a:spLocks noChangeShapeType="1"/>
          </p:cNvSpPr>
          <p:nvPr/>
        </p:nvSpPr>
        <p:spPr bwMode="auto">
          <a:xfrm>
            <a:off x="1203325" y="43862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73" name="Text Box 26"/>
          <p:cNvSpPr txBox="1">
            <a:spLocks noChangeArrowheads="1"/>
          </p:cNvSpPr>
          <p:nvPr/>
        </p:nvSpPr>
        <p:spPr bwMode="auto">
          <a:xfrm>
            <a:off x="1160463" y="436880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transport</a:t>
            </a:r>
          </a:p>
        </p:txBody>
      </p:sp>
      <p:sp>
        <p:nvSpPr>
          <p:cNvPr id="22574" name="Line 27"/>
          <p:cNvSpPr>
            <a:spLocks noChangeShapeType="1"/>
          </p:cNvSpPr>
          <p:nvPr/>
        </p:nvSpPr>
        <p:spPr bwMode="auto">
          <a:xfrm>
            <a:off x="1211263" y="4706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75" name="Line 28"/>
          <p:cNvSpPr>
            <a:spLocks noChangeShapeType="1"/>
          </p:cNvSpPr>
          <p:nvPr/>
        </p:nvSpPr>
        <p:spPr bwMode="auto">
          <a:xfrm>
            <a:off x="1196975" y="50165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76" name="Line 29"/>
          <p:cNvSpPr>
            <a:spLocks noChangeShapeType="1"/>
          </p:cNvSpPr>
          <p:nvPr/>
        </p:nvSpPr>
        <p:spPr bwMode="auto">
          <a:xfrm>
            <a:off x="1196975" y="530225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77" name="Text Box 26"/>
          <p:cNvSpPr txBox="1">
            <a:spLocks noChangeArrowheads="1"/>
          </p:cNvSpPr>
          <p:nvPr/>
        </p:nvSpPr>
        <p:spPr bwMode="auto">
          <a:xfrm>
            <a:off x="1195388" y="36163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application</a:t>
            </a:r>
          </a:p>
        </p:txBody>
      </p:sp>
      <p:sp>
        <p:nvSpPr>
          <p:cNvPr id="22578" name="Text Box 26"/>
          <p:cNvSpPr txBox="1">
            <a:spLocks noChangeArrowheads="1"/>
          </p:cNvSpPr>
          <p:nvPr/>
        </p:nvSpPr>
        <p:spPr bwMode="auto">
          <a:xfrm>
            <a:off x="1150938" y="527367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physical</a:t>
            </a:r>
          </a:p>
        </p:txBody>
      </p:sp>
      <p:sp>
        <p:nvSpPr>
          <p:cNvPr id="22579" name="Text Box 26"/>
          <p:cNvSpPr txBox="1">
            <a:spLocks noChangeArrowheads="1"/>
          </p:cNvSpPr>
          <p:nvPr/>
        </p:nvSpPr>
        <p:spPr bwMode="auto">
          <a:xfrm>
            <a:off x="1169988" y="4987925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link</a:t>
            </a:r>
          </a:p>
        </p:txBody>
      </p:sp>
      <p:sp>
        <p:nvSpPr>
          <p:cNvPr id="22580" name="Text Box 26"/>
          <p:cNvSpPr txBox="1">
            <a:spLocks noChangeArrowheads="1"/>
          </p:cNvSpPr>
          <p:nvPr/>
        </p:nvSpPr>
        <p:spPr bwMode="auto">
          <a:xfrm>
            <a:off x="1160463" y="4692650"/>
            <a:ext cx="131762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/>
              <a:t>network</a:t>
            </a:r>
          </a:p>
        </p:txBody>
      </p:sp>
      <p:sp>
        <p:nvSpPr>
          <p:cNvPr id="8246" name="Oval 23"/>
          <p:cNvSpPr>
            <a:spLocks noChangeArrowheads="1"/>
          </p:cNvSpPr>
          <p:nvPr/>
        </p:nvSpPr>
        <p:spPr bwMode="auto">
          <a:xfrm>
            <a:off x="1530350" y="39576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latin typeface="Comic Sans MS" charset="0"/>
                <a:ea typeface="ＭＳ Ｐゴシック" charset="0"/>
              </a:rPr>
              <a:t>P3</a:t>
            </a:r>
          </a:p>
        </p:txBody>
      </p:sp>
      <p:grpSp>
        <p:nvGrpSpPr>
          <p:cNvPr id="22582" name="Group 149"/>
          <p:cNvGrpSpPr>
            <a:grpSpLocks/>
          </p:cNvGrpSpPr>
          <p:nvPr/>
        </p:nvGrpSpPr>
        <p:grpSpPr bwMode="auto">
          <a:xfrm>
            <a:off x="1620838" y="4295775"/>
            <a:ext cx="412750" cy="158750"/>
            <a:chOff x="1287" y="2524"/>
            <a:chExt cx="260" cy="100"/>
          </a:xfrm>
        </p:grpSpPr>
        <p:sp>
          <p:nvSpPr>
            <p:cNvPr id="8302" name="Rectangle 73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3" name="Rectangle 74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4" name="Rectangle 75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5" name="Rectangle 129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22583" name="Group 150"/>
          <p:cNvGrpSpPr>
            <a:grpSpLocks/>
          </p:cNvGrpSpPr>
          <p:nvPr/>
        </p:nvGrpSpPr>
        <p:grpSpPr bwMode="auto">
          <a:xfrm>
            <a:off x="5961063" y="4294188"/>
            <a:ext cx="412750" cy="158750"/>
            <a:chOff x="1287" y="2524"/>
            <a:chExt cx="260" cy="100"/>
          </a:xfrm>
        </p:grpSpPr>
        <p:sp>
          <p:nvSpPr>
            <p:cNvPr id="8298" name="Rectangle 15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9" name="Rectangle 15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0" name="Rectangle 153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301" name="Rectangle 15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2584" name="Freeform 146"/>
          <p:cNvSpPr>
            <a:spLocks/>
          </p:cNvSpPr>
          <p:nvPr/>
        </p:nvSpPr>
        <p:spPr bwMode="auto">
          <a:xfrm>
            <a:off x="4008438" y="3995738"/>
            <a:ext cx="2173287" cy="1989137"/>
          </a:xfrm>
          <a:custGeom>
            <a:avLst/>
            <a:gdLst>
              <a:gd name="T0" fmla="*/ 2147483647 w 1369"/>
              <a:gd name="T1" fmla="*/ 2147483647 h 1253"/>
              <a:gd name="T2" fmla="*/ 2147483647 w 1369"/>
              <a:gd name="T3" fmla="*/ 2147483647 h 1253"/>
              <a:gd name="T4" fmla="*/ 2147483647 w 1369"/>
              <a:gd name="T5" fmla="*/ 2147483647 h 1253"/>
              <a:gd name="T6" fmla="*/ 0 w 1369"/>
              <a:gd name="T7" fmla="*/ 2147483647 h 1253"/>
              <a:gd name="T8" fmla="*/ 2147483647 w 1369"/>
              <a:gd name="T9" fmla="*/ 0 h 1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9" h="1253">
                <a:moveTo>
                  <a:pt x="1369" y="216"/>
                </a:moveTo>
                <a:lnTo>
                  <a:pt x="1362" y="1252"/>
                </a:lnTo>
                <a:lnTo>
                  <a:pt x="16" y="1253"/>
                </a:lnTo>
                <a:lnTo>
                  <a:pt x="0" y="121"/>
                </a:lnTo>
                <a:lnTo>
                  <a:pt x="191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2585" name="Freeform 147"/>
          <p:cNvSpPr>
            <a:spLocks/>
          </p:cNvSpPr>
          <p:nvPr/>
        </p:nvSpPr>
        <p:spPr bwMode="auto">
          <a:xfrm>
            <a:off x="4127500" y="4027488"/>
            <a:ext cx="1984375" cy="1876425"/>
          </a:xfrm>
          <a:custGeom>
            <a:avLst/>
            <a:gdLst>
              <a:gd name="T0" fmla="*/ 2147483647 w 1250"/>
              <a:gd name="T1" fmla="*/ 2147483647 h 1182"/>
              <a:gd name="T2" fmla="*/ 2147483647 w 1250"/>
              <a:gd name="T3" fmla="*/ 2147483647 h 1182"/>
              <a:gd name="T4" fmla="*/ 2147483647 w 1250"/>
              <a:gd name="T5" fmla="*/ 2147483647 h 1182"/>
              <a:gd name="T6" fmla="*/ 0 w 1250"/>
              <a:gd name="T7" fmla="*/ 2147483647 h 1182"/>
              <a:gd name="T8" fmla="*/ 2147483647 w 1250"/>
              <a:gd name="T9" fmla="*/ 0 h 11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0" h="1182">
                <a:moveTo>
                  <a:pt x="1250" y="190"/>
                </a:moveTo>
                <a:lnTo>
                  <a:pt x="1244" y="1182"/>
                </a:lnTo>
                <a:lnTo>
                  <a:pt x="19" y="1181"/>
                </a:lnTo>
                <a:lnTo>
                  <a:pt x="0" y="155"/>
                </a:lnTo>
                <a:lnTo>
                  <a:pt x="171" y="0"/>
                </a:lnTo>
              </a:path>
            </a:pathLst>
          </a:custGeom>
          <a:noFill/>
          <a:ln w="19050" cap="flat" cmpd="sng">
            <a:solidFill>
              <a:srgbClr val="000099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251" name="Oval 36"/>
          <p:cNvSpPr>
            <a:spLocks noChangeArrowheads="1"/>
          </p:cNvSpPr>
          <p:nvPr/>
        </p:nvSpPr>
        <p:spPr bwMode="auto">
          <a:xfrm>
            <a:off x="7467600" y="4106863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362665" name="Group 169"/>
          <p:cNvGrpSpPr>
            <a:grpSpLocks/>
          </p:cNvGrpSpPr>
          <p:nvPr/>
        </p:nvGrpSpPr>
        <p:grpSpPr bwMode="auto">
          <a:xfrm>
            <a:off x="2962275" y="2854325"/>
            <a:ext cx="1292225" cy="1454150"/>
            <a:chOff x="1868" y="1796"/>
            <a:chExt cx="814" cy="916"/>
          </a:xfrm>
        </p:grpSpPr>
        <p:sp>
          <p:nvSpPr>
            <p:cNvPr id="8295" name="Oval 166"/>
            <p:cNvSpPr>
              <a:spLocks noChangeArrowheads="1"/>
            </p:cNvSpPr>
            <p:nvPr/>
          </p:nvSpPr>
          <p:spPr bwMode="auto">
            <a:xfrm>
              <a:off x="2318" y="2668"/>
              <a:ext cx="124" cy="4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96" name="Oval 167"/>
            <p:cNvSpPr>
              <a:spLocks noChangeArrowheads="1"/>
            </p:cNvSpPr>
            <p:nvPr/>
          </p:nvSpPr>
          <p:spPr bwMode="auto">
            <a:xfrm>
              <a:off x="2558" y="2668"/>
              <a:ext cx="124" cy="44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32" name="Freeform 168"/>
            <p:cNvSpPr>
              <a:spLocks/>
            </p:cNvSpPr>
            <p:nvPr/>
          </p:nvSpPr>
          <p:spPr bwMode="auto">
            <a:xfrm>
              <a:off x="1868" y="1796"/>
              <a:ext cx="434" cy="904"/>
            </a:xfrm>
            <a:custGeom>
              <a:avLst/>
              <a:gdLst>
                <a:gd name="T0" fmla="*/ 434 w 434"/>
                <a:gd name="T1" fmla="*/ 904 h 904"/>
                <a:gd name="T2" fmla="*/ 2 w 434"/>
                <a:gd name="T3" fmla="*/ 902 h 904"/>
                <a:gd name="T4" fmla="*/ 0 w 434"/>
                <a:gd name="T5" fmla="*/ 0 h 9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4" h="904">
                  <a:moveTo>
                    <a:pt x="434" y="904"/>
                  </a:moveTo>
                  <a:lnTo>
                    <a:pt x="2" y="90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362668" name="Group 172"/>
          <p:cNvGrpSpPr>
            <a:grpSpLocks/>
          </p:cNvGrpSpPr>
          <p:nvPr/>
        </p:nvGrpSpPr>
        <p:grpSpPr bwMode="auto">
          <a:xfrm>
            <a:off x="3870325" y="2809875"/>
            <a:ext cx="1047750" cy="1441450"/>
            <a:chOff x="2432" y="1758"/>
            <a:chExt cx="660" cy="908"/>
          </a:xfrm>
        </p:grpSpPr>
        <p:sp>
          <p:nvSpPr>
            <p:cNvPr id="8293" name="Oval 170"/>
            <p:cNvSpPr>
              <a:spLocks noChangeArrowheads="1"/>
            </p:cNvSpPr>
            <p:nvPr/>
          </p:nvSpPr>
          <p:spPr bwMode="auto">
            <a:xfrm>
              <a:off x="2432" y="2564"/>
              <a:ext cx="144" cy="102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29" name="Freeform 171"/>
            <p:cNvSpPr>
              <a:spLocks/>
            </p:cNvSpPr>
            <p:nvPr/>
          </p:nvSpPr>
          <p:spPr bwMode="auto">
            <a:xfrm>
              <a:off x="2506" y="1758"/>
              <a:ext cx="586" cy="810"/>
            </a:xfrm>
            <a:custGeom>
              <a:avLst/>
              <a:gdLst>
                <a:gd name="T0" fmla="*/ 0 w 586"/>
                <a:gd name="T1" fmla="*/ 810 h 810"/>
                <a:gd name="T2" fmla="*/ 2 w 586"/>
                <a:gd name="T3" fmla="*/ 808 h 810"/>
                <a:gd name="T4" fmla="*/ 2 w 586"/>
                <a:gd name="T5" fmla="*/ 170 h 810"/>
                <a:gd name="T6" fmla="*/ 586 w 586"/>
                <a:gd name="T7" fmla="*/ 0 h 8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6" h="810">
                  <a:moveTo>
                    <a:pt x="0" y="810"/>
                  </a:moveTo>
                  <a:lnTo>
                    <a:pt x="2" y="808"/>
                  </a:lnTo>
                  <a:lnTo>
                    <a:pt x="2" y="170"/>
                  </a:lnTo>
                  <a:lnTo>
                    <a:pt x="586" y="0"/>
                  </a:lnTo>
                </a:path>
              </a:pathLst>
            </a:custGeom>
            <a:noFill/>
            <a:ln w="12700" cap="flat" cmpd="sng">
              <a:solidFill>
                <a:srgbClr val="CC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22589" name="Group 179"/>
          <p:cNvGrpSpPr>
            <a:grpSpLocks/>
          </p:cNvGrpSpPr>
          <p:nvPr/>
        </p:nvGrpSpPr>
        <p:grpSpPr bwMode="auto">
          <a:xfrm>
            <a:off x="169863" y="5126038"/>
            <a:ext cx="800100" cy="828675"/>
            <a:chOff x="-44" y="1473"/>
            <a:chExt cx="981" cy="1105"/>
          </a:xfrm>
        </p:grpSpPr>
        <p:pic>
          <p:nvPicPr>
            <p:cNvPr id="22626" name="Picture 18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27" name="Freeform 18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22590" name="Group 182"/>
          <p:cNvGrpSpPr>
            <a:grpSpLocks/>
          </p:cNvGrpSpPr>
          <p:nvPr/>
        </p:nvGrpSpPr>
        <p:grpSpPr bwMode="auto">
          <a:xfrm flipH="1">
            <a:off x="7151688" y="5040313"/>
            <a:ext cx="788987" cy="782637"/>
            <a:chOff x="-44" y="1473"/>
            <a:chExt cx="981" cy="1105"/>
          </a:xfrm>
        </p:grpSpPr>
        <p:pic>
          <p:nvPicPr>
            <p:cNvPr id="22624" name="Picture 18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625" name="Freeform 18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GB"/>
            </a:p>
          </p:txBody>
        </p:sp>
      </p:grpSp>
      <p:grpSp>
        <p:nvGrpSpPr>
          <p:cNvPr id="22591" name="Group 185"/>
          <p:cNvGrpSpPr>
            <a:grpSpLocks/>
          </p:cNvGrpSpPr>
          <p:nvPr/>
        </p:nvGrpSpPr>
        <p:grpSpPr bwMode="auto">
          <a:xfrm>
            <a:off x="2741613" y="4625975"/>
            <a:ext cx="358775" cy="704850"/>
            <a:chOff x="4140" y="429"/>
            <a:chExt cx="1425" cy="2396"/>
          </a:xfrm>
        </p:grpSpPr>
        <p:sp>
          <p:nvSpPr>
            <p:cNvPr id="22592" name="Freeform 18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58" name="Rectangle 187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594" name="Freeform 18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95" name="Freeform 18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61" name="Rectangle 190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597" name="Group 19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287" name="AutoShape 192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8" name="AutoShape 193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263" name="Rectangle 194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599" name="Group 19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285" name="AutoShape 196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4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6" name="AutoShape 197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265" name="Rectangle 198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66" name="Rectangle 199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22602" name="Group 20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283" name="AutoShape 201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4" name="AutoShape 202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22603" name="Freeform 20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2604" name="Group 20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281" name="AutoShape 205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282" name="AutoShape 206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270" name="Rectangle 207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06" name="Freeform 20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07" name="Freeform 20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3" name="Oval 210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22609" name="Freeform 21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75" name="AutoShape 212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76" name="AutoShape 213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77" name="Oval 214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78" name="Oval 215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8279" name="Oval 216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280" name="Rectangle 217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812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urose_320719_c03f05.gi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60338"/>
            <a:ext cx="9144000" cy="653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9509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2588" y="249238"/>
            <a:ext cx="8343900" cy="9937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4000" dirty="0" smtClean="0">
                <a:ea typeface="ＭＳ Ｐゴシック" charset="0"/>
              </a:rPr>
              <a:t>UDP: segment header</a:t>
            </a:r>
            <a:endParaRPr lang="en-US" dirty="0">
              <a:ea typeface="ＭＳ Ｐゴシック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475657" y="1482725"/>
            <a:ext cx="4119488" cy="4898603"/>
            <a:chOff x="619125" y="1482725"/>
            <a:chExt cx="3419475" cy="4137025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714375" y="1852613"/>
              <a:ext cx="3324225" cy="3200400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638175" y="1947863"/>
              <a:ext cx="3324225" cy="3200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677863" y="1960563"/>
              <a:ext cx="15636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source port #</a:t>
              </a:r>
              <a:endParaRPr lang="en-US" sz="2400" smtClean="0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463800" y="1960563"/>
              <a:ext cx="132873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dest port #</a:t>
              </a: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628650" y="2347913"/>
              <a:ext cx="33289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619125" y="2747963"/>
              <a:ext cx="33242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2276475" y="1947863"/>
              <a:ext cx="0" cy="395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784350" y="1482725"/>
              <a:ext cx="9366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/>
                <a:t>32 bits</a:t>
              </a:r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2733675" y="1714500"/>
              <a:ext cx="1200150" cy="47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rot="10800000">
              <a:off x="623888" y="1724025"/>
              <a:ext cx="11287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1481138" y="3306763"/>
              <a:ext cx="1389062" cy="100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dirty="0" smtClean="0"/>
                <a:t>application</a:t>
              </a:r>
            </a:p>
            <a:p>
              <a:pPr>
                <a:defRPr/>
              </a:pPr>
              <a:r>
                <a:rPr lang="en-US" sz="2000" dirty="0" smtClean="0"/>
                <a:t>data </a:t>
              </a:r>
            </a:p>
            <a:p>
              <a:pPr>
                <a:defRPr/>
              </a:pPr>
              <a:r>
                <a:rPr lang="en-US" sz="2000" dirty="0" smtClean="0"/>
                <a:t>(payload)</a:t>
              </a:r>
              <a:endParaRPr lang="en-US" sz="2400" dirty="0" smtClean="0"/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074738" y="5222875"/>
              <a:ext cx="252412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/>
                <a:t>UDP segment format</a:t>
              </a:r>
              <a:endParaRPr lang="en-US" sz="2400" smtClean="0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V="1">
              <a:off x="2276475" y="2357438"/>
              <a:ext cx="0" cy="395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1020763" y="2351088"/>
              <a:ext cx="8143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length</a:t>
              </a:r>
              <a:endParaRPr lang="en-US" sz="2400" smtClean="0"/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2566988" y="2341563"/>
              <a:ext cx="117633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smtClean="0"/>
                <a:t>checksum</a:t>
              </a:r>
              <a:endParaRPr lang="en-US" sz="240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200"/>
              <a:t>3-</a:t>
            </a:r>
            <a:fld id="{F6C94041-B3E2-4C8B-897D-A2F01A370E5D}" type="slidenum">
              <a:rPr lang="en-US" sz="1200"/>
              <a:pPr/>
              <a:t>6</a:t>
            </a:fld>
            <a:endParaRPr lang="en-US" sz="1200"/>
          </a:p>
        </p:txBody>
      </p:sp>
      <p:pic>
        <p:nvPicPr>
          <p:cNvPr id="33795" name="Picture 1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84931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7305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Internet checksum: example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0175"/>
            <a:ext cx="7772400" cy="27432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charset="0"/>
              <a:buNone/>
              <a:defRPr/>
            </a:pPr>
            <a:r>
              <a:rPr lang="en-US" sz="2800">
                <a:ea typeface="ＭＳ Ｐゴシック" charset="0"/>
                <a:cs typeface="+mn-cs"/>
              </a:rPr>
              <a:t>example: add two 16-bit integers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1860550" y="2190750"/>
            <a:ext cx="6400800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000" b="1" smtClean="0">
                <a:solidFill>
                  <a:schemeClr val="bg1"/>
                </a:solidFill>
                <a:latin typeface="Comic Sans MS" charset="0"/>
              </a:rPr>
              <a:t>1</a:t>
            </a:r>
            <a:r>
              <a:rPr lang="en-US" sz="2000" b="1" smtClean="0">
                <a:latin typeface="Comic Sans MS" charset="0"/>
              </a:rPr>
              <a:t>  1  1  1  0  0  1  1  0  0  1  1  0  0  1  1  0</a:t>
            </a:r>
          </a:p>
          <a:p>
            <a:pPr algn="l">
              <a:defRPr/>
            </a:pPr>
            <a:r>
              <a:rPr lang="en-US" sz="2000" b="1" smtClean="0">
                <a:solidFill>
                  <a:schemeClr val="bg1"/>
                </a:solidFill>
                <a:latin typeface="Comic Sans MS" charset="0"/>
              </a:rPr>
              <a:t>1</a:t>
            </a:r>
            <a:r>
              <a:rPr lang="en-US" sz="2000" b="1" smtClean="0">
                <a:latin typeface="Comic Sans MS" charset="0"/>
              </a:rPr>
              <a:t>  1  1  0  1  0  1  0  1  0  1  0  1  0  1  0  1</a:t>
            </a:r>
          </a:p>
          <a:p>
            <a:pPr algn="l">
              <a:lnSpc>
                <a:spcPct val="120000"/>
              </a:lnSpc>
              <a:defRPr/>
            </a:pPr>
            <a:endParaRPr lang="en-US" sz="2000" b="1" smtClean="0">
              <a:latin typeface="Comic Sans MS" charset="0"/>
            </a:endParaRPr>
          </a:p>
          <a:p>
            <a:pPr algn="l">
              <a:defRPr/>
            </a:pPr>
            <a:r>
              <a:rPr lang="en-US" sz="2000" b="1" smtClean="0">
                <a:latin typeface="Comic Sans MS" charset="0"/>
              </a:rPr>
              <a:t>1  1  0  1  1  1  0  1  1  1  0  1  1  1  0  1  1</a:t>
            </a:r>
          </a:p>
          <a:p>
            <a:pPr algn="l">
              <a:lnSpc>
                <a:spcPct val="120000"/>
              </a:lnSpc>
              <a:defRPr/>
            </a:pPr>
            <a:endParaRPr lang="en-US" sz="2000" b="1" smtClean="0">
              <a:latin typeface="Comic Sans MS" charset="0"/>
            </a:endParaRPr>
          </a:p>
          <a:p>
            <a:pPr algn="l">
              <a:defRPr/>
            </a:pPr>
            <a:r>
              <a:rPr lang="en-US" sz="2000" b="1" smtClean="0">
                <a:solidFill>
                  <a:schemeClr val="bg1"/>
                </a:solidFill>
                <a:latin typeface="Comic Sans MS" charset="0"/>
              </a:rPr>
              <a:t>1</a:t>
            </a:r>
            <a:r>
              <a:rPr lang="en-US" sz="2000" b="1" smtClean="0">
                <a:latin typeface="Comic Sans MS" charset="0"/>
              </a:rPr>
              <a:t>  1  0  1  1  1  0  1  1  1  0  1  1  1  1  0  0</a:t>
            </a:r>
          </a:p>
          <a:p>
            <a:pPr algn="l">
              <a:defRPr/>
            </a:pPr>
            <a:r>
              <a:rPr lang="en-US" sz="2000" b="1" smtClean="0">
                <a:solidFill>
                  <a:schemeClr val="bg1"/>
                </a:solidFill>
                <a:latin typeface="Comic Sans MS" charset="0"/>
              </a:rPr>
              <a:t>1</a:t>
            </a:r>
            <a:r>
              <a:rPr lang="en-US" sz="2000" b="1" smtClean="0">
                <a:latin typeface="Comic Sans MS" charset="0"/>
              </a:rPr>
              <a:t>  0  1  0  0  0  1  0  0  0  1  0  0  0  0  1  1</a:t>
            </a:r>
            <a:endParaRPr lang="en-US" sz="2400" b="1" smtClean="0">
              <a:latin typeface="Comic Sans MS" charset="0"/>
            </a:endParaRPr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 flipH="1">
            <a:off x="1784350" y="3017838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9465" name="Oval 6"/>
          <p:cNvSpPr>
            <a:spLocks noChangeArrowheads="1"/>
          </p:cNvSpPr>
          <p:nvPr/>
        </p:nvSpPr>
        <p:spPr bwMode="auto">
          <a:xfrm>
            <a:off x="1860550" y="319405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260350" y="3149600"/>
            <a:ext cx="1546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000" smtClean="0">
                <a:latin typeface="Comic Sans MS" charset="0"/>
              </a:rPr>
              <a:t>wraparound</a:t>
            </a:r>
          </a:p>
        </p:txBody>
      </p:sp>
      <p:sp>
        <p:nvSpPr>
          <p:cNvPr id="19467" name="Text Box 8"/>
          <p:cNvSpPr txBox="1">
            <a:spLocks noChangeArrowheads="1"/>
          </p:cNvSpPr>
          <p:nvPr/>
        </p:nvSpPr>
        <p:spPr bwMode="auto">
          <a:xfrm>
            <a:off x="1169988" y="3757613"/>
            <a:ext cx="636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000" smtClean="0">
                <a:latin typeface="Comic Sans MS" charset="0"/>
              </a:rPr>
              <a:t>sum</a:t>
            </a:r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487363" y="4110038"/>
            <a:ext cx="1319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med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000" smtClean="0">
                <a:latin typeface="Comic Sans MS" charset="0"/>
              </a:rPr>
              <a:t>checksum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 flipH="1">
            <a:off x="1784350" y="373697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3805" name="Freeform 11"/>
          <p:cNvSpPr>
            <a:spLocks/>
          </p:cNvSpPr>
          <p:nvPr/>
        </p:nvSpPr>
        <p:spPr bwMode="auto">
          <a:xfrm>
            <a:off x="2022475" y="3500438"/>
            <a:ext cx="6013450" cy="92075"/>
          </a:xfrm>
          <a:custGeom>
            <a:avLst/>
            <a:gdLst>
              <a:gd name="T0" fmla="*/ 0 w 3788"/>
              <a:gd name="T1" fmla="*/ 0 h 58"/>
              <a:gd name="T2" fmla="*/ 0 w 3788"/>
              <a:gd name="T3" fmla="*/ 2147483647 h 58"/>
              <a:gd name="T4" fmla="*/ 2147483647 w 3788"/>
              <a:gd name="T5" fmla="*/ 2147483647 h 5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88" h="58">
                <a:moveTo>
                  <a:pt x="0" y="0"/>
                </a:moveTo>
                <a:lnTo>
                  <a:pt x="0" y="58"/>
                </a:lnTo>
                <a:lnTo>
                  <a:pt x="3788" y="5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sm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849313" y="5043488"/>
            <a:ext cx="7688262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400" i="1" smtClean="0">
                <a:latin typeface="Gill Sans MT" charset="0"/>
              </a:rPr>
              <a:t>Note:</a:t>
            </a:r>
            <a:r>
              <a:rPr lang="en-US" sz="2400" smtClean="0">
                <a:latin typeface="Gill Sans MT" charset="0"/>
              </a:rPr>
              <a:t> when adding numbers, a carryout from the most significant bit needs to be added to the result</a:t>
            </a:r>
          </a:p>
          <a:p>
            <a:pPr>
              <a:defRPr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1833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731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190500"/>
            <a:ext cx="7772400" cy="7810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4000" dirty="0" smtClean="0">
                <a:ea typeface="ＭＳ Ｐゴシック" charset="0"/>
              </a:rPr>
              <a:t>TCP segment structure</a:t>
            </a:r>
            <a:endParaRPr lang="en-US" dirty="0">
              <a:ea typeface="ＭＳ Ｐゴシック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07784" y="1441836"/>
            <a:ext cx="5002481" cy="5124659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99253" y="1564936"/>
            <a:ext cx="5002481" cy="510442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 charset="0"/>
              <a:ea typeface="ＭＳ Ｐゴシック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682148" y="1521092"/>
            <a:ext cx="2106308" cy="42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source port #</a:t>
            </a:r>
            <a:endParaRPr lang="en-US" sz="2400" smtClean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341161" y="1526151"/>
            <a:ext cx="1748557" cy="42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dest port #</a:t>
            </a:r>
            <a:endParaRPr lang="en-US" sz="1800" smtClean="0">
              <a:latin typeface="Arial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503273" y="1962902"/>
            <a:ext cx="4996452" cy="50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1495234" y="2365928"/>
            <a:ext cx="50024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959292" y="1564936"/>
            <a:ext cx="0" cy="4165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380460" y="1001712"/>
            <a:ext cx="1085311" cy="38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32 bits</a:t>
            </a:r>
            <a:endParaRPr lang="en-US" sz="2400" smtClean="0">
              <a:latin typeface="Arial" charset="0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646656" y="1263089"/>
            <a:ext cx="1806842" cy="505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rot="10800000">
            <a:off x="1471116" y="1274892"/>
            <a:ext cx="169831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831774" y="4686274"/>
            <a:ext cx="2538423" cy="10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application</a:t>
            </a:r>
          </a:p>
          <a:p>
            <a:pPr>
              <a:defRPr/>
            </a:pPr>
            <a:r>
              <a:rPr lang="en-US" sz="2000" smtClean="0">
                <a:latin typeface="Arial" charset="0"/>
              </a:rPr>
              <a:t>data </a:t>
            </a:r>
          </a:p>
          <a:p>
            <a:pPr>
              <a:defRPr/>
            </a:pPr>
            <a:r>
              <a:rPr lang="en-US" sz="2000" smtClean="0">
                <a:latin typeface="Arial" charset="0"/>
              </a:rPr>
              <a:t>(variable length)</a:t>
            </a:r>
            <a:endParaRPr lang="en-US" sz="2400" smtClean="0">
              <a:latin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301177" y="1940980"/>
            <a:ext cx="3147403" cy="42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sequence number</a:t>
            </a:r>
            <a:endParaRPr lang="en-US" sz="2400" smtClean="0">
              <a:latin typeface="Arial" charset="0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1507293" y="2770639"/>
            <a:ext cx="50024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794698" y="2365928"/>
            <a:ext cx="4317128" cy="42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latin typeface="Arial" charset="0"/>
              </a:rPr>
              <a:t>acknowledgement number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1501262" y="3190527"/>
            <a:ext cx="500248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1495234" y="3605356"/>
            <a:ext cx="50024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V="1">
            <a:off x="1495234" y="4202306"/>
            <a:ext cx="50024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3977380" y="2774012"/>
            <a:ext cx="6030" cy="8262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4106010" y="2777384"/>
            <a:ext cx="2210820" cy="3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receive window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138167" y="3197272"/>
            <a:ext cx="2307292" cy="38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Urg data pointer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965535" y="3177036"/>
            <a:ext cx="1535515" cy="38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checksum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3748259" y="2807738"/>
            <a:ext cx="389908" cy="35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charset="0"/>
              </a:rPr>
              <a:t>F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3778407" y="2763894"/>
            <a:ext cx="0" cy="41651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3573404" y="2768952"/>
            <a:ext cx="0" cy="4165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V="1">
            <a:off x="3362371" y="2768952"/>
            <a:ext cx="0" cy="4165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3157367" y="2774012"/>
            <a:ext cx="0" cy="41651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2958394" y="2768952"/>
            <a:ext cx="0" cy="4165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2741332" y="2779070"/>
            <a:ext cx="0" cy="4165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3511452" y="2788856"/>
            <a:ext cx="403978" cy="35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S</a:t>
            </a:r>
            <a:endParaRPr lang="en-US" sz="2400" smtClean="0">
              <a:latin typeface="Arial" charset="0"/>
            </a:endParaRP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3292027" y="2802678"/>
            <a:ext cx="418046" cy="35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R</a:t>
            </a:r>
            <a:endParaRPr lang="en-US" sz="2400" smtClean="0">
              <a:latin typeface="Arial" charset="0"/>
            </a:endParaRP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3090039" y="2797620"/>
            <a:ext cx="403976" cy="35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Arial" charset="0"/>
              </a:rPr>
              <a:t>P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2909583" y="2809423"/>
            <a:ext cx="403976" cy="35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A</a:t>
            </a:r>
            <a:endParaRPr lang="en-US" sz="2400" smtClean="0">
              <a:latin typeface="Arial" charset="0"/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700560" y="2797619"/>
            <a:ext cx="418046" cy="357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</a:rPr>
              <a:t>U</a:t>
            </a:r>
            <a:endParaRPr lang="en-US" sz="2400" smtClean="0">
              <a:latin typeface="Arial" charset="0"/>
            </a:endParaRP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432928" y="2699815"/>
            <a:ext cx="731580" cy="54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al" charset="0"/>
              </a:rPr>
              <a:t>head</a:t>
            </a:r>
          </a:p>
          <a:p>
            <a:pPr>
              <a:defRPr/>
            </a:pPr>
            <a:r>
              <a:rPr lang="en-US" sz="1400" smtClean="0">
                <a:latin typeface="Arial" charset="0"/>
              </a:rPr>
              <a:t>len</a:t>
            </a:r>
            <a:endParaRPr lang="en-US" sz="1800" smtClean="0">
              <a:latin typeface="Arial" charset="0"/>
            </a:endParaRP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2039898" y="2699815"/>
            <a:ext cx="719521" cy="549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al" charset="0"/>
              </a:rPr>
              <a:t>not</a:t>
            </a:r>
          </a:p>
          <a:p>
            <a:pPr>
              <a:defRPr/>
            </a:pPr>
            <a:r>
              <a:rPr lang="en-US" sz="1400" smtClean="0">
                <a:latin typeface="Arial" charset="0"/>
              </a:rPr>
              <a:t>used</a:t>
            </a:r>
            <a:endParaRPr lang="en-US" sz="1800" smtClean="0">
              <a:latin typeface="Arial" charset="0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 flipV="1">
            <a:off x="2102204" y="2768952"/>
            <a:ext cx="0" cy="41651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2140390" y="3709907"/>
            <a:ext cx="3663932" cy="42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options (variable length)</a:t>
            </a:r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5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819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200"/>
              <a:t>3-</a:t>
            </a:r>
            <a:fld id="{7B95B8BC-2694-4BBF-934D-550F0498C62D}" type="slidenum">
              <a:rPr lang="en-US" sz="1200"/>
              <a:pPr/>
              <a:t>8</a:t>
            </a:fld>
            <a:endParaRPr lang="en-US" sz="1200"/>
          </a:p>
        </p:txBody>
      </p:sp>
      <p:pic>
        <p:nvPicPr>
          <p:cNvPr id="99331" name="Picture 8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794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Rectangle 3"/>
          <p:cNvSpPr>
            <a:spLocks noGrp="1" noChangeArrowheads="1"/>
          </p:cNvSpPr>
          <p:nvPr>
            <p:ph type="title"/>
          </p:nvPr>
        </p:nvSpPr>
        <p:spPr>
          <a:xfrm>
            <a:off x="500063" y="166688"/>
            <a:ext cx="5356225" cy="849312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TCP 3-way handshake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81926" name="Line 5"/>
          <p:cNvSpPr>
            <a:spLocks noChangeShapeType="1"/>
          </p:cNvSpPr>
          <p:nvPr/>
        </p:nvSpPr>
        <p:spPr bwMode="auto">
          <a:xfrm flipH="1">
            <a:off x="3282950" y="2314575"/>
            <a:ext cx="1588" cy="2470150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394342" name="Group 102"/>
          <p:cNvGrpSpPr>
            <a:grpSpLocks/>
          </p:cNvGrpSpPr>
          <p:nvPr/>
        </p:nvGrpSpPr>
        <p:grpSpPr bwMode="auto">
          <a:xfrm>
            <a:off x="1296988" y="2241550"/>
            <a:ext cx="4494212" cy="955675"/>
            <a:chOff x="810" y="1363"/>
            <a:chExt cx="2831" cy="602"/>
          </a:xfrm>
        </p:grpSpPr>
        <p:sp>
          <p:nvSpPr>
            <p:cNvPr id="81992" name="Line 10"/>
            <p:cNvSpPr>
              <a:spLocks noChangeShapeType="1"/>
            </p:cNvSpPr>
            <p:nvPr/>
          </p:nvSpPr>
          <p:spPr bwMode="auto">
            <a:xfrm>
              <a:off x="2062" y="1502"/>
              <a:ext cx="1579" cy="46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3" name="Rectangle 12"/>
            <p:cNvSpPr>
              <a:spLocks noChangeArrowheads="1"/>
            </p:cNvSpPr>
            <p:nvPr/>
          </p:nvSpPr>
          <p:spPr bwMode="auto">
            <a:xfrm>
              <a:off x="2518" y="1565"/>
              <a:ext cx="590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4" name="Text Box 13"/>
            <p:cNvSpPr txBox="1">
              <a:spLocks noChangeArrowheads="1"/>
            </p:cNvSpPr>
            <p:nvPr/>
          </p:nvSpPr>
          <p:spPr bwMode="auto">
            <a:xfrm>
              <a:off x="2310" y="1624"/>
              <a:ext cx="10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SYNbit=1, Seq=x</a:t>
              </a:r>
            </a:p>
          </p:txBody>
        </p:sp>
        <p:sp>
          <p:nvSpPr>
            <p:cNvPr id="81995" name="Text Box 21"/>
            <p:cNvSpPr txBox="1">
              <a:spLocks noChangeArrowheads="1"/>
            </p:cNvSpPr>
            <p:nvPr/>
          </p:nvSpPr>
          <p:spPr bwMode="auto">
            <a:xfrm>
              <a:off x="810" y="1363"/>
              <a:ext cx="1230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choose init seq num, x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send TCP SYN msg</a:t>
              </a:r>
            </a:p>
          </p:txBody>
        </p:sp>
      </p:grpSp>
      <p:sp>
        <p:nvSpPr>
          <p:cNvPr id="81928" name="Line 22"/>
          <p:cNvSpPr>
            <a:spLocks noChangeShapeType="1"/>
          </p:cNvSpPr>
          <p:nvPr/>
        </p:nvSpPr>
        <p:spPr bwMode="auto">
          <a:xfrm flipH="1">
            <a:off x="5872163" y="2384425"/>
            <a:ext cx="1587" cy="3417888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394332" name="Text Box 92"/>
          <p:cNvSpPr txBox="1">
            <a:spLocks noChangeArrowheads="1"/>
          </p:cNvSpPr>
          <p:nvPr/>
        </p:nvSpPr>
        <p:spPr bwMode="auto">
          <a:xfrm>
            <a:off x="8058150" y="52228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CC0000"/>
                </a:solidFill>
              </a:rPr>
              <a:t>ESTAB</a:t>
            </a:r>
          </a:p>
        </p:txBody>
      </p:sp>
      <p:grpSp>
        <p:nvGrpSpPr>
          <p:cNvPr id="394349" name="Group 109"/>
          <p:cNvGrpSpPr>
            <a:grpSpLocks/>
          </p:cNvGrpSpPr>
          <p:nvPr/>
        </p:nvGrpSpPr>
        <p:grpSpPr bwMode="auto">
          <a:xfrm>
            <a:off x="3281363" y="2911475"/>
            <a:ext cx="4519612" cy="1425575"/>
            <a:chOff x="2060" y="1785"/>
            <a:chExt cx="2847" cy="898"/>
          </a:xfrm>
        </p:grpSpPr>
        <p:sp>
          <p:nvSpPr>
            <p:cNvPr id="81988" name="Line 11"/>
            <p:cNvSpPr>
              <a:spLocks noChangeShapeType="1"/>
            </p:cNvSpPr>
            <p:nvPr/>
          </p:nvSpPr>
          <p:spPr bwMode="auto">
            <a:xfrm flipH="1">
              <a:off x="2060" y="2031"/>
              <a:ext cx="1580" cy="652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9" name="Rectangle 14"/>
            <p:cNvSpPr>
              <a:spLocks noChangeArrowheads="1"/>
            </p:cNvSpPr>
            <p:nvPr/>
          </p:nvSpPr>
          <p:spPr bwMode="auto">
            <a:xfrm>
              <a:off x="2381" y="2206"/>
              <a:ext cx="896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90" name="Text Box 83"/>
            <p:cNvSpPr txBox="1">
              <a:spLocks noChangeArrowheads="1"/>
            </p:cNvSpPr>
            <p:nvPr/>
          </p:nvSpPr>
          <p:spPr bwMode="auto">
            <a:xfrm>
              <a:off x="2159" y="2169"/>
              <a:ext cx="153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SYNbit=1, Seq=y</a:t>
              </a:r>
            </a:p>
            <a:p>
              <a:pPr>
                <a:defRPr/>
              </a:pPr>
              <a:r>
                <a:rPr lang="en-US" smtClean="0"/>
                <a:t>ACKbit=1; ACKnum=x+1</a:t>
              </a:r>
            </a:p>
          </p:txBody>
        </p:sp>
        <p:sp>
          <p:nvSpPr>
            <p:cNvPr id="81991" name="Text Box 93"/>
            <p:cNvSpPr txBox="1">
              <a:spLocks noChangeArrowheads="1"/>
            </p:cNvSpPr>
            <p:nvPr/>
          </p:nvSpPr>
          <p:spPr bwMode="auto">
            <a:xfrm>
              <a:off x="3676" y="1785"/>
              <a:ext cx="1231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choose init seq num, y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send TCP SYNACK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msg, acking SYN</a:t>
              </a:r>
            </a:p>
          </p:txBody>
        </p:sp>
      </p:grpSp>
      <p:grpSp>
        <p:nvGrpSpPr>
          <p:cNvPr id="394350" name="Group 110"/>
          <p:cNvGrpSpPr>
            <a:grpSpLocks/>
          </p:cNvGrpSpPr>
          <p:nvPr/>
        </p:nvGrpSpPr>
        <p:grpSpPr bwMode="auto">
          <a:xfrm>
            <a:off x="998538" y="4010025"/>
            <a:ext cx="6630987" cy="1373188"/>
            <a:chOff x="622" y="2477"/>
            <a:chExt cx="4177" cy="865"/>
          </a:xfrm>
        </p:grpSpPr>
        <p:sp>
          <p:nvSpPr>
            <p:cNvPr id="81983" name="Line 84"/>
            <p:cNvSpPr>
              <a:spLocks noChangeShapeType="1"/>
            </p:cNvSpPr>
            <p:nvPr/>
          </p:nvSpPr>
          <p:spPr bwMode="auto">
            <a:xfrm>
              <a:off x="2073" y="2728"/>
              <a:ext cx="1579" cy="46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4" name="Rectangle 89"/>
            <p:cNvSpPr>
              <a:spLocks noChangeArrowheads="1"/>
            </p:cNvSpPr>
            <p:nvPr/>
          </p:nvSpPr>
          <p:spPr bwMode="auto">
            <a:xfrm>
              <a:off x="2486" y="2806"/>
              <a:ext cx="775" cy="2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81985" name="Text Box 90"/>
            <p:cNvSpPr txBox="1">
              <a:spLocks noChangeArrowheads="1"/>
            </p:cNvSpPr>
            <p:nvPr/>
          </p:nvSpPr>
          <p:spPr bwMode="auto">
            <a:xfrm>
              <a:off x="2092" y="285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ACKbit=1, ACKnum=y+1</a:t>
              </a:r>
            </a:p>
          </p:txBody>
        </p:sp>
        <p:sp>
          <p:nvSpPr>
            <p:cNvPr id="81986" name="Text Box 94"/>
            <p:cNvSpPr txBox="1">
              <a:spLocks noChangeArrowheads="1"/>
            </p:cNvSpPr>
            <p:nvPr/>
          </p:nvSpPr>
          <p:spPr bwMode="auto">
            <a:xfrm>
              <a:off x="622" y="2477"/>
              <a:ext cx="1422" cy="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received SYNACK(x) 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indicates server is live;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send ACK for SYNACK;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this segment may contain </a:t>
              </a:r>
            </a:p>
            <a:p>
              <a:pPr algn="r">
                <a:lnSpc>
                  <a:spcPct val="90000"/>
                </a:lnSpc>
                <a:defRPr/>
              </a:pPr>
              <a:r>
                <a:rPr lang="en-US" sz="1400" smtClean="0"/>
                <a:t>client-to-server data</a:t>
              </a:r>
            </a:p>
          </p:txBody>
        </p:sp>
        <p:sp>
          <p:nvSpPr>
            <p:cNvPr id="81987" name="Text Box 95"/>
            <p:cNvSpPr txBox="1">
              <a:spLocks noChangeArrowheads="1"/>
            </p:cNvSpPr>
            <p:nvPr/>
          </p:nvSpPr>
          <p:spPr bwMode="auto">
            <a:xfrm>
              <a:off x="3640" y="3042"/>
              <a:ext cx="1159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received ACK(y) </a:t>
              </a:r>
            </a:p>
            <a:p>
              <a:pPr algn="l">
                <a:lnSpc>
                  <a:spcPct val="90000"/>
                </a:lnSpc>
                <a:defRPr/>
              </a:pPr>
              <a:r>
                <a:rPr lang="en-US" sz="1400" smtClean="0"/>
                <a:t>indicates client is live</a:t>
              </a:r>
            </a:p>
          </p:txBody>
        </p:sp>
      </p:grpSp>
      <p:grpSp>
        <p:nvGrpSpPr>
          <p:cNvPr id="394345" name="Group 105"/>
          <p:cNvGrpSpPr>
            <a:grpSpLocks/>
          </p:cNvGrpSpPr>
          <p:nvPr/>
        </p:nvGrpSpPr>
        <p:grpSpPr bwMode="auto">
          <a:xfrm>
            <a:off x="300038" y="2279650"/>
            <a:ext cx="1030287" cy="700088"/>
            <a:chOff x="182" y="1387"/>
            <a:chExt cx="649" cy="441"/>
          </a:xfrm>
        </p:grpSpPr>
        <p:sp>
          <p:nvSpPr>
            <p:cNvPr id="81981" name="Text Box 91"/>
            <p:cNvSpPr txBox="1">
              <a:spLocks noChangeArrowheads="1"/>
            </p:cNvSpPr>
            <p:nvPr/>
          </p:nvSpPr>
          <p:spPr bwMode="auto">
            <a:xfrm>
              <a:off x="182" y="1616"/>
              <a:ext cx="64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SYNSENT</a:t>
              </a:r>
            </a:p>
          </p:txBody>
        </p:sp>
        <p:sp>
          <p:nvSpPr>
            <p:cNvPr id="81982" name="Line 103"/>
            <p:cNvSpPr>
              <a:spLocks noChangeShapeType="1"/>
            </p:cNvSpPr>
            <p:nvPr/>
          </p:nvSpPr>
          <p:spPr bwMode="auto">
            <a:xfrm>
              <a:off x="462" y="1387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4351" name="Group 111"/>
          <p:cNvGrpSpPr>
            <a:grpSpLocks/>
          </p:cNvGrpSpPr>
          <p:nvPr/>
        </p:nvGrpSpPr>
        <p:grpSpPr bwMode="auto">
          <a:xfrm>
            <a:off x="301625" y="2940050"/>
            <a:ext cx="771525" cy="1622425"/>
            <a:chOff x="183" y="1803"/>
            <a:chExt cx="486" cy="1022"/>
          </a:xfrm>
        </p:grpSpPr>
        <p:sp>
          <p:nvSpPr>
            <p:cNvPr id="81979" name="Text Box 16"/>
            <p:cNvSpPr txBox="1">
              <a:spLocks noChangeArrowheads="1"/>
            </p:cNvSpPr>
            <p:nvPr/>
          </p:nvSpPr>
          <p:spPr bwMode="auto">
            <a:xfrm>
              <a:off x="183" y="2613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ESTAB</a:t>
              </a:r>
            </a:p>
          </p:txBody>
        </p:sp>
        <p:sp>
          <p:nvSpPr>
            <p:cNvPr id="81980" name="Line 104"/>
            <p:cNvSpPr>
              <a:spLocks noChangeShapeType="1"/>
            </p:cNvSpPr>
            <p:nvPr/>
          </p:nvSpPr>
          <p:spPr bwMode="auto">
            <a:xfrm>
              <a:off x="465" y="1803"/>
              <a:ext cx="0" cy="7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4348" name="Group 108"/>
          <p:cNvGrpSpPr>
            <a:grpSpLocks/>
          </p:cNvGrpSpPr>
          <p:nvPr/>
        </p:nvGrpSpPr>
        <p:grpSpPr bwMode="auto">
          <a:xfrm>
            <a:off x="7754938" y="2335213"/>
            <a:ext cx="1119187" cy="1192212"/>
            <a:chOff x="4878" y="1422"/>
            <a:chExt cx="705" cy="751"/>
          </a:xfrm>
        </p:grpSpPr>
        <p:sp>
          <p:nvSpPr>
            <p:cNvPr id="81977" name="Text Box 99"/>
            <p:cNvSpPr txBox="1">
              <a:spLocks noChangeArrowheads="1"/>
            </p:cNvSpPr>
            <p:nvPr/>
          </p:nvSpPr>
          <p:spPr bwMode="auto">
            <a:xfrm>
              <a:off x="4878" y="1961"/>
              <a:ext cx="7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SYN RCVD</a:t>
              </a:r>
            </a:p>
          </p:txBody>
        </p:sp>
        <p:sp>
          <p:nvSpPr>
            <p:cNvPr id="81978" name="Line 106"/>
            <p:cNvSpPr>
              <a:spLocks noChangeShapeType="1"/>
            </p:cNvSpPr>
            <p:nvPr/>
          </p:nvSpPr>
          <p:spPr bwMode="auto">
            <a:xfrm>
              <a:off x="5339" y="1422"/>
              <a:ext cx="0" cy="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94347" name="Line 107"/>
          <p:cNvSpPr>
            <a:spLocks noChangeShapeType="1"/>
          </p:cNvSpPr>
          <p:nvPr/>
        </p:nvSpPr>
        <p:spPr bwMode="auto">
          <a:xfrm>
            <a:off x="8469313" y="3536950"/>
            <a:ext cx="0" cy="170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99343" name="Group 113"/>
          <p:cNvGrpSpPr>
            <a:grpSpLocks/>
          </p:cNvGrpSpPr>
          <p:nvPr/>
        </p:nvGrpSpPr>
        <p:grpSpPr bwMode="auto">
          <a:xfrm>
            <a:off x="306388" y="1590675"/>
            <a:ext cx="8551862" cy="736600"/>
            <a:chOff x="193" y="1002"/>
            <a:chExt cx="5387" cy="464"/>
          </a:xfrm>
        </p:grpSpPr>
        <p:sp>
          <p:nvSpPr>
            <p:cNvPr id="81937" name="Text Box 114"/>
            <p:cNvSpPr txBox="1">
              <a:spLocks noChangeArrowheads="1"/>
            </p:cNvSpPr>
            <p:nvPr/>
          </p:nvSpPr>
          <p:spPr bwMode="auto">
            <a:xfrm>
              <a:off x="195" y="1002"/>
              <a:ext cx="73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i="1" smtClean="0">
                  <a:solidFill>
                    <a:srgbClr val="000099"/>
                  </a:solidFill>
                </a:rPr>
                <a:t>client state</a:t>
              </a:r>
            </a:p>
            <a:p>
              <a:pPr algn="r">
                <a:defRPr/>
              </a:pPr>
              <a:endParaRPr lang="en-US" i="1" smtClean="0">
                <a:solidFill>
                  <a:srgbClr val="000099"/>
                </a:solidFill>
              </a:endParaRPr>
            </a:p>
          </p:txBody>
        </p:sp>
        <p:sp>
          <p:nvSpPr>
            <p:cNvPr id="81938" name="Text Box 115"/>
            <p:cNvSpPr txBox="1">
              <a:spLocks noChangeArrowheads="1"/>
            </p:cNvSpPr>
            <p:nvPr/>
          </p:nvSpPr>
          <p:spPr bwMode="auto">
            <a:xfrm>
              <a:off x="193" y="1243"/>
              <a:ext cx="5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LISTEN</a:t>
              </a:r>
            </a:p>
          </p:txBody>
        </p:sp>
        <p:sp>
          <p:nvSpPr>
            <p:cNvPr id="81939" name="Text Box 116"/>
            <p:cNvSpPr txBox="1">
              <a:spLocks noChangeArrowheads="1"/>
            </p:cNvSpPr>
            <p:nvPr/>
          </p:nvSpPr>
          <p:spPr bwMode="auto">
            <a:xfrm>
              <a:off x="4800" y="1013"/>
              <a:ext cx="78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i="1" smtClean="0">
                  <a:solidFill>
                    <a:srgbClr val="000099"/>
                  </a:solidFill>
                </a:rPr>
                <a:t>server state</a:t>
              </a:r>
            </a:p>
            <a:p>
              <a:pPr algn="r">
                <a:defRPr/>
              </a:pPr>
              <a:endParaRPr lang="en-US" i="1" smtClean="0">
                <a:solidFill>
                  <a:srgbClr val="000099"/>
                </a:solidFill>
              </a:endParaRPr>
            </a:p>
          </p:txBody>
        </p:sp>
        <p:sp>
          <p:nvSpPr>
            <p:cNvPr id="81940" name="Text Box 117"/>
            <p:cNvSpPr txBox="1">
              <a:spLocks noChangeArrowheads="1"/>
            </p:cNvSpPr>
            <p:nvPr/>
          </p:nvSpPr>
          <p:spPr bwMode="auto">
            <a:xfrm>
              <a:off x="5038" y="1254"/>
              <a:ext cx="53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LISTEN</a:t>
              </a:r>
            </a:p>
          </p:txBody>
        </p:sp>
        <p:grpSp>
          <p:nvGrpSpPr>
            <p:cNvPr id="99348" name="Group 118"/>
            <p:cNvGrpSpPr>
              <a:grpSpLocks/>
            </p:cNvGrpSpPr>
            <p:nvPr/>
          </p:nvGrpSpPr>
          <p:grpSpPr bwMode="auto">
            <a:xfrm>
              <a:off x="1914" y="1049"/>
              <a:ext cx="405" cy="378"/>
              <a:chOff x="-44" y="1473"/>
              <a:chExt cx="981" cy="1105"/>
            </a:xfrm>
          </p:grpSpPr>
          <p:pic>
            <p:nvPicPr>
              <p:cNvPr id="99382" name="Picture 11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83" name="Freeform 12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GB"/>
              </a:p>
            </p:txBody>
          </p:sp>
        </p:grpSp>
        <p:grpSp>
          <p:nvGrpSpPr>
            <p:cNvPr id="99349" name="Group 121"/>
            <p:cNvGrpSpPr>
              <a:grpSpLocks/>
            </p:cNvGrpSpPr>
            <p:nvPr/>
          </p:nvGrpSpPr>
          <p:grpSpPr bwMode="auto">
            <a:xfrm>
              <a:off x="3572" y="1051"/>
              <a:ext cx="212" cy="323"/>
              <a:chOff x="4140" y="429"/>
              <a:chExt cx="1425" cy="2396"/>
            </a:xfrm>
          </p:grpSpPr>
          <p:sp>
            <p:nvSpPr>
              <p:cNvPr id="99350" name="Freeform 12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44" name="Rectangle 123"/>
              <p:cNvSpPr>
                <a:spLocks noChangeArrowheads="1"/>
              </p:cNvSpPr>
              <p:nvPr/>
            </p:nvSpPr>
            <p:spPr bwMode="auto">
              <a:xfrm>
                <a:off x="4207" y="429"/>
                <a:ext cx="1049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9352" name="Freeform 12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9353" name="Freeform 12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47" name="Rectangle 126"/>
              <p:cNvSpPr>
                <a:spLocks noChangeArrowheads="1"/>
              </p:cNvSpPr>
              <p:nvPr/>
            </p:nvSpPr>
            <p:spPr bwMode="auto">
              <a:xfrm>
                <a:off x="4214" y="696"/>
                <a:ext cx="592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99355" name="Group 12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1973" name="AutoShape 128"/>
                <p:cNvSpPr>
                  <a:spLocks noChangeArrowheads="1"/>
                </p:cNvSpPr>
                <p:nvPr/>
              </p:nvSpPr>
              <p:spPr bwMode="auto">
                <a:xfrm>
                  <a:off x="617" y="2566"/>
                  <a:ext cx="721" cy="14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74" name="AutoShape 129"/>
                <p:cNvSpPr>
                  <a:spLocks noChangeArrowheads="1"/>
                </p:cNvSpPr>
                <p:nvPr/>
              </p:nvSpPr>
              <p:spPr bwMode="auto">
                <a:xfrm>
                  <a:off x="634" y="2581"/>
                  <a:ext cx="688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1949" name="Rectangle 130"/>
              <p:cNvSpPr>
                <a:spLocks noChangeArrowheads="1"/>
              </p:cNvSpPr>
              <p:nvPr/>
            </p:nvSpPr>
            <p:spPr bwMode="auto">
              <a:xfrm>
                <a:off x="4221" y="1022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99357" name="Group 13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1971" name="AutoShape 132"/>
                <p:cNvSpPr>
                  <a:spLocks noChangeArrowheads="1"/>
                </p:cNvSpPr>
                <p:nvPr/>
              </p:nvSpPr>
              <p:spPr bwMode="auto">
                <a:xfrm>
                  <a:off x="611" y="2567"/>
                  <a:ext cx="730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72" name="AutoShape 133"/>
                <p:cNvSpPr>
                  <a:spLocks noChangeArrowheads="1"/>
                </p:cNvSpPr>
                <p:nvPr/>
              </p:nvSpPr>
              <p:spPr bwMode="auto">
                <a:xfrm>
                  <a:off x="628" y="2582"/>
                  <a:ext cx="696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1951" name="Rectangle 134"/>
              <p:cNvSpPr>
                <a:spLocks noChangeArrowheads="1"/>
              </p:cNvSpPr>
              <p:nvPr/>
            </p:nvSpPr>
            <p:spPr bwMode="auto">
              <a:xfrm>
                <a:off x="4214" y="1356"/>
                <a:ext cx="598" cy="4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52" name="Rectangle 135"/>
              <p:cNvSpPr>
                <a:spLocks noChangeArrowheads="1"/>
              </p:cNvSpPr>
              <p:nvPr/>
            </p:nvSpPr>
            <p:spPr bwMode="auto">
              <a:xfrm>
                <a:off x="4227" y="1653"/>
                <a:ext cx="598" cy="52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99360" name="Group 13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1969" name="AutoShape 137"/>
                <p:cNvSpPr>
                  <a:spLocks noChangeArrowheads="1"/>
                </p:cNvSpPr>
                <p:nvPr/>
              </p:nvSpPr>
              <p:spPr bwMode="auto">
                <a:xfrm>
                  <a:off x="618" y="2571"/>
                  <a:ext cx="720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70" name="AutoShape 138"/>
                <p:cNvSpPr>
                  <a:spLocks noChangeArrowheads="1"/>
                </p:cNvSpPr>
                <p:nvPr/>
              </p:nvSpPr>
              <p:spPr bwMode="auto">
                <a:xfrm>
                  <a:off x="635" y="2585"/>
                  <a:ext cx="687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99361" name="Freeform 13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9362" name="Group 14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1967" name="AutoShape 141"/>
                <p:cNvSpPr>
                  <a:spLocks noChangeArrowheads="1"/>
                </p:cNvSpPr>
                <p:nvPr/>
              </p:nvSpPr>
              <p:spPr bwMode="auto">
                <a:xfrm>
                  <a:off x="613" y="2568"/>
                  <a:ext cx="728" cy="14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81968" name="AutoShape 142"/>
                <p:cNvSpPr>
                  <a:spLocks noChangeArrowheads="1"/>
                </p:cNvSpPr>
                <p:nvPr/>
              </p:nvSpPr>
              <p:spPr bwMode="auto">
                <a:xfrm>
                  <a:off x="630" y="2582"/>
                  <a:ext cx="695" cy="111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1956" name="Rectangle 143"/>
              <p:cNvSpPr>
                <a:spLocks noChangeArrowheads="1"/>
              </p:cNvSpPr>
              <p:nvPr/>
            </p:nvSpPr>
            <p:spPr bwMode="auto">
              <a:xfrm>
                <a:off x="5249" y="429"/>
                <a:ext cx="67" cy="2292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9364" name="Freeform 14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9365" name="Freeform 14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59" name="Oval 146"/>
              <p:cNvSpPr>
                <a:spLocks noChangeArrowheads="1"/>
              </p:cNvSpPr>
              <p:nvPr/>
            </p:nvSpPr>
            <p:spPr bwMode="auto">
              <a:xfrm>
                <a:off x="5518" y="2610"/>
                <a:ext cx="47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99367" name="Freeform 14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1961" name="AutoShape 148"/>
              <p:cNvSpPr>
                <a:spLocks noChangeArrowheads="1"/>
              </p:cNvSpPr>
              <p:nvPr/>
            </p:nvSpPr>
            <p:spPr bwMode="auto">
              <a:xfrm>
                <a:off x="4140" y="2677"/>
                <a:ext cx="1196" cy="148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2" name="AutoShape 149"/>
              <p:cNvSpPr>
                <a:spLocks noChangeArrowheads="1"/>
              </p:cNvSpPr>
              <p:nvPr/>
            </p:nvSpPr>
            <p:spPr bwMode="auto">
              <a:xfrm>
                <a:off x="4207" y="2714"/>
                <a:ext cx="1069" cy="8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3" name="Oval 150"/>
              <p:cNvSpPr>
                <a:spLocks noChangeArrowheads="1"/>
              </p:cNvSpPr>
              <p:nvPr/>
            </p:nvSpPr>
            <p:spPr bwMode="auto">
              <a:xfrm>
                <a:off x="4308" y="2380"/>
                <a:ext cx="155" cy="148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4" name="Oval 151"/>
              <p:cNvSpPr>
                <a:spLocks noChangeArrowheads="1"/>
              </p:cNvSpPr>
              <p:nvPr/>
            </p:nvSpPr>
            <p:spPr bwMode="auto">
              <a:xfrm>
                <a:off x="4483" y="2387"/>
                <a:ext cx="161" cy="14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1965" name="Oval 152"/>
              <p:cNvSpPr>
                <a:spLocks noChangeArrowheads="1"/>
              </p:cNvSpPr>
              <p:nvPr/>
            </p:nvSpPr>
            <p:spPr bwMode="auto">
              <a:xfrm>
                <a:off x="4664" y="2380"/>
                <a:ext cx="155" cy="141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1966" name="Rectangle 153"/>
              <p:cNvSpPr>
                <a:spLocks noChangeArrowheads="1"/>
              </p:cNvSpPr>
              <p:nvPr/>
            </p:nvSpPr>
            <p:spPr bwMode="auto">
              <a:xfrm>
                <a:off x="5061" y="1838"/>
                <a:ext cx="87" cy="757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806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9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9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3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200"/>
              <a:t>3-</a:t>
            </a:r>
            <a:fld id="{F4CD2976-2B5A-4D71-A47B-7E3327CC9C55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71475" y="133032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2811463" y="1325563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2814638" y="294957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2820988" y="38052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sp>
        <p:nvSpPr>
          <p:cNvPr id="368651" name="Text Box 11"/>
          <p:cNvSpPr txBox="1">
            <a:spLocks noChangeArrowheads="1"/>
          </p:cNvSpPr>
          <p:nvPr/>
        </p:nvSpPr>
        <p:spPr bwMode="auto">
          <a:xfrm>
            <a:off x="2817813" y="226377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8652" name="Text Box 12"/>
          <p:cNvSpPr txBox="1">
            <a:spLocks noChangeArrowheads="1"/>
          </p:cNvSpPr>
          <p:nvPr/>
        </p:nvSpPr>
        <p:spPr bwMode="auto">
          <a:xfrm>
            <a:off x="2814638" y="31750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8653" name="Text Box 13"/>
          <p:cNvSpPr txBox="1">
            <a:spLocks noChangeArrowheads="1"/>
          </p:cNvSpPr>
          <p:nvPr/>
        </p:nvSpPr>
        <p:spPr bwMode="auto">
          <a:xfrm>
            <a:off x="2814638" y="40005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300038" y="25130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ack0</a:t>
            </a: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144463" y="3606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144463" y="27320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pkt1</a:t>
            </a:r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288925" y="33670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ack1</a:t>
            </a:r>
          </a:p>
        </p:txBody>
      </p:sp>
      <p:sp>
        <p:nvSpPr>
          <p:cNvPr id="40975" name="Text Box 7"/>
          <p:cNvSpPr txBox="1">
            <a:spLocks noChangeArrowheads="1"/>
          </p:cNvSpPr>
          <p:nvPr/>
        </p:nvSpPr>
        <p:spPr bwMode="auto">
          <a:xfrm>
            <a:off x="133350" y="17700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8649" name="Text Box 9"/>
          <p:cNvSpPr txBox="1">
            <a:spLocks noChangeArrowheads="1"/>
          </p:cNvSpPr>
          <p:nvPr/>
        </p:nvSpPr>
        <p:spPr bwMode="auto">
          <a:xfrm>
            <a:off x="2809875" y="20526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grpSp>
        <p:nvGrpSpPr>
          <p:cNvPr id="368677" name="Group 37"/>
          <p:cNvGrpSpPr>
            <a:grpSpLocks/>
          </p:cNvGrpSpPr>
          <p:nvPr/>
        </p:nvGrpSpPr>
        <p:grpSpPr bwMode="auto">
          <a:xfrm>
            <a:off x="1349375" y="1839913"/>
            <a:ext cx="1471613" cy="512762"/>
            <a:chOff x="850" y="1159"/>
            <a:chExt cx="927" cy="323"/>
          </a:xfrm>
        </p:grpSpPr>
        <p:sp>
          <p:nvSpPr>
            <p:cNvPr id="41040" name="Line 19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41" name="Text Box 28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83" name="Group 43"/>
          <p:cNvGrpSpPr>
            <a:grpSpLocks/>
          </p:cNvGrpSpPr>
          <p:nvPr/>
        </p:nvGrpSpPr>
        <p:grpSpPr bwMode="auto">
          <a:xfrm>
            <a:off x="1343025" y="3576638"/>
            <a:ext cx="1471613" cy="487362"/>
            <a:chOff x="846" y="2253"/>
            <a:chExt cx="927" cy="307"/>
          </a:xfrm>
        </p:grpSpPr>
        <p:sp>
          <p:nvSpPr>
            <p:cNvPr id="41038" name="Line 24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9" name="Text Box 29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79" name="Group 39"/>
          <p:cNvGrpSpPr>
            <a:grpSpLocks/>
          </p:cNvGrpSpPr>
          <p:nvPr/>
        </p:nvGrpSpPr>
        <p:grpSpPr bwMode="auto">
          <a:xfrm>
            <a:off x="1357313" y="2714625"/>
            <a:ext cx="1471612" cy="504825"/>
            <a:chOff x="855" y="1710"/>
            <a:chExt cx="927" cy="318"/>
          </a:xfrm>
        </p:grpSpPr>
        <p:sp>
          <p:nvSpPr>
            <p:cNvPr id="41036" name="Line 23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7" name="Text Box 3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680" name="Group 40"/>
          <p:cNvGrpSpPr>
            <a:grpSpLocks/>
          </p:cNvGrpSpPr>
          <p:nvPr/>
        </p:nvGrpSpPr>
        <p:grpSpPr bwMode="auto">
          <a:xfrm>
            <a:off x="1343025" y="3179763"/>
            <a:ext cx="1471613" cy="471487"/>
            <a:chOff x="846" y="2003"/>
            <a:chExt cx="927" cy="297"/>
          </a:xfrm>
        </p:grpSpPr>
        <p:sp>
          <p:nvSpPr>
            <p:cNvPr id="41034" name="Line 2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5" name="Text Box 31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678" name="Group 38"/>
          <p:cNvGrpSpPr>
            <a:grpSpLocks/>
          </p:cNvGrpSpPr>
          <p:nvPr/>
        </p:nvGrpSpPr>
        <p:grpSpPr bwMode="auto">
          <a:xfrm>
            <a:off x="1335088" y="2339975"/>
            <a:ext cx="1471612" cy="455613"/>
            <a:chOff x="841" y="1474"/>
            <a:chExt cx="927" cy="287"/>
          </a:xfrm>
        </p:grpSpPr>
        <p:sp>
          <p:nvSpPr>
            <p:cNvPr id="41032" name="Line 25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3" name="Text Box 3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684" name="Group 44"/>
          <p:cNvGrpSpPr>
            <a:grpSpLocks/>
          </p:cNvGrpSpPr>
          <p:nvPr/>
        </p:nvGrpSpPr>
        <p:grpSpPr bwMode="auto">
          <a:xfrm>
            <a:off x="1328738" y="4032250"/>
            <a:ext cx="1471612" cy="461963"/>
            <a:chOff x="837" y="2540"/>
            <a:chExt cx="927" cy="291"/>
          </a:xfrm>
        </p:grpSpPr>
        <p:sp>
          <p:nvSpPr>
            <p:cNvPr id="41030" name="Line 27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1" name="Text Box 3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0983" name="Text Box 45"/>
          <p:cNvSpPr txBox="1">
            <a:spLocks noChangeArrowheads="1"/>
          </p:cNvSpPr>
          <p:nvPr/>
        </p:nvSpPr>
        <p:spPr bwMode="auto">
          <a:xfrm>
            <a:off x="1636713" y="5111750"/>
            <a:ext cx="1252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(a) no loss</a:t>
            </a:r>
          </a:p>
        </p:txBody>
      </p:sp>
      <p:sp>
        <p:nvSpPr>
          <p:cNvPr id="40984" name="Text Box 46"/>
          <p:cNvSpPr txBox="1">
            <a:spLocks noChangeArrowheads="1"/>
          </p:cNvSpPr>
          <p:nvPr/>
        </p:nvSpPr>
        <p:spPr bwMode="auto">
          <a:xfrm>
            <a:off x="4929188" y="132715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85" name="Text Box 47"/>
          <p:cNvSpPr txBox="1">
            <a:spLocks noChangeArrowheads="1"/>
          </p:cNvSpPr>
          <p:nvPr/>
        </p:nvSpPr>
        <p:spPr bwMode="auto">
          <a:xfrm>
            <a:off x="7369175" y="13223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88" name="Text Box 48"/>
          <p:cNvSpPr txBox="1">
            <a:spLocks noChangeArrowheads="1"/>
          </p:cNvSpPr>
          <p:nvPr/>
        </p:nvSpPr>
        <p:spPr bwMode="auto">
          <a:xfrm>
            <a:off x="7370763" y="423862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pkt1</a:t>
            </a:r>
          </a:p>
        </p:txBody>
      </p:sp>
      <p:sp>
        <p:nvSpPr>
          <p:cNvPr id="368689" name="Text Box 49"/>
          <p:cNvSpPr txBox="1">
            <a:spLocks noChangeArrowheads="1"/>
          </p:cNvSpPr>
          <p:nvPr/>
        </p:nvSpPr>
        <p:spPr bwMode="auto">
          <a:xfrm>
            <a:off x="7378700" y="50800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sp>
        <p:nvSpPr>
          <p:cNvPr id="368690" name="Text Box 50"/>
          <p:cNvSpPr txBox="1">
            <a:spLocks noChangeArrowheads="1"/>
          </p:cNvSpPr>
          <p:nvPr/>
        </p:nvSpPr>
        <p:spPr bwMode="auto">
          <a:xfrm>
            <a:off x="7375525" y="2260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8691" name="Text Box 51"/>
          <p:cNvSpPr txBox="1">
            <a:spLocks noChangeArrowheads="1"/>
          </p:cNvSpPr>
          <p:nvPr/>
        </p:nvSpPr>
        <p:spPr bwMode="auto">
          <a:xfrm>
            <a:off x="7372350" y="44497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ack1</a:t>
            </a:r>
          </a:p>
        </p:txBody>
      </p:sp>
      <p:sp>
        <p:nvSpPr>
          <p:cNvPr id="368692" name="Text Box 52"/>
          <p:cNvSpPr txBox="1">
            <a:spLocks noChangeArrowheads="1"/>
          </p:cNvSpPr>
          <p:nvPr/>
        </p:nvSpPr>
        <p:spPr bwMode="auto">
          <a:xfrm>
            <a:off x="7372350" y="52752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ack0</a:t>
            </a:r>
          </a:p>
        </p:txBody>
      </p:sp>
      <p:sp>
        <p:nvSpPr>
          <p:cNvPr id="368693" name="Text Box 53"/>
          <p:cNvSpPr txBox="1">
            <a:spLocks noChangeArrowheads="1"/>
          </p:cNvSpPr>
          <p:nvPr/>
        </p:nvSpPr>
        <p:spPr bwMode="auto">
          <a:xfrm>
            <a:off x="4857750" y="25098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ack0</a:t>
            </a:r>
          </a:p>
        </p:txBody>
      </p:sp>
      <p:sp>
        <p:nvSpPr>
          <p:cNvPr id="368694" name="Text Box 54"/>
          <p:cNvSpPr txBox="1">
            <a:spLocks noChangeArrowheads="1"/>
          </p:cNvSpPr>
          <p:nvPr/>
        </p:nvSpPr>
        <p:spPr bwMode="auto">
          <a:xfrm>
            <a:off x="4702175" y="48815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8695" name="Text Box 55"/>
          <p:cNvSpPr txBox="1">
            <a:spLocks noChangeArrowheads="1"/>
          </p:cNvSpPr>
          <p:nvPr/>
        </p:nvSpPr>
        <p:spPr bwMode="auto">
          <a:xfrm>
            <a:off x="4702175" y="27289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pkt1</a:t>
            </a:r>
          </a:p>
        </p:txBody>
      </p:sp>
      <p:sp>
        <p:nvSpPr>
          <p:cNvPr id="368696" name="Text Box 56"/>
          <p:cNvSpPr txBox="1">
            <a:spLocks noChangeArrowheads="1"/>
          </p:cNvSpPr>
          <p:nvPr/>
        </p:nvSpPr>
        <p:spPr bwMode="auto">
          <a:xfrm>
            <a:off x="4846638" y="46418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ack1</a:t>
            </a:r>
          </a:p>
        </p:txBody>
      </p:sp>
      <p:sp>
        <p:nvSpPr>
          <p:cNvPr id="40995" name="Text Box 57"/>
          <p:cNvSpPr txBox="1">
            <a:spLocks noChangeArrowheads="1"/>
          </p:cNvSpPr>
          <p:nvPr/>
        </p:nvSpPr>
        <p:spPr bwMode="auto">
          <a:xfrm>
            <a:off x="4691063" y="17668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send pkt0</a:t>
            </a:r>
          </a:p>
        </p:txBody>
      </p:sp>
      <p:sp>
        <p:nvSpPr>
          <p:cNvPr id="368698" name="Text Box 58"/>
          <p:cNvSpPr txBox="1">
            <a:spLocks noChangeArrowheads="1"/>
          </p:cNvSpPr>
          <p:nvPr/>
        </p:nvSpPr>
        <p:spPr bwMode="auto">
          <a:xfrm>
            <a:off x="7367588" y="204946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rcv pkt0</a:t>
            </a:r>
          </a:p>
        </p:txBody>
      </p:sp>
      <p:grpSp>
        <p:nvGrpSpPr>
          <p:cNvPr id="368699" name="Group 59"/>
          <p:cNvGrpSpPr>
            <a:grpSpLocks/>
          </p:cNvGrpSpPr>
          <p:nvPr/>
        </p:nvGrpSpPr>
        <p:grpSpPr bwMode="auto">
          <a:xfrm>
            <a:off x="5907088" y="1836738"/>
            <a:ext cx="1471612" cy="512762"/>
            <a:chOff x="850" y="1159"/>
            <a:chExt cx="927" cy="323"/>
          </a:xfrm>
        </p:grpSpPr>
        <p:sp>
          <p:nvSpPr>
            <p:cNvPr id="41028" name="Line 6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9" name="Text Box 6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2" name="Group 62"/>
          <p:cNvGrpSpPr>
            <a:grpSpLocks/>
          </p:cNvGrpSpPr>
          <p:nvPr/>
        </p:nvGrpSpPr>
        <p:grpSpPr bwMode="auto">
          <a:xfrm>
            <a:off x="5900738" y="4851400"/>
            <a:ext cx="1471612" cy="487363"/>
            <a:chOff x="846" y="2253"/>
            <a:chExt cx="927" cy="307"/>
          </a:xfrm>
        </p:grpSpPr>
        <p:sp>
          <p:nvSpPr>
            <p:cNvPr id="41026" name="Line 6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7" name="Text Box 6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8" name="Group 68"/>
          <p:cNvGrpSpPr>
            <a:grpSpLocks/>
          </p:cNvGrpSpPr>
          <p:nvPr/>
        </p:nvGrpSpPr>
        <p:grpSpPr bwMode="auto">
          <a:xfrm>
            <a:off x="5900738" y="4454525"/>
            <a:ext cx="1471612" cy="471488"/>
            <a:chOff x="846" y="2003"/>
            <a:chExt cx="927" cy="297"/>
          </a:xfrm>
        </p:grpSpPr>
        <p:sp>
          <p:nvSpPr>
            <p:cNvPr id="41024" name="Line 69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5" name="Text Box 70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711" name="Group 71"/>
          <p:cNvGrpSpPr>
            <a:grpSpLocks/>
          </p:cNvGrpSpPr>
          <p:nvPr/>
        </p:nvGrpSpPr>
        <p:grpSpPr bwMode="auto">
          <a:xfrm>
            <a:off x="5892800" y="2336800"/>
            <a:ext cx="1471613" cy="455613"/>
            <a:chOff x="841" y="1474"/>
            <a:chExt cx="927" cy="287"/>
          </a:xfrm>
        </p:grpSpPr>
        <p:sp>
          <p:nvSpPr>
            <p:cNvPr id="41022" name="Line 72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3" name="Text Box 73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714" name="Group 74"/>
          <p:cNvGrpSpPr>
            <a:grpSpLocks/>
          </p:cNvGrpSpPr>
          <p:nvPr/>
        </p:nvGrpSpPr>
        <p:grpSpPr bwMode="auto">
          <a:xfrm>
            <a:off x="5886450" y="5302250"/>
            <a:ext cx="1471613" cy="466725"/>
            <a:chOff x="837" y="2537"/>
            <a:chExt cx="927" cy="294"/>
          </a:xfrm>
        </p:grpSpPr>
        <p:sp>
          <p:nvSpPr>
            <p:cNvPr id="41020" name="Line 75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1" name="Text Box 76"/>
            <p:cNvSpPr txBox="1">
              <a:spLocks noChangeArrowheads="1"/>
            </p:cNvSpPr>
            <p:nvPr/>
          </p:nvSpPr>
          <p:spPr bwMode="auto">
            <a:xfrm>
              <a:off x="1091" y="2537"/>
              <a:ext cx="3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8000"/>
                  </a:solidFill>
                </a:rPr>
                <a:t>ack0</a:t>
              </a:r>
            </a:p>
          </p:txBody>
        </p:sp>
      </p:grpSp>
      <p:sp>
        <p:nvSpPr>
          <p:cNvPr id="41002" name="Text Box 78"/>
          <p:cNvSpPr txBox="1">
            <a:spLocks noChangeArrowheads="1"/>
          </p:cNvSpPr>
          <p:nvPr/>
        </p:nvSpPr>
        <p:spPr bwMode="auto">
          <a:xfrm>
            <a:off x="5980113" y="6019800"/>
            <a:ext cx="1671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/>
              <a:t>(b) packet loss</a:t>
            </a:r>
          </a:p>
        </p:txBody>
      </p:sp>
      <p:grpSp>
        <p:nvGrpSpPr>
          <p:cNvPr id="368721" name="Group 81"/>
          <p:cNvGrpSpPr>
            <a:grpSpLocks/>
          </p:cNvGrpSpPr>
          <p:nvPr/>
        </p:nvGrpSpPr>
        <p:grpSpPr bwMode="auto">
          <a:xfrm>
            <a:off x="5915025" y="2711450"/>
            <a:ext cx="1157288" cy="738188"/>
            <a:chOff x="3726" y="1687"/>
            <a:chExt cx="729" cy="465"/>
          </a:xfrm>
        </p:grpSpPr>
        <p:sp>
          <p:nvSpPr>
            <p:cNvPr id="41016" name="Line 66"/>
            <p:cNvSpPr>
              <a:spLocks noChangeShapeType="1"/>
            </p:cNvSpPr>
            <p:nvPr/>
          </p:nvSpPr>
          <p:spPr bwMode="auto">
            <a:xfrm>
              <a:off x="3726" y="1780"/>
              <a:ext cx="548" cy="1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7" name="Text Box 67"/>
            <p:cNvSpPr txBox="1">
              <a:spLocks noChangeArrowheads="1"/>
            </p:cNvSpPr>
            <p:nvPr/>
          </p:nvSpPr>
          <p:spPr bwMode="auto">
            <a:xfrm>
              <a:off x="3965" y="1687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  <p:sp>
          <p:nvSpPr>
            <p:cNvPr id="41018" name="Text Box 79"/>
            <p:cNvSpPr txBox="1">
              <a:spLocks noChangeArrowheads="1"/>
            </p:cNvSpPr>
            <p:nvPr/>
          </p:nvSpPr>
          <p:spPr bwMode="auto">
            <a:xfrm>
              <a:off x="4185" y="1808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019" name="Text Box 80"/>
            <p:cNvSpPr txBox="1">
              <a:spLocks noChangeArrowheads="1"/>
            </p:cNvSpPr>
            <p:nvPr/>
          </p:nvSpPr>
          <p:spPr bwMode="auto">
            <a:xfrm>
              <a:off x="4126" y="1940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 smtClean="0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8726" name="Group 86"/>
          <p:cNvGrpSpPr>
            <a:grpSpLocks/>
          </p:cNvGrpSpPr>
          <p:nvPr/>
        </p:nvGrpSpPr>
        <p:grpSpPr bwMode="auto">
          <a:xfrm>
            <a:off x="5795963" y="3014663"/>
            <a:ext cx="122237" cy="1033462"/>
            <a:chOff x="3651" y="1878"/>
            <a:chExt cx="78" cy="963"/>
          </a:xfrm>
        </p:grpSpPr>
        <p:sp>
          <p:nvSpPr>
            <p:cNvPr id="41013" name="Line 82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4" name="Line 8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5" name="Line 8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8728" name="Group 88"/>
          <p:cNvGrpSpPr>
            <a:grpSpLocks/>
          </p:cNvGrpSpPr>
          <p:nvPr/>
        </p:nvGrpSpPr>
        <p:grpSpPr bwMode="auto">
          <a:xfrm>
            <a:off x="5924550" y="4003675"/>
            <a:ext cx="1471613" cy="504825"/>
            <a:chOff x="855" y="1710"/>
            <a:chExt cx="927" cy="318"/>
          </a:xfrm>
        </p:grpSpPr>
        <p:sp>
          <p:nvSpPr>
            <p:cNvPr id="41011" name="Line 89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2" name="Text Box 9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732" name="Group 92"/>
          <p:cNvGrpSpPr>
            <a:grpSpLocks/>
          </p:cNvGrpSpPr>
          <p:nvPr/>
        </p:nvGrpSpPr>
        <p:grpSpPr bwMode="auto">
          <a:xfrm>
            <a:off x="4492625" y="3627438"/>
            <a:ext cx="1377950" cy="731837"/>
            <a:chOff x="2802" y="2348"/>
            <a:chExt cx="868" cy="461"/>
          </a:xfrm>
        </p:grpSpPr>
        <p:pic>
          <p:nvPicPr>
            <p:cNvPr id="56368" name="Picture 87" descr="alarm_clock_ringi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0" name="Text Box 9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>
                <a:lnSpc>
                  <a:spcPct val="75000"/>
                </a:lnSpc>
                <a:defRPr/>
              </a:pPr>
              <a:r>
                <a:rPr lang="en-US" sz="1800" smtClean="0"/>
                <a:t>resend pkt1</a:t>
              </a:r>
            </a:p>
          </p:txBody>
        </p:sp>
      </p:grpSp>
      <p:sp>
        <p:nvSpPr>
          <p:cNvPr id="41007" name="Rectangle 95"/>
          <p:cNvSpPr>
            <a:spLocks noGrp="1" noChangeArrowheads="1"/>
          </p:cNvSpPr>
          <p:nvPr>
            <p:ph type="title"/>
          </p:nvPr>
        </p:nvSpPr>
        <p:spPr>
          <a:xfrm>
            <a:off x="377825" y="252413"/>
            <a:ext cx="3937000" cy="6191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rdt3.0 in action</a:t>
            </a:r>
          </a:p>
        </p:txBody>
      </p:sp>
      <p:pic>
        <p:nvPicPr>
          <p:cNvPr id="56367" name="Picture 9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768350"/>
            <a:ext cx="33829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60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6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6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36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6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6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6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6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6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6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6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36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0" grpId="0"/>
      <p:bldP spid="368651" grpId="0"/>
      <p:bldP spid="368652" grpId="0"/>
      <p:bldP spid="368654" grpId="0"/>
      <p:bldP spid="368655" grpId="0"/>
      <p:bldP spid="368657" grpId="0"/>
      <p:bldP spid="368658" grpId="0"/>
      <p:bldP spid="368689" grpId="0"/>
      <p:bldP spid="368690" grpId="0"/>
      <p:bldP spid="368691" grpId="0"/>
      <p:bldP spid="368693" grpId="0"/>
      <p:bldP spid="368694" grpId="0"/>
      <p:bldP spid="368695" grpId="0"/>
      <p:bldP spid="36869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668</Words>
  <Application>Microsoft Office PowerPoint</Application>
  <PresentationFormat>On-screen Show (4:3)</PresentationFormat>
  <Paragraphs>278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Transport Layer</vt:lpstr>
      <vt:lpstr>Transport level</vt:lpstr>
      <vt:lpstr>Multiplexing/demultiplexing</vt:lpstr>
      <vt:lpstr>PowerPoint Presentation</vt:lpstr>
      <vt:lpstr>PowerPoint Presentation</vt:lpstr>
      <vt:lpstr>Internet checksum: example</vt:lpstr>
      <vt:lpstr>PowerPoint Presentation</vt:lpstr>
      <vt:lpstr>TCP 3-way handshake</vt:lpstr>
      <vt:lpstr>rdt3.0 in action</vt:lpstr>
      <vt:lpstr>rdt3.0 in action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peterl</dc:creator>
  <cp:lastModifiedBy>peterl</cp:lastModifiedBy>
  <cp:revision>5</cp:revision>
  <dcterms:created xsi:type="dcterms:W3CDTF">2010-09-13T15:01:55Z</dcterms:created>
  <dcterms:modified xsi:type="dcterms:W3CDTF">2012-09-11T18:39:45Z</dcterms:modified>
</cp:coreProperties>
</file>