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36FEE-A0B8-4BBB-AAC9-5BCC9BC4B731}" type="datetimeFigureOut">
              <a:rPr lang="en-GB" smtClean="0"/>
              <a:t>28/08/2017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D4E50-D9AE-466F-A603-AE5F7A33925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045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69350BA-D15E-4F47-B138-C88CB287E45D}" type="slidenum">
              <a:rPr lang="en-US" sz="1200">
                <a:latin typeface="Times New Roman" pitchFamily="18" charset="0"/>
              </a:rPr>
              <a:pPr/>
              <a:t>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3AF100F8-3BE8-48BC-BC00-5F56D8D6A12C}" type="slidenum">
              <a:rPr lang="en-US" sz="1200">
                <a:latin typeface="Times New Roman" pitchFamily="18" charset="0"/>
              </a:rPr>
              <a:pPr/>
              <a:t>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7.png"/><Relationship Id="rId9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27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Introduction to </a:t>
            </a:r>
            <a:br>
              <a:rPr lang="da-DK" dirty="0" smtClean="0"/>
            </a:br>
            <a:r>
              <a:rPr lang="da-DK" dirty="0" smtClean="0"/>
              <a:t>Computer Networks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21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2281715" y="762174"/>
            <a:ext cx="4500085" cy="5714825"/>
            <a:chOff x="5202238" y="1384300"/>
            <a:chExt cx="3551237" cy="4743450"/>
          </a:xfrm>
        </p:grpSpPr>
        <p:sp>
          <p:nvSpPr>
            <p:cNvPr id="5" name="Freeform 415"/>
            <p:cNvSpPr>
              <a:spLocks/>
            </p:cNvSpPr>
            <p:nvPr/>
          </p:nvSpPr>
          <p:spPr bwMode="auto">
            <a:xfrm>
              <a:off x="7004050" y="3527425"/>
              <a:ext cx="1314450" cy="674688"/>
            </a:xfrm>
            <a:custGeom>
              <a:avLst/>
              <a:gdLst>
                <a:gd name="T0" fmla="*/ 2147483647 w 828"/>
                <a:gd name="T1" fmla="*/ 2147483647 h 425"/>
                <a:gd name="T2" fmla="*/ 2147483647 w 828"/>
                <a:gd name="T3" fmla="*/ 2147483647 h 425"/>
                <a:gd name="T4" fmla="*/ 2147483647 w 828"/>
                <a:gd name="T5" fmla="*/ 2147483647 h 425"/>
                <a:gd name="T6" fmla="*/ 2147483647 w 828"/>
                <a:gd name="T7" fmla="*/ 2147483647 h 425"/>
                <a:gd name="T8" fmla="*/ 2147483647 w 828"/>
                <a:gd name="T9" fmla="*/ 2147483647 h 425"/>
                <a:gd name="T10" fmla="*/ 2147483647 w 828"/>
                <a:gd name="T11" fmla="*/ 2147483647 h 425"/>
                <a:gd name="T12" fmla="*/ 2147483647 w 828"/>
                <a:gd name="T13" fmla="*/ 2147483647 h 425"/>
                <a:gd name="T14" fmla="*/ 2147483647 w 828"/>
                <a:gd name="T15" fmla="*/ 2147483647 h 425"/>
                <a:gd name="T16" fmla="*/ 2147483647 w 828"/>
                <a:gd name="T17" fmla="*/ 2147483647 h 425"/>
                <a:gd name="T18" fmla="*/ 2147483647 w 828"/>
                <a:gd name="T19" fmla="*/ 2147483647 h 425"/>
                <a:gd name="T20" fmla="*/ 2147483647 w 828"/>
                <a:gd name="T21" fmla="*/ 2147483647 h 425"/>
                <a:gd name="T22" fmla="*/ 2147483647 w 828"/>
                <a:gd name="T23" fmla="*/ 2147483647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8"/>
                <a:gd name="T37" fmla="*/ 0 h 425"/>
                <a:gd name="T38" fmla="*/ 828 w 828"/>
                <a:gd name="T39" fmla="*/ 425 h 4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416"/>
            <p:cNvSpPr>
              <a:spLocks/>
            </p:cNvSpPr>
            <p:nvPr/>
          </p:nvSpPr>
          <p:spPr bwMode="auto">
            <a:xfrm>
              <a:off x="7023100" y="2001838"/>
              <a:ext cx="1730375" cy="1125538"/>
            </a:xfrm>
            <a:custGeom>
              <a:avLst/>
              <a:gdLst>
                <a:gd name="T0" fmla="*/ 2147483647 w 765"/>
                <a:gd name="T1" fmla="*/ 2147483647 h 459"/>
                <a:gd name="T2" fmla="*/ 2147483647 w 765"/>
                <a:gd name="T3" fmla="*/ 2147483647 h 459"/>
                <a:gd name="T4" fmla="*/ 2147483647 w 765"/>
                <a:gd name="T5" fmla="*/ 2147483647 h 459"/>
                <a:gd name="T6" fmla="*/ 2147483647 w 765"/>
                <a:gd name="T7" fmla="*/ 2147483647 h 459"/>
                <a:gd name="T8" fmla="*/ 2147483647 w 765"/>
                <a:gd name="T9" fmla="*/ 2147483647 h 459"/>
                <a:gd name="T10" fmla="*/ 2147483647 w 765"/>
                <a:gd name="T11" fmla="*/ 2147483647 h 459"/>
                <a:gd name="T12" fmla="*/ 2147483647 w 765"/>
                <a:gd name="T13" fmla="*/ 2147483647 h 459"/>
                <a:gd name="T14" fmla="*/ 2147483647 w 765"/>
                <a:gd name="T15" fmla="*/ 2147483647 h 459"/>
                <a:gd name="T16" fmla="*/ 2147483647 w 765"/>
                <a:gd name="T17" fmla="*/ 2147483647 h 459"/>
                <a:gd name="T18" fmla="*/ 2147483647 w 765"/>
                <a:gd name="T19" fmla="*/ 2147483647 h 459"/>
                <a:gd name="T20" fmla="*/ 2147483647 w 765"/>
                <a:gd name="T21" fmla="*/ 2147483647 h 459"/>
                <a:gd name="T22" fmla="*/ 2147483647 w 765"/>
                <a:gd name="T23" fmla="*/ 2147483647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5"/>
                <a:gd name="T37" fmla="*/ 0 h 459"/>
                <a:gd name="T38" fmla="*/ 765 w 765"/>
                <a:gd name="T39" fmla="*/ 459 h 4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417"/>
            <p:cNvSpPr>
              <a:spLocks/>
            </p:cNvSpPr>
            <p:nvPr/>
          </p:nvSpPr>
          <p:spPr bwMode="auto">
            <a:xfrm>
              <a:off x="5202238" y="1709738"/>
              <a:ext cx="1736725" cy="1071563"/>
            </a:xfrm>
            <a:custGeom>
              <a:avLst/>
              <a:gdLst>
                <a:gd name="T0" fmla="*/ 2147483647 w 1036"/>
                <a:gd name="T1" fmla="*/ 2147483647 h 675"/>
                <a:gd name="T2" fmla="*/ 2147483647 w 1036"/>
                <a:gd name="T3" fmla="*/ 2147483647 h 675"/>
                <a:gd name="T4" fmla="*/ 2147483647 w 1036"/>
                <a:gd name="T5" fmla="*/ 2147483647 h 675"/>
                <a:gd name="T6" fmla="*/ 2147483647 w 1036"/>
                <a:gd name="T7" fmla="*/ 2147483647 h 675"/>
                <a:gd name="T8" fmla="*/ 2147483647 w 1036"/>
                <a:gd name="T9" fmla="*/ 2147483647 h 675"/>
                <a:gd name="T10" fmla="*/ 2147483647 w 1036"/>
                <a:gd name="T11" fmla="*/ 2147483647 h 675"/>
                <a:gd name="T12" fmla="*/ 2147483647 w 1036"/>
                <a:gd name="T13" fmla="*/ 2147483647 h 675"/>
                <a:gd name="T14" fmla="*/ 2147483647 w 1036"/>
                <a:gd name="T15" fmla="*/ 2147483647 h 675"/>
                <a:gd name="T16" fmla="*/ 2147483647 w 1036"/>
                <a:gd name="T17" fmla="*/ 2147483647 h 675"/>
                <a:gd name="T18" fmla="*/ 2147483647 w 1036"/>
                <a:gd name="T19" fmla="*/ 2147483647 h 675"/>
                <a:gd name="T20" fmla="*/ 2147483647 w 1036"/>
                <a:gd name="T21" fmla="*/ 2147483647 h 675"/>
                <a:gd name="T22" fmla="*/ 2147483647 w 1036"/>
                <a:gd name="T23" fmla="*/ 2147483647 h 675"/>
                <a:gd name="T24" fmla="*/ 2147483647 w 1036"/>
                <a:gd name="T25" fmla="*/ 2147483647 h 675"/>
                <a:gd name="T26" fmla="*/ 2147483647 w 1036"/>
                <a:gd name="T27" fmla="*/ 2147483647 h 675"/>
                <a:gd name="T28" fmla="*/ 2147483647 w 1036"/>
                <a:gd name="T29" fmla="*/ 2147483647 h 675"/>
                <a:gd name="T30" fmla="*/ 2147483647 w 1036"/>
                <a:gd name="T31" fmla="*/ 2147483647 h 675"/>
                <a:gd name="T32" fmla="*/ 2147483647 w 1036"/>
                <a:gd name="T33" fmla="*/ 2147483647 h 675"/>
                <a:gd name="T34" fmla="*/ 2147483647 w 1036"/>
                <a:gd name="T35" fmla="*/ 2147483647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8" name="Group 418"/>
            <p:cNvGrpSpPr>
              <a:grpSpLocks/>
            </p:cNvGrpSpPr>
            <p:nvPr/>
          </p:nvGrpSpPr>
          <p:grpSpPr bwMode="auto">
            <a:xfrm>
              <a:off x="5278438" y="2974975"/>
              <a:ext cx="1458912" cy="933450"/>
              <a:chOff x="2889" y="1631"/>
              <a:chExt cx="980" cy="743"/>
            </a:xfrm>
          </p:grpSpPr>
          <p:sp>
            <p:nvSpPr>
              <p:cNvPr id="358" name="Rectangle 419"/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" name="AutoShape 420"/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00CCFF"/>
                  </a:solidFill>
                </a:endParaRPr>
              </a:p>
            </p:txBody>
          </p:sp>
        </p:grpSp>
        <p:sp>
          <p:nvSpPr>
            <p:cNvPr id="9" name="Line 421"/>
            <p:cNvSpPr>
              <a:spLocks noChangeShapeType="1"/>
            </p:cNvSpPr>
            <p:nvPr/>
          </p:nvSpPr>
          <p:spPr bwMode="auto">
            <a:xfrm>
              <a:off x="7396163" y="3813175"/>
              <a:ext cx="163512" cy="120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422"/>
            <p:cNvSpPr>
              <a:spLocks noChangeShapeType="1"/>
            </p:cNvSpPr>
            <p:nvPr/>
          </p:nvSpPr>
          <p:spPr bwMode="auto">
            <a:xfrm>
              <a:off x="7493000" y="3733800"/>
              <a:ext cx="279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423"/>
            <p:cNvSpPr>
              <a:spLocks noChangeShapeType="1"/>
            </p:cNvSpPr>
            <p:nvPr/>
          </p:nvSpPr>
          <p:spPr bwMode="auto">
            <a:xfrm flipV="1">
              <a:off x="7729538" y="3819525"/>
              <a:ext cx="134937" cy="104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424"/>
            <p:cNvSpPr>
              <a:spLocks noChangeShapeType="1"/>
            </p:cNvSpPr>
            <p:nvPr/>
          </p:nvSpPr>
          <p:spPr bwMode="auto">
            <a:xfrm>
              <a:off x="6427788" y="3740150"/>
              <a:ext cx="6794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425"/>
            <p:cNvSpPr>
              <a:spLocks noChangeShapeType="1"/>
            </p:cNvSpPr>
            <p:nvPr/>
          </p:nvSpPr>
          <p:spPr bwMode="auto">
            <a:xfrm>
              <a:off x="6723063" y="2587625"/>
              <a:ext cx="509587" cy="3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426"/>
            <p:cNvSpPr>
              <a:spLocks noChangeShapeType="1"/>
            </p:cNvSpPr>
            <p:nvPr/>
          </p:nvSpPr>
          <p:spPr bwMode="auto">
            <a:xfrm>
              <a:off x="6289675" y="2403475"/>
              <a:ext cx="152400" cy="95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427"/>
            <p:cNvSpPr>
              <a:spLocks/>
            </p:cNvSpPr>
            <p:nvPr/>
          </p:nvSpPr>
          <p:spPr bwMode="auto">
            <a:xfrm>
              <a:off x="5497513" y="4378325"/>
              <a:ext cx="3079750" cy="1665288"/>
            </a:xfrm>
            <a:custGeom>
              <a:avLst/>
              <a:gdLst>
                <a:gd name="T0" fmla="*/ 2147483647 w 1940"/>
                <a:gd name="T1" fmla="*/ 2147483647 h 1049"/>
                <a:gd name="T2" fmla="*/ 2147483647 w 1940"/>
                <a:gd name="T3" fmla="*/ 2147483647 h 1049"/>
                <a:gd name="T4" fmla="*/ 2147483647 w 1940"/>
                <a:gd name="T5" fmla="*/ 2147483647 h 1049"/>
                <a:gd name="T6" fmla="*/ 2147483647 w 1940"/>
                <a:gd name="T7" fmla="*/ 2147483647 h 1049"/>
                <a:gd name="T8" fmla="*/ 2147483647 w 1940"/>
                <a:gd name="T9" fmla="*/ 2147483647 h 1049"/>
                <a:gd name="T10" fmla="*/ 2147483647 w 1940"/>
                <a:gd name="T11" fmla="*/ 2147483647 h 1049"/>
                <a:gd name="T12" fmla="*/ 2147483647 w 1940"/>
                <a:gd name="T13" fmla="*/ 2147483647 h 1049"/>
                <a:gd name="T14" fmla="*/ 2147483647 w 1940"/>
                <a:gd name="T15" fmla="*/ 2147483647 h 1049"/>
                <a:gd name="T16" fmla="*/ 2147483647 w 1940"/>
                <a:gd name="T17" fmla="*/ 2147483647 h 1049"/>
                <a:gd name="T18" fmla="*/ 2147483647 w 1940"/>
                <a:gd name="T19" fmla="*/ 2147483647 h 1049"/>
                <a:gd name="T20" fmla="*/ 2147483647 w 1940"/>
                <a:gd name="T21" fmla="*/ 2147483647 h 1049"/>
                <a:gd name="T22" fmla="*/ 2147483647 w 1940"/>
                <a:gd name="T23" fmla="*/ 2147483647 h 1049"/>
                <a:gd name="T24" fmla="*/ 2147483647 w 1940"/>
                <a:gd name="T25" fmla="*/ 2147483647 h 1049"/>
                <a:gd name="T26" fmla="*/ 2147483647 w 1940"/>
                <a:gd name="T27" fmla="*/ 2147483647 h 1049"/>
                <a:gd name="T28" fmla="*/ 2147483647 w 1940"/>
                <a:gd name="T29" fmla="*/ 2147483647 h 1049"/>
                <a:gd name="T30" fmla="*/ 2147483647 w 1940"/>
                <a:gd name="T31" fmla="*/ 2147483647 h 10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940"/>
                <a:gd name="T49" fmla="*/ 0 h 1049"/>
                <a:gd name="T50" fmla="*/ 1940 w 1940"/>
                <a:gd name="T51" fmla="*/ 1049 h 10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940" h="1049">
                  <a:moveTo>
                    <a:pt x="952" y="26"/>
                  </a:moveTo>
                  <a:cubicBezTo>
                    <a:pt x="867" y="45"/>
                    <a:pt x="832" y="118"/>
                    <a:pt x="755" y="125"/>
                  </a:cubicBezTo>
                  <a:cubicBezTo>
                    <a:pt x="678" y="132"/>
                    <a:pt x="587" y="72"/>
                    <a:pt x="488" y="68"/>
                  </a:cubicBezTo>
                  <a:cubicBezTo>
                    <a:pt x="389" y="64"/>
                    <a:pt x="237" y="48"/>
                    <a:pt x="158" y="101"/>
                  </a:cubicBezTo>
                  <a:cubicBezTo>
                    <a:pt x="79" y="154"/>
                    <a:pt x="28" y="298"/>
                    <a:pt x="14" y="389"/>
                  </a:cubicBezTo>
                  <a:cubicBezTo>
                    <a:pt x="0" y="480"/>
                    <a:pt x="25" y="595"/>
                    <a:pt x="71" y="648"/>
                  </a:cubicBezTo>
                  <a:cubicBezTo>
                    <a:pt x="117" y="701"/>
                    <a:pt x="205" y="665"/>
                    <a:pt x="288" y="706"/>
                  </a:cubicBezTo>
                  <a:cubicBezTo>
                    <a:pt x="371" y="747"/>
                    <a:pt x="450" y="842"/>
                    <a:pt x="568" y="893"/>
                  </a:cubicBezTo>
                  <a:cubicBezTo>
                    <a:pt x="686" y="944"/>
                    <a:pt x="852" y="991"/>
                    <a:pt x="996" y="1014"/>
                  </a:cubicBezTo>
                  <a:cubicBezTo>
                    <a:pt x="1140" y="1036"/>
                    <a:pt x="1309" y="1049"/>
                    <a:pt x="1433" y="1031"/>
                  </a:cubicBezTo>
                  <a:cubicBezTo>
                    <a:pt x="1557" y="1012"/>
                    <a:pt x="1657" y="960"/>
                    <a:pt x="1739" y="907"/>
                  </a:cubicBezTo>
                  <a:cubicBezTo>
                    <a:pt x="1821" y="855"/>
                    <a:pt x="1906" y="824"/>
                    <a:pt x="1923" y="714"/>
                  </a:cubicBezTo>
                  <a:cubicBezTo>
                    <a:pt x="1940" y="604"/>
                    <a:pt x="1898" y="350"/>
                    <a:pt x="1839" y="251"/>
                  </a:cubicBezTo>
                  <a:cubicBezTo>
                    <a:pt x="1780" y="151"/>
                    <a:pt x="1662" y="153"/>
                    <a:pt x="1566" y="114"/>
                  </a:cubicBezTo>
                  <a:cubicBezTo>
                    <a:pt x="1470" y="76"/>
                    <a:pt x="1365" y="30"/>
                    <a:pt x="1263" y="15"/>
                  </a:cubicBezTo>
                  <a:cubicBezTo>
                    <a:pt x="1161" y="0"/>
                    <a:pt x="1037" y="8"/>
                    <a:pt x="952" y="26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428"/>
            <p:cNvSpPr>
              <a:spLocks noChangeShapeType="1"/>
            </p:cNvSpPr>
            <p:nvPr/>
          </p:nvSpPr>
          <p:spPr bwMode="auto">
            <a:xfrm rot="-5400000">
              <a:off x="7845425" y="5159376"/>
              <a:ext cx="523875" cy="139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" name="Line 429"/>
            <p:cNvSpPr>
              <a:spLocks noChangeShapeType="1"/>
            </p:cNvSpPr>
            <p:nvPr/>
          </p:nvSpPr>
          <p:spPr bwMode="auto">
            <a:xfrm rot="5400000" flipV="1">
              <a:off x="7991475" y="5440363"/>
              <a:ext cx="3175" cy="857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" name="Line 430"/>
            <p:cNvSpPr>
              <a:spLocks noChangeShapeType="1"/>
            </p:cNvSpPr>
            <p:nvPr/>
          </p:nvSpPr>
          <p:spPr bwMode="auto">
            <a:xfrm rot="-5400000">
              <a:off x="8177213" y="5116513"/>
              <a:ext cx="0" cy="114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" name="Line 431"/>
            <p:cNvSpPr>
              <a:spLocks noChangeShapeType="1"/>
            </p:cNvSpPr>
            <p:nvPr/>
          </p:nvSpPr>
          <p:spPr bwMode="auto">
            <a:xfrm>
              <a:off x="7358063" y="4697413"/>
              <a:ext cx="390525" cy="184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432"/>
            <p:cNvSpPr>
              <a:spLocks noChangeShapeType="1"/>
            </p:cNvSpPr>
            <p:nvPr/>
          </p:nvSpPr>
          <p:spPr bwMode="auto">
            <a:xfrm flipV="1">
              <a:off x="6737350" y="4684713"/>
              <a:ext cx="322263" cy="198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433"/>
            <p:cNvSpPr>
              <a:spLocks noChangeShapeType="1"/>
            </p:cNvSpPr>
            <p:nvPr/>
          </p:nvSpPr>
          <p:spPr bwMode="auto">
            <a:xfrm flipV="1">
              <a:off x="6780213" y="4976813"/>
              <a:ext cx="9715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435"/>
            <p:cNvSpPr>
              <a:spLocks noChangeShapeType="1"/>
            </p:cNvSpPr>
            <p:nvPr/>
          </p:nvSpPr>
          <p:spPr bwMode="auto">
            <a:xfrm>
              <a:off x="6100763" y="4773613"/>
              <a:ext cx="263525" cy="85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436"/>
            <p:cNvSpPr>
              <a:spLocks noChangeShapeType="1"/>
            </p:cNvSpPr>
            <p:nvPr/>
          </p:nvSpPr>
          <p:spPr bwMode="auto">
            <a:xfrm flipV="1">
              <a:off x="5842000" y="4983163"/>
              <a:ext cx="412750" cy="12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439"/>
            <p:cNvSpPr>
              <a:spLocks noChangeShapeType="1"/>
            </p:cNvSpPr>
            <p:nvPr/>
          </p:nvSpPr>
          <p:spPr bwMode="auto">
            <a:xfrm flipH="1">
              <a:off x="6267450" y="5070475"/>
              <a:ext cx="142875" cy="198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Line 440"/>
            <p:cNvSpPr>
              <a:spLocks noChangeShapeType="1"/>
            </p:cNvSpPr>
            <p:nvPr/>
          </p:nvSpPr>
          <p:spPr bwMode="auto">
            <a:xfrm flipH="1" flipV="1">
              <a:off x="6588125" y="5097463"/>
              <a:ext cx="74613" cy="173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Line 441"/>
            <p:cNvSpPr>
              <a:spLocks noChangeShapeType="1"/>
            </p:cNvSpPr>
            <p:nvPr/>
          </p:nvSpPr>
          <p:spPr bwMode="auto">
            <a:xfrm>
              <a:off x="6743700" y="5053013"/>
              <a:ext cx="503238" cy="269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Line 443"/>
            <p:cNvSpPr>
              <a:spLocks noChangeShapeType="1"/>
            </p:cNvSpPr>
            <p:nvPr/>
          </p:nvSpPr>
          <p:spPr bwMode="auto">
            <a:xfrm>
              <a:off x="6281738" y="3522663"/>
              <a:ext cx="0" cy="1317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Line 444"/>
            <p:cNvSpPr>
              <a:spLocks noChangeShapeType="1"/>
            </p:cNvSpPr>
            <p:nvPr/>
          </p:nvSpPr>
          <p:spPr bwMode="auto">
            <a:xfrm flipV="1">
              <a:off x="7577138" y="2492375"/>
              <a:ext cx="123825" cy="873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Line 445"/>
            <p:cNvSpPr>
              <a:spLocks noChangeShapeType="1"/>
            </p:cNvSpPr>
            <p:nvPr/>
          </p:nvSpPr>
          <p:spPr bwMode="auto">
            <a:xfrm>
              <a:off x="7405688" y="2665413"/>
              <a:ext cx="0" cy="82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Line 446"/>
            <p:cNvSpPr>
              <a:spLocks noChangeShapeType="1"/>
            </p:cNvSpPr>
            <p:nvPr/>
          </p:nvSpPr>
          <p:spPr bwMode="auto">
            <a:xfrm flipV="1">
              <a:off x="7577138" y="2562225"/>
              <a:ext cx="263525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Line 447"/>
            <p:cNvSpPr>
              <a:spLocks noChangeShapeType="1"/>
            </p:cNvSpPr>
            <p:nvPr/>
          </p:nvSpPr>
          <p:spPr bwMode="auto">
            <a:xfrm>
              <a:off x="7942263" y="2560638"/>
              <a:ext cx="0" cy="196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Line 448"/>
            <p:cNvSpPr>
              <a:spLocks noChangeShapeType="1"/>
            </p:cNvSpPr>
            <p:nvPr/>
          </p:nvSpPr>
          <p:spPr bwMode="auto">
            <a:xfrm>
              <a:off x="7596188" y="2867025"/>
              <a:ext cx="188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Line 449"/>
            <p:cNvSpPr>
              <a:spLocks noChangeShapeType="1"/>
            </p:cNvSpPr>
            <p:nvPr/>
          </p:nvSpPr>
          <p:spPr bwMode="auto">
            <a:xfrm flipV="1">
              <a:off x="5891213" y="3733800"/>
              <a:ext cx="168275" cy="3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Line 450"/>
            <p:cNvSpPr>
              <a:spLocks noChangeShapeType="1"/>
            </p:cNvSpPr>
            <p:nvPr/>
          </p:nvSpPr>
          <p:spPr bwMode="auto">
            <a:xfrm>
              <a:off x="8150225" y="2857500"/>
              <a:ext cx="17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Line 451"/>
            <p:cNvSpPr>
              <a:spLocks noChangeShapeType="1"/>
            </p:cNvSpPr>
            <p:nvPr/>
          </p:nvSpPr>
          <p:spPr bwMode="auto">
            <a:xfrm flipH="1">
              <a:off x="7296150" y="2933700"/>
              <a:ext cx="98425" cy="704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Line 452"/>
            <p:cNvSpPr>
              <a:spLocks noChangeShapeType="1"/>
            </p:cNvSpPr>
            <p:nvPr/>
          </p:nvSpPr>
          <p:spPr bwMode="auto">
            <a:xfrm flipH="1">
              <a:off x="7888288" y="2933700"/>
              <a:ext cx="111125" cy="727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Line 541"/>
            <p:cNvSpPr>
              <a:spLocks noChangeShapeType="1"/>
            </p:cNvSpPr>
            <p:nvPr/>
          </p:nvSpPr>
          <p:spPr bwMode="auto">
            <a:xfrm flipV="1">
              <a:off x="7272338" y="4075113"/>
              <a:ext cx="227012" cy="436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8" name="Group 590"/>
            <p:cNvGrpSpPr>
              <a:grpSpLocks/>
            </p:cNvGrpSpPr>
            <p:nvPr/>
          </p:nvGrpSpPr>
          <p:grpSpPr bwMode="auto">
            <a:xfrm flipH="1">
              <a:off x="5775325" y="4533900"/>
              <a:ext cx="414337" cy="373063"/>
              <a:chOff x="2839" y="3501"/>
              <a:chExt cx="755" cy="803"/>
            </a:xfrm>
          </p:grpSpPr>
          <p:pic>
            <p:nvPicPr>
              <p:cNvPr id="356" name="Picture 59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7" name="Freeform 592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grpSp>
          <p:nvGrpSpPr>
            <p:cNvPr id="39" name="Group 593"/>
            <p:cNvGrpSpPr>
              <a:grpSpLocks/>
            </p:cNvGrpSpPr>
            <p:nvPr/>
          </p:nvGrpSpPr>
          <p:grpSpPr bwMode="auto">
            <a:xfrm flipH="1">
              <a:off x="5457825" y="4954588"/>
              <a:ext cx="482600" cy="406400"/>
              <a:chOff x="2839" y="3501"/>
              <a:chExt cx="755" cy="803"/>
            </a:xfrm>
          </p:grpSpPr>
          <p:pic>
            <p:nvPicPr>
              <p:cNvPr id="354" name="Picture 59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5" name="Freeform 595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grpSp>
          <p:nvGrpSpPr>
            <p:cNvPr id="40" name="Group 596"/>
            <p:cNvGrpSpPr>
              <a:grpSpLocks/>
            </p:cNvGrpSpPr>
            <p:nvPr/>
          </p:nvGrpSpPr>
          <p:grpSpPr bwMode="auto">
            <a:xfrm flipH="1">
              <a:off x="5935663" y="5256213"/>
              <a:ext cx="427037" cy="349250"/>
              <a:chOff x="2839" y="3501"/>
              <a:chExt cx="755" cy="803"/>
            </a:xfrm>
          </p:grpSpPr>
          <p:pic>
            <p:nvPicPr>
              <p:cNvPr id="352" name="Picture 59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3" name="Freeform 598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grpSp>
          <p:nvGrpSpPr>
            <p:cNvPr id="41" name="Group 599"/>
            <p:cNvGrpSpPr>
              <a:grpSpLocks/>
            </p:cNvGrpSpPr>
            <p:nvPr/>
          </p:nvGrpSpPr>
          <p:grpSpPr bwMode="auto">
            <a:xfrm>
              <a:off x="6550025" y="5238750"/>
              <a:ext cx="427037" cy="350838"/>
              <a:chOff x="2839" y="3501"/>
              <a:chExt cx="755" cy="803"/>
            </a:xfrm>
          </p:grpSpPr>
          <p:pic>
            <p:nvPicPr>
              <p:cNvPr id="350" name="Picture 60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1" name="Freeform 601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pic>
          <p:nvPicPr>
            <p:cNvPr id="42" name="Picture 603" descr="car_icon_small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42063" y="1720850"/>
              <a:ext cx="849312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3" name="Group 652"/>
            <p:cNvGrpSpPr>
              <a:grpSpLocks/>
            </p:cNvGrpSpPr>
            <p:nvPr/>
          </p:nvGrpSpPr>
          <p:grpSpPr bwMode="auto">
            <a:xfrm>
              <a:off x="5613400" y="1546225"/>
              <a:ext cx="415925" cy="385763"/>
              <a:chOff x="2751" y="1851"/>
              <a:chExt cx="462" cy="478"/>
            </a:xfrm>
          </p:grpSpPr>
          <p:pic>
            <p:nvPicPr>
              <p:cNvPr id="348" name="Picture 653" descr="iphone_stylized_small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8" y="1922"/>
                <a:ext cx="152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9" name="Picture 654" descr="antenna_radiation_stylized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1" y="1851"/>
                <a:ext cx="46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4" name="Group 665"/>
            <p:cNvGrpSpPr>
              <a:grpSpLocks/>
            </p:cNvGrpSpPr>
            <p:nvPr/>
          </p:nvGrpSpPr>
          <p:grpSpPr bwMode="auto">
            <a:xfrm>
              <a:off x="7689850" y="2395538"/>
              <a:ext cx="390525" cy="169863"/>
              <a:chOff x="4650" y="1129"/>
              <a:chExt cx="246" cy="95"/>
            </a:xfrm>
          </p:grpSpPr>
          <p:sp>
            <p:nvSpPr>
              <p:cNvPr id="340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341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342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343" name="Group 659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346" name="Freeform 66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7" name="Freeform 66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44" name="Line 662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" name="Line 663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5" name="Group 666"/>
            <p:cNvGrpSpPr>
              <a:grpSpLocks/>
            </p:cNvGrpSpPr>
            <p:nvPr/>
          </p:nvGrpSpPr>
          <p:grpSpPr bwMode="auto">
            <a:xfrm>
              <a:off x="7762875" y="2757488"/>
              <a:ext cx="390525" cy="176213"/>
              <a:chOff x="4650" y="1129"/>
              <a:chExt cx="246" cy="95"/>
            </a:xfrm>
          </p:grpSpPr>
          <p:sp>
            <p:nvSpPr>
              <p:cNvPr id="332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333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334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335" name="Group 670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338" name="Freeform 671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9" name="Freeform 672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6" name="Line 673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" name="Line 674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6" name="Group 675"/>
            <p:cNvGrpSpPr>
              <a:grpSpLocks/>
            </p:cNvGrpSpPr>
            <p:nvPr/>
          </p:nvGrpSpPr>
          <p:grpSpPr bwMode="auto">
            <a:xfrm>
              <a:off x="7204075" y="2493963"/>
              <a:ext cx="390525" cy="169863"/>
              <a:chOff x="4650" y="1129"/>
              <a:chExt cx="246" cy="95"/>
            </a:xfrm>
          </p:grpSpPr>
          <p:sp>
            <p:nvSpPr>
              <p:cNvPr id="324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325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326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327" name="Group 679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330" name="Freeform 68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1" name="Freeform 68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28" name="Line 682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" name="Line 683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7" name="Group 684"/>
            <p:cNvGrpSpPr>
              <a:grpSpLocks/>
            </p:cNvGrpSpPr>
            <p:nvPr/>
          </p:nvGrpSpPr>
          <p:grpSpPr bwMode="auto">
            <a:xfrm>
              <a:off x="7215188" y="2757488"/>
              <a:ext cx="390525" cy="169863"/>
              <a:chOff x="4650" y="1129"/>
              <a:chExt cx="246" cy="95"/>
            </a:xfrm>
          </p:grpSpPr>
          <p:sp>
            <p:nvSpPr>
              <p:cNvPr id="316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317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318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319" name="Group 688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322" name="Freeform 689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3" name="Freeform 690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20" name="Line 691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" name="Line 692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8" name="Line 693"/>
            <p:cNvSpPr>
              <a:spLocks noChangeShapeType="1"/>
            </p:cNvSpPr>
            <p:nvPr/>
          </p:nvSpPr>
          <p:spPr bwMode="auto">
            <a:xfrm>
              <a:off x="8345488" y="2855913"/>
              <a:ext cx="17780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9" name="Group 694"/>
            <p:cNvGrpSpPr>
              <a:grpSpLocks/>
            </p:cNvGrpSpPr>
            <p:nvPr/>
          </p:nvGrpSpPr>
          <p:grpSpPr bwMode="auto">
            <a:xfrm>
              <a:off x="7400925" y="3911600"/>
              <a:ext cx="485775" cy="203200"/>
              <a:chOff x="4650" y="1129"/>
              <a:chExt cx="246" cy="95"/>
            </a:xfrm>
          </p:grpSpPr>
          <p:sp>
            <p:nvSpPr>
              <p:cNvPr id="308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309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310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311" name="Group 698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314" name="Freeform 699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5" name="Freeform 700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12" name="Line 701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" name="Line 702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0" name="Group 712"/>
            <p:cNvGrpSpPr>
              <a:grpSpLocks/>
            </p:cNvGrpSpPr>
            <p:nvPr/>
          </p:nvGrpSpPr>
          <p:grpSpPr bwMode="auto">
            <a:xfrm>
              <a:off x="7081838" y="3630613"/>
              <a:ext cx="485775" cy="203200"/>
              <a:chOff x="4650" y="1129"/>
              <a:chExt cx="246" cy="95"/>
            </a:xfrm>
          </p:grpSpPr>
          <p:sp>
            <p:nvSpPr>
              <p:cNvPr id="300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301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302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303" name="Group 716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306" name="Freeform 717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7" name="Freeform 718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04" name="Line 719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5" name="Line 720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" name="Group 721"/>
            <p:cNvGrpSpPr>
              <a:grpSpLocks/>
            </p:cNvGrpSpPr>
            <p:nvPr/>
          </p:nvGrpSpPr>
          <p:grpSpPr bwMode="auto">
            <a:xfrm>
              <a:off x="7743825" y="3643313"/>
              <a:ext cx="485775" cy="203200"/>
              <a:chOff x="4650" y="1129"/>
              <a:chExt cx="246" cy="95"/>
            </a:xfrm>
          </p:grpSpPr>
          <p:sp>
            <p:nvSpPr>
              <p:cNvPr id="292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93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94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295" name="Group 725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298" name="Freeform 72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9" name="Freeform 72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96" name="Line 728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" name="Line 729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2" name="Group 730"/>
            <p:cNvGrpSpPr>
              <a:grpSpLocks/>
            </p:cNvGrpSpPr>
            <p:nvPr/>
          </p:nvGrpSpPr>
          <p:grpSpPr bwMode="auto">
            <a:xfrm>
              <a:off x="6962775" y="4505325"/>
              <a:ext cx="619125" cy="242888"/>
              <a:chOff x="4650" y="1129"/>
              <a:chExt cx="246" cy="95"/>
            </a:xfrm>
          </p:grpSpPr>
          <p:sp>
            <p:nvSpPr>
              <p:cNvPr id="284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85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86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287" name="Group 734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290" name="Freeform 735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1" name="Freeform 736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8" name="Line 737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9" name="Line 738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3" name="Group 739"/>
            <p:cNvGrpSpPr>
              <a:grpSpLocks/>
            </p:cNvGrpSpPr>
            <p:nvPr/>
          </p:nvGrpSpPr>
          <p:grpSpPr bwMode="auto">
            <a:xfrm>
              <a:off x="7596188" y="4803775"/>
              <a:ext cx="619125" cy="242888"/>
              <a:chOff x="4650" y="1129"/>
              <a:chExt cx="246" cy="95"/>
            </a:xfrm>
          </p:grpSpPr>
          <p:sp>
            <p:nvSpPr>
              <p:cNvPr id="276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77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78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279" name="Group 743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282" name="Freeform 744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3" name="Freeform 745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0" name="Line 746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1" name="Line 747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4" name="Group 748"/>
            <p:cNvGrpSpPr>
              <a:grpSpLocks/>
            </p:cNvGrpSpPr>
            <p:nvPr/>
          </p:nvGrpSpPr>
          <p:grpSpPr bwMode="auto">
            <a:xfrm>
              <a:off x="6246813" y="4848225"/>
              <a:ext cx="619125" cy="242888"/>
              <a:chOff x="4650" y="1129"/>
              <a:chExt cx="246" cy="95"/>
            </a:xfrm>
          </p:grpSpPr>
          <p:sp>
            <p:nvSpPr>
              <p:cNvPr id="268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69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70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271" name="Group 752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274" name="Freeform 75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5" name="Freeform 75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72" name="Line 755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3" name="Line 756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5" name="Group 757"/>
            <p:cNvGrpSpPr>
              <a:grpSpLocks/>
            </p:cNvGrpSpPr>
            <p:nvPr/>
          </p:nvGrpSpPr>
          <p:grpSpPr bwMode="auto">
            <a:xfrm>
              <a:off x="6053138" y="3640138"/>
              <a:ext cx="390525" cy="169863"/>
              <a:chOff x="4650" y="1129"/>
              <a:chExt cx="246" cy="95"/>
            </a:xfrm>
          </p:grpSpPr>
          <p:sp>
            <p:nvSpPr>
              <p:cNvPr id="260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61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62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263" name="Group 761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266" name="Freeform 762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67" name="Freeform 763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64" name="Line 764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" name="Line 765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6" name="Group 767"/>
            <p:cNvGrpSpPr>
              <a:grpSpLocks/>
            </p:cNvGrpSpPr>
            <p:nvPr/>
          </p:nvGrpSpPr>
          <p:grpSpPr bwMode="auto">
            <a:xfrm>
              <a:off x="6353175" y="2487613"/>
              <a:ext cx="390525" cy="169863"/>
              <a:chOff x="4650" y="1129"/>
              <a:chExt cx="246" cy="95"/>
            </a:xfrm>
          </p:grpSpPr>
          <p:sp>
            <p:nvSpPr>
              <p:cNvPr id="252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3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4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255" name="Group 771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258" name="Freeform 772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59" name="Freeform 773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56" name="Line 774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7" name="Line 775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7" name="Group 776"/>
            <p:cNvGrpSpPr>
              <a:grpSpLocks/>
            </p:cNvGrpSpPr>
            <p:nvPr/>
          </p:nvGrpSpPr>
          <p:grpSpPr bwMode="auto">
            <a:xfrm>
              <a:off x="5611813" y="3500438"/>
              <a:ext cx="506412" cy="352425"/>
              <a:chOff x="2967" y="478"/>
              <a:chExt cx="788" cy="625"/>
            </a:xfrm>
          </p:grpSpPr>
          <p:pic>
            <p:nvPicPr>
              <p:cNvPr id="250" name="Picture 777" descr="access_point_stylized_small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1" name="Picture 778" descr="antenna_radiation_stylized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58" name="Group 779"/>
            <p:cNvGrpSpPr>
              <a:grpSpLocks/>
            </p:cNvGrpSpPr>
            <p:nvPr/>
          </p:nvGrpSpPr>
          <p:grpSpPr bwMode="auto">
            <a:xfrm>
              <a:off x="7132638" y="5003800"/>
              <a:ext cx="563562" cy="420688"/>
              <a:chOff x="2967" y="478"/>
              <a:chExt cx="788" cy="625"/>
            </a:xfrm>
          </p:grpSpPr>
          <p:pic>
            <p:nvPicPr>
              <p:cNvPr id="248" name="Picture 780" descr="access_point_stylized_small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9" name="Picture 781" descr="antenna_radiation_stylized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59" name="Group 782"/>
            <p:cNvGrpSpPr>
              <a:grpSpLocks/>
            </p:cNvGrpSpPr>
            <p:nvPr/>
          </p:nvGrpSpPr>
          <p:grpSpPr bwMode="auto">
            <a:xfrm>
              <a:off x="6061075" y="1844675"/>
              <a:ext cx="457200" cy="631825"/>
              <a:chOff x="742" y="2409"/>
              <a:chExt cx="576" cy="881"/>
            </a:xfrm>
          </p:grpSpPr>
          <p:grpSp>
            <p:nvGrpSpPr>
              <p:cNvPr id="230" name="Group 783"/>
              <p:cNvGrpSpPr>
                <a:grpSpLocks/>
              </p:cNvGrpSpPr>
              <p:nvPr/>
            </p:nvGrpSpPr>
            <p:grpSpPr bwMode="auto">
              <a:xfrm>
                <a:off x="832" y="2643"/>
                <a:ext cx="376" cy="647"/>
                <a:chOff x="3130" y="3288"/>
                <a:chExt cx="410" cy="742"/>
              </a:xfrm>
            </p:grpSpPr>
            <p:sp>
              <p:nvSpPr>
                <p:cNvPr id="233" name="Line 270"/>
                <p:cNvSpPr>
                  <a:spLocks noChangeShapeType="1"/>
                </p:cNvSpPr>
                <p:nvPr/>
              </p:nvSpPr>
              <p:spPr bwMode="auto">
                <a:xfrm flipH="1">
                  <a:off x="3130" y="3288"/>
                  <a:ext cx="205" cy="6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234" name="Line 271"/>
                <p:cNvSpPr>
                  <a:spLocks noChangeShapeType="1"/>
                </p:cNvSpPr>
                <p:nvPr/>
              </p:nvSpPr>
              <p:spPr bwMode="auto">
                <a:xfrm>
                  <a:off x="3335" y="3288"/>
                  <a:ext cx="205" cy="6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235" name="Line 272"/>
                <p:cNvSpPr>
                  <a:spLocks noChangeShapeType="1"/>
                </p:cNvSpPr>
                <p:nvPr/>
              </p:nvSpPr>
              <p:spPr bwMode="auto">
                <a:xfrm>
                  <a:off x="3130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236" name="Line 273"/>
                <p:cNvSpPr>
                  <a:spLocks noChangeShapeType="1"/>
                </p:cNvSpPr>
                <p:nvPr/>
              </p:nvSpPr>
              <p:spPr bwMode="auto">
                <a:xfrm flipH="1">
                  <a:off x="3335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237" name="Line 274"/>
                <p:cNvSpPr>
                  <a:spLocks noChangeShapeType="1"/>
                </p:cNvSpPr>
                <p:nvPr/>
              </p:nvSpPr>
              <p:spPr bwMode="auto">
                <a:xfrm>
                  <a:off x="3335" y="3303"/>
                  <a:ext cx="0" cy="7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238" name="Line 275"/>
                <p:cNvSpPr>
                  <a:spLocks noChangeShapeType="1"/>
                </p:cNvSpPr>
                <p:nvPr/>
              </p:nvSpPr>
              <p:spPr bwMode="auto">
                <a:xfrm flipV="1">
                  <a:off x="3130" y="3888"/>
                  <a:ext cx="205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239" name="Line 276"/>
                <p:cNvSpPr>
                  <a:spLocks noChangeShapeType="1"/>
                </p:cNvSpPr>
                <p:nvPr/>
              </p:nvSpPr>
              <p:spPr bwMode="auto">
                <a:xfrm flipH="1" flipV="1">
                  <a:off x="3335" y="3888"/>
                  <a:ext cx="205" cy="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240" name="Line 277"/>
                <p:cNvSpPr>
                  <a:spLocks noChangeShapeType="1"/>
                </p:cNvSpPr>
                <p:nvPr/>
              </p:nvSpPr>
              <p:spPr bwMode="auto">
                <a:xfrm>
                  <a:off x="3217" y="3668"/>
                  <a:ext cx="118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241" name="Line 278"/>
                <p:cNvSpPr>
                  <a:spLocks noChangeShapeType="1"/>
                </p:cNvSpPr>
                <p:nvPr/>
              </p:nvSpPr>
              <p:spPr bwMode="auto">
                <a:xfrm flipV="1">
                  <a:off x="3335" y="3668"/>
                  <a:ext cx="124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242" name="Line 279"/>
                <p:cNvSpPr>
                  <a:spLocks noChangeShapeType="1"/>
                </p:cNvSpPr>
                <p:nvPr/>
              </p:nvSpPr>
              <p:spPr bwMode="auto">
                <a:xfrm>
                  <a:off x="3178" y="3766"/>
                  <a:ext cx="152" cy="7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243" name="Line 280"/>
                <p:cNvSpPr>
                  <a:spLocks noChangeShapeType="1"/>
                </p:cNvSpPr>
                <p:nvPr/>
              </p:nvSpPr>
              <p:spPr bwMode="auto">
                <a:xfrm flipV="1">
                  <a:off x="3335" y="3781"/>
                  <a:ext cx="153" cy="6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244" name="Line 281"/>
                <p:cNvSpPr>
                  <a:spLocks noChangeShapeType="1"/>
                </p:cNvSpPr>
                <p:nvPr/>
              </p:nvSpPr>
              <p:spPr bwMode="auto">
                <a:xfrm flipV="1">
                  <a:off x="3335" y="3567"/>
                  <a:ext cx="78" cy="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245" name="Line 282"/>
                <p:cNvSpPr>
                  <a:spLocks noChangeShapeType="1"/>
                </p:cNvSpPr>
                <p:nvPr/>
              </p:nvSpPr>
              <p:spPr bwMode="auto">
                <a:xfrm flipV="1">
                  <a:off x="3335" y="3428"/>
                  <a:ext cx="49" cy="2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246" name="Line 283"/>
                <p:cNvSpPr>
                  <a:spLocks noChangeShapeType="1"/>
                </p:cNvSpPr>
                <p:nvPr/>
              </p:nvSpPr>
              <p:spPr bwMode="auto">
                <a:xfrm>
                  <a:off x="3247" y="3558"/>
                  <a:ext cx="9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247" name="Line 284"/>
                <p:cNvSpPr>
                  <a:spLocks noChangeShapeType="1"/>
                </p:cNvSpPr>
                <p:nvPr/>
              </p:nvSpPr>
              <p:spPr bwMode="auto">
                <a:xfrm>
                  <a:off x="3289" y="3422"/>
                  <a:ext cx="5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pic>
            <p:nvPicPr>
              <p:cNvPr id="231" name="Picture 799" descr="cell_tower_radiation copy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2" y="2409"/>
                <a:ext cx="576" cy="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32" name="Oval 800"/>
              <p:cNvSpPr>
                <a:spLocks noChangeArrowheads="1"/>
              </p:cNvSpPr>
              <p:nvPr/>
            </p:nvSpPr>
            <p:spPr bwMode="auto">
              <a:xfrm>
                <a:off x="986" y="2597"/>
                <a:ext cx="66" cy="69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" name="Text Box 580"/>
            <p:cNvSpPr txBox="1">
              <a:spLocks noChangeArrowheads="1"/>
            </p:cNvSpPr>
            <p:nvPr/>
          </p:nvSpPr>
          <p:spPr bwMode="auto">
            <a:xfrm>
              <a:off x="5957888" y="1384300"/>
              <a:ext cx="15494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/>
                <a:t>mobile network</a:t>
              </a:r>
            </a:p>
          </p:txBody>
        </p:sp>
        <p:sp>
          <p:nvSpPr>
            <p:cNvPr id="61" name="Text Box 580"/>
            <p:cNvSpPr txBox="1">
              <a:spLocks noChangeArrowheads="1"/>
            </p:cNvSpPr>
            <p:nvPr/>
          </p:nvSpPr>
          <p:spPr bwMode="auto">
            <a:xfrm>
              <a:off x="7561263" y="2071688"/>
              <a:ext cx="11080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/>
                <a:t>global ISP</a:t>
              </a:r>
            </a:p>
          </p:txBody>
        </p:sp>
        <p:sp>
          <p:nvSpPr>
            <p:cNvPr id="62" name="Text Box 580"/>
            <p:cNvSpPr txBox="1">
              <a:spLocks noChangeArrowheads="1"/>
            </p:cNvSpPr>
            <p:nvPr/>
          </p:nvSpPr>
          <p:spPr bwMode="auto">
            <a:xfrm>
              <a:off x="7337425" y="3298825"/>
              <a:ext cx="12890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/>
                <a:t>regional ISP</a:t>
              </a:r>
            </a:p>
          </p:txBody>
        </p:sp>
        <p:sp>
          <p:nvSpPr>
            <p:cNvPr id="63" name="Text Box 580"/>
            <p:cNvSpPr txBox="1">
              <a:spLocks noChangeArrowheads="1"/>
            </p:cNvSpPr>
            <p:nvPr/>
          </p:nvSpPr>
          <p:spPr bwMode="auto">
            <a:xfrm>
              <a:off x="6324600" y="2963863"/>
              <a:ext cx="895350" cy="48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1600"/>
                <a:t>home </a:t>
              </a:r>
            </a:p>
            <a:p>
              <a:pPr>
                <a:lnSpc>
                  <a:spcPct val="80000"/>
                </a:lnSpc>
              </a:pPr>
              <a:r>
                <a:rPr lang="en-US" sz="1600"/>
                <a:t>network</a:t>
              </a:r>
            </a:p>
          </p:txBody>
        </p:sp>
        <p:sp>
          <p:nvSpPr>
            <p:cNvPr id="64" name="Text Box 580"/>
            <p:cNvSpPr txBox="1">
              <a:spLocks noChangeArrowheads="1"/>
            </p:cNvSpPr>
            <p:nvPr/>
          </p:nvSpPr>
          <p:spPr bwMode="auto">
            <a:xfrm>
              <a:off x="5584825" y="5645150"/>
              <a:ext cx="1295400" cy="48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1600"/>
                <a:t>institutional</a:t>
              </a:r>
            </a:p>
            <a:p>
              <a:pPr>
                <a:lnSpc>
                  <a:spcPct val="80000"/>
                </a:lnSpc>
              </a:pPr>
              <a:r>
                <a:rPr lang="en-US" sz="1600"/>
                <a:t>       network</a:t>
              </a:r>
            </a:p>
          </p:txBody>
        </p:sp>
        <p:grpSp>
          <p:nvGrpSpPr>
            <p:cNvPr id="65" name="Group 950"/>
            <p:cNvGrpSpPr>
              <a:grpSpLocks/>
            </p:cNvGrpSpPr>
            <p:nvPr/>
          </p:nvGrpSpPr>
          <p:grpSpPr bwMode="auto">
            <a:xfrm>
              <a:off x="8240713" y="5002213"/>
              <a:ext cx="227012" cy="481013"/>
              <a:chOff x="4140" y="429"/>
              <a:chExt cx="1425" cy="2396"/>
            </a:xfrm>
          </p:grpSpPr>
          <p:sp>
            <p:nvSpPr>
              <p:cNvPr id="198" name="Freeform 951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7 w 354"/>
                  <a:gd name="T1" fmla="*/ 0 h 2742"/>
                  <a:gd name="T2" fmla="*/ 38 w 354"/>
                  <a:gd name="T3" fmla="*/ 55 h 2742"/>
                  <a:gd name="T4" fmla="*/ 37 w 354"/>
                  <a:gd name="T5" fmla="*/ 425 h 2742"/>
                  <a:gd name="T6" fmla="*/ 0 w 354"/>
                  <a:gd name="T7" fmla="*/ 445 h 2742"/>
                  <a:gd name="T8" fmla="*/ 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9" name="Rectangle 952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" name="Freeform 953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3 w 211"/>
                  <a:gd name="T3" fmla="*/ 36 h 2537"/>
                  <a:gd name="T4" fmla="*/ 2 w 211"/>
                  <a:gd name="T5" fmla="*/ 405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1" name="Freeform 954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1 h 226"/>
                  <a:gd name="T4" fmla="*/ 36 w 328"/>
                  <a:gd name="T5" fmla="*/ 38 h 226"/>
                  <a:gd name="T6" fmla="*/ 0 w 328"/>
                  <a:gd name="T7" fmla="*/ 1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2" name="Rectangle 955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3" name="Group 956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228" name="AutoShape 95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" name="AutoShape 958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4" name="Rectangle 959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5" name="Group 960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226" name="AutoShape 961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" name="AutoShape 962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6" name="Rectangle 963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" name="Rectangle 964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8" name="Group 965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224" name="AutoShape 966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" name="AutoShape 967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9" name="Freeform 968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0 h 226"/>
                  <a:gd name="T4" fmla="*/ 36 w 328"/>
                  <a:gd name="T5" fmla="*/ 36 h 226"/>
                  <a:gd name="T6" fmla="*/ 0 w 328"/>
                  <a:gd name="T7" fmla="*/ 1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210" name="Group 969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222" name="AutoShape 970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" name="AutoShape 971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11" name="Rectangle 972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" name="Freeform 973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32 w 296"/>
                  <a:gd name="T3" fmla="*/ 22 h 256"/>
                  <a:gd name="T4" fmla="*/ 32 w 296"/>
                  <a:gd name="T5" fmla="*/ 41 h 256"/>
                  <a:gd name="T6" fmla="*/ 0 w 296"/>
                  <a:gd name="T7" fmla="*/ 15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3" name="Freeform 974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34 w 304"/>
                  <a:gd name="T3" fmla="*/ 27 h 288"/>
                  <a:gd name="T4" fmla="*/ 31 w 304"/>
                  <a:gd name="T5" fmla="*/ 47 h 288"/>
                  <a:gd name="T6" fmla="*/ 2 w 304"/>
                  <a:gd name="T7" fmla="*/ 2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4" name="Oval 975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" name="Freeform 976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18 h 240"/>
                  <a:gd name="T2" fmla="*/ 2 w 306"/>
                  <a:gd name="T3" fmla="*/ 40 h 240"/>
                  <a:gd name="T4" fmla="*/ 34 w 306"/>
                  <a:gd name="T5" fmla="*/ 18 h 240"/>
                  <a:gd name="T6" fmla="*/ 32 w 306"/>
                  <a:gd name="T7" fmla="*/ 0 h 240"/>
                  <a:gd name="T8" fmla="*/ 0 w 306"/>
                  <a:gd name="T9" fmla="*/ 1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6" name="AutoShape 977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" name="AutoShape 978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" name="Oval 979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" name="Oval 980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lang="en-US" sz="1800">
                  <a:solidFill>
                    <a:srgbClr val="FF0000"/>
                  </a:solidFill>
                </a:endParaRPr>
              </a:p>
            </p:txBody>
          </p:sp>
          <p:sp>
            <p:nvSpPr>
              <p:cNvPr id="220" name="Oval 981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" name="Rectangle 982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" name="Group 983"/>
            <p:cNvGrpSpPr>
              <a:grpSpLocks/>
            </p:cNvGrpSpPr>
            <p:nvPr/>
          </p:nvGrpSpPr>
          <p:grpSpPr bwMode="auto">
            <a:xfrm>
              <a:off x="7924800" y="5303838"/>
              <a:ext cx="227012" cy="481013"/>
              <a:chOff x="4140" y="429"/>
              <a:chExt cx="1425" cy="2396"/>
            </a:xfrm>
          </p:grpSpPr>
          <p:sp>
            <p:nvSpPr>
              <p:cNvPr id="166" name="Freeform 984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7 w 354"/>
                  <a:gd name="T1" fmla="*/ 0 h 2742"/>
                  <a:gd name="T2" fmla="*/ 38 w 354"/>
                  <a:gd name="T3" fmla="*/ 55 h 2742"/>
                  <a:gd name="T4" fmla="*/ 37 w 354"/>
                  <a:gd name="T5" fmla="*/ 425 h 2742"/>
                  <a:gd name="T6" fmla="*/ 0 w 354"/>
                  <a:gd name="T7" fmla="*/ 445 h 2742"/>
                  <a:gd name="T8" fmla="*/ 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7" name="Rectangle 985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" name="Freeform 986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3 w 211"/>
                  <a:gd name="T3" fmla="*/ 36 h 2537"/>
                  <a:gd name="T4" fmla="*/ 2 w 211"/>
                  <a:gd name="T5" fmla="*/ 405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9" name="Freeform 987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1 h 226"/>
                  <a:gd name="T4" fmla="*/ 36 w 328"/>
                  <a:gd name="T5" fmla="*/ 38 h 226"/>
                  <a:gd name="T6" fmla="*/ 0 w 328"/>
                  <a:gd name="T7" fmla="*/ 1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0" name="Rectangle 988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1" name="Group 989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196" name="AutoShape 990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7" name="AutoShape 991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2" name="Rectangle 992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3" name="Group 993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194" name="AutoShape 994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" name="AutoShape 995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4" name="Rectangle 996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" name="Rectangle 997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6" name="Group 998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192" name="AutoShape 999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3" name="AutoShape 1000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7" name="Freeform 1001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0 h 226"/>
                  <a:gd name="T4" fmla="*/ 36 w 328"/>
                  <a:gd name="T5" fmla="*/ 36 h 226"/>
                  <a:gd name="T6" fmla="*/ 0 w 328"/>
                  <a:gd name="T7" fmla="*/ 1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78" name="Group 1002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190" name="AutoShape 1003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1" name="AutoShape 1004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9" name="Rectangle 1005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0" name="Freeform 1006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32 w 296"/>
                  <a:gd name="T3" fmla="*/ 22 h 256"/>
                  <a:gd name="T4" fmla="*/ 32 w 296"/>
                  <a:gd name="T5" fmla="*/ 41 h 256"/>
                  <a:gd name="T6" fmla="*/ 0 w 296"/>
                  <a:gd name="T7" fmla="*/ 15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1" name="Freeform 1007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34 w 304"/>
                  <a:gd name="T3" fmla="*/ 27 h 288"/>
                  <a:gd name="T4" fmla="*/ 31 w 304"/>
                  <a:gd name="T5" fmla="*/ 47 h 288"/>
                  <a:gd name="T6" fmla="*/ 2 w 304"/>
                  <a:gd name="T7" fmla="*/ 2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2" name="Oval 1008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" name="Freeform 1009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18 h 240"/>
                  <a:gd name="T2" fmla="*/ 2 w 306"/>
                  <a:gd name="T3" fmla="*/ 40 h 240"/>
                  <a:gd name="T4" fmla="*/ 34 w 306"/>
                  <a:gd name="T5" fmla="*/ 18 h 240"/>
                  <a:gd name="T6" fmla="*/ 32 w 306"/>
                  <a:gd name="T7" fmla="*/ 0 h 240"/>
                  <a:gd name="T8" fmla="*/ 0 w 306"/>
                  <a:gd name="T9" fmla="*/ 1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4" name="AutoShape 1010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" name="AutoShape 1011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" name="Oval 1012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" name="Oval 1013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lang="en-US" sz="1800">
                  <a:solidFill>
                    <a:srgbClr val="FF0000"/>
                  </a:solidFill>
                </a:endParaRPr>
              </a:p>
            </p:txBody>
          </p:sp>
          <p:sp>
            <p:nvSpPr>
              <p:cNvPr id="188" name="Oval 1014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" name="Rectangle 1015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7" name="Group 1016"/>
            <p:cNvGrpSpPr>
              <a:grpSpLocks/>
            </p:cNvGrpSpPr>
            <p:nvPr/>
          </p:nvGrpSpPr>
          <p:grpSpPr bwMode="auto">
            <a:xfrm>
              <a:off x="5302250" y="2043113"/>
              <a:ext cx="534987" cy="407988"/>
              <a:chOff x="877" y="1008"/>
              <a:chExt cx="2747" cy="2591"/>
            </a:xfrm>
          </p:grpSpPr>
          <p:pic>
            <p:nvPicPr>
              <p:cNvPr id="143" name="Picture 1017" descr="antenna_stylized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4" name="Picture 1018" descr="laptop_keyboard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5" name="Freeform 1019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146" name="Picture 1020" descr="screen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7" name="Freeform 1021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" name="Freeform 1022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9" name="Freeform 1023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" name="Freeform 1024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" name="Freeform 1025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2" name="Freeform 1026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53" name="Group 1027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160" name="Freeform 1028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61" name="Freeform 1029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62" name="Freeform 1030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63" name="Freeform 1031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64" name="Freeform 1032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65" name="Freeform 1033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54" name="Freeform 1034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" name="Freeform 1035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" name="Freeform 1036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7" name="Freeform 1037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" name="Freeform 1038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9" name="Freeform 1039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8" name="Group 1064"/>
            <p:cNvGrpSpPr>
              <a:grpSpLocks/>
            </p:cNvGrpSpPr>
            <p:nvPr/>
          </p:nvGrpSpPr>
          <p:grpSpPr bwMode="auto">
            <a:xfrm>
              <a:off x="6872288" y="5486400"/>
              <a:ext cx="474662" cy="407988"/>
              <a:chOff x="877" y="1008"/>
              <a:chExt cx="2747" cy="2591"/>
            </a:xfrm>
          </p:grpSpPr>
          <p:pic>
            <p:nvPicPr>
              <p:cNvPr id="120" name="Picture 1065" descr="antenna_stylized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1" name="Picture 1066" descr="laptop_keyboard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2" name="Freeform 1067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123" name="Picture 1068" descr="screen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4" name="Freeform 1069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5" name="Freeform 1070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6" name="Freeform 1071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7" name="Freeform 1072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" name="Freeform 1073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9" name="Freeform 1074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30" name="Group 1075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137" name="Freeform 1076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8" name="Freeform 1077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9" name="Freeform 1078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0" name="Freeform 1079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1" name="Freeform 1080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2" name="Freeform 1081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31" name="Freeform 1082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2" name="Freeform 1083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" name="Freeform 1084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Freeform 1085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" name="Freeform 1086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" name="Freeform 1087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9" name="Group 1114"/>
            <p:cNvGrpSpPr>
              <a:grpSpLocks/>
            </p:cNvGrpSpPr>
            <p:nvPr/>
          </p:nvGrpSpPr>
          <p:grpSpPr bwMode="auto">
            <a:xfrm>
              <a:off x="5561013" y="3041650"/>
              <a:ext cx="444500" cy="407988"/>
              <a:chOff x="877" y="1008"/>
              <a:chExt cx="2747" cy="2591"/>
            </a:xfrm>
          </p:grpSpPr>
          <p:pic>
            <p:nvPicPr>
              <p:cNvPr id="97" name="Picture 1115" descr="antenna_stylized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8" name="Picture 1116" descr="laptop_keyboard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9" name="Freeform 1117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100" name="Picture 1118" descr="screen"/>
              <p:cNvPicPr>
                <a:picLocks noChangeAspect="1" noChangeArrowheads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1" name="Freeform 1119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" name="Freeform 1120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" name="Freeform 1121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" name="Freeform 1122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5" name="Freeform 1123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6" name="Freeform 1124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07" name="Group 1125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114" name="Freeform 1126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5" name="Freeform 1127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6" name="Freeform 1128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7" name="Freeform 1129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8" name="Freeform 1130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9" name="Freeform 1131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08" name="Freeform 1132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9" name="Freeform 1133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0" name="Freeform 1134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1" name="Freeform 1135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" name="Freeform 1136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" name="Freeform 1137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70" name="Group 1139"/>
            <p:cNvGrpSpPr>
              <a:grpSpLocks/>
            </p:cNvGrpSpPr>
            <p:nvPr/>
          </p:nvGrpSpPr>
          <p:grpSpPr bwMode="auto">
            <a:xfrm flipH="1">
              <a:off x="5940425" y="3222625"/>
              <a:ext cx="414337" cy="373063"/>
              <a:chOff x="2839" y="3501"/>
              <a:chExt cx="755" cy="803"/>
            </a:xfrm>
          </p:grpSpPr>
          <p:pic>
            <p:nvPicPr>
              <p:cNvPr id="95" name="Picture 114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6" name="Freeform 1141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grpSp>
          <p:nvGrpSpPr>
            <p:cNvPr id="71" name="Group 1142"/>
            <p:cNvGrpSpPr>
              <a:grpSpLocks/>
            </p:cNvGrpSpPr>
            <p:nvPr/>
          </p:nvGrpSpPr>
          <p:grpSpPr bwMode="auto">
            <a:xfrm>
              <a:off x="7307263" y="5422900"/>
              <a:ext cx="474662" cy="407988"/>
              <a:chOff x="877" y="1008"/>
              <a:chExt cx="2747" cy="2591"/>
            </a:xfrm>
          </p:grpSpPr>
          <p:pic>
            <p:nvPicPr>
              <p:cNvPr id="72" name="Picture 1143" descr="antenna_stylized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3" name="Picture 1144" descr="laptop_keyboard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4" name="Freeform 1145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75" name="Picture 1146" descr="screen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6" name="Freeform 1147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7" name="Freeform 1148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8" name="Freeform 1149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9" name="Freeform 1150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" name="Freeform 1151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1" name="Freeform 1152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82" name="Group 1153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89" name="Freeform 1154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0" name="Freeform 1155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1" name="Freeform 1156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" name="Freeform 1157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" name="Freeform 1158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" name="Freeform 1159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83" name="Freeform 1160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4" name="Freeform 1161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5" name="Freeform 1162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6" name="Freeform 1163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7" name="Freeform 1164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8" name="Freeform 1165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0280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ahoma" pitchFamily="34" charset="0"/>
              </a:rPr>
              <a:t>Introduction</a:t>
            </a:r>
          </a:p>
        </p:txBody>
      </p:sp>
      <p:sp>
        <p:nvSpPr>
          <p:cNvPr id="56322" name="Title 41"/>
          <p:cNvSpPr>
            <a:spLocks/>
          </p:cNvSpPr>
          <p:nvPr/>
        </p:nvSpPr>
        <p:spPr bwMode="auto">
          <a:xfrm>
            <a:off x="381000" y="239713"/>
            <a:ext cx="5622925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sz="3600">
                <a:solidFill>
                  <a:srgbClr val="000099"/>
                </a:solidFill>
                <a:latin typeface="Gill Sans MT" pitchFamily="34" charset="0"/>
              </a:rPr>
              <a:t>Access net: home network</a:t>
            </a:r>
          </a:p>
        </p:txBody>
      </p:sp>
      <p:pic>
        <p:nvPicPr>
          <p:cNvPr id="56323" name="Picture 8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868363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4" name="AutoShape 99"/>
          <p:cNvSpPr>
            <a:spLocks noChangeArrowheads="1"/>
          </p:cNvSpPr>
          <p:nvPr/>
        </p:nvSpPr>
        <p:spPr bwMode="auto">
          <a:xfrm>
            <a:off x="754063" y="1158875"/>
            <a:ext cx="5649912" cy="76835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Text Box 26"/>
          <p:cNvSpPr txBox="1">
            <a:spLocks noChangeArrowheads="1"/>
          </p:cNvSpPr>
          <p:nvPr/>
        </p:nvSpPr>
        <p:spPr bwMode="auto">
          <a:xfrm>
            <a:off x="5905500" y="3178175"/>
            <a:ext cx="28971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sz="2000"/>
              <a:t>to/from headend or central office</a:t>
            </a:r>
          </a:p>
        </p:txBody>
      </p:sp>
      <p:sp>
        <p:nvSpPr>
          <p:cNvPr id="56326" name="Rectangle 87"/>
          <p:cNvSpPr>
            <a:spLocks noChangeArrowheads="1"/>
          </p:cNvSpPr>
          <p:nvPr/>
        </p:nvSpPr>
        <p:spPr bwMode="auto">
          <a:xfrm>
            <a:off x="1189038" y="1912938"/>
            <a:ext cx="4781550" cy="26622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6327" name="Group 105"/>
          <p:cNvGrpSpPr>
            <a:grpSpLocks/>
          </p:cNvGrpSpPr>
          <p:nvPr/>
        </p:nvGrpSpPr>
        <p:grpSpPr bwMode="auto">
          <a:xfrm>
            <a:off x="4287838" y="3252788"/>
            <a:ext cx="3000375" cy="361950"/>
            <a:chOff x="2434" y="2109"/>
            <a:chExt cx="1890" cy="228"/>
          </a:xfrm>
        </p:grpSpPr>
        <p:grpSp>
          <p:nvGrpSpPr>
            <p:cNvPr id="56394" name="Group 91"/>
            <p:cNvGrpSpPr>
              <a:grpSpLocks/>
            </p:cNvGrpSpPr>
            <p:nvPr/>
          </p:nvGrpSpPr>
          <p:grpSpPr bwMode="auto">
            <a:xfrm>
              <a:off x="2722" y="2109"/>
              <a:ext cx="642" cy="228"/>
              <a:chOff x="322" y="890"/>
              <a:chExt cx="872" cy="339"/>
            </a:xfrm>
          </p:grpSpPr>
          <p:sp>
            <p:nvSpPr>
              <p:cNvPr id="56397" name="Rectangle 92"/>
              <p:cNvSpPr>
                <a:spLocks noChangeArrowheads="1"/>
              </p:cNvSpPr>
              <p:nvPr/>
            </p:nvSpPr>
            <p:spPr bwMode="auto">
              <a:xfrm>
                <a:off x="323" y="1004"/>
                <a:ext cx="871" cy="225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98" name="Rectangle 93"/>
              <p:cNvSpPr>
                <a:spLocks noChangeArrowheads="1"/>
              </p:cNvSpPr>
              <p:nvPr/>
            </p:nvSpPr>
            <p:spPr bwMode="auto">
              <a:xfrm>
                <a:off x="393" y="1073"/>
                <a:ext cx="57" cy="57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99" name="Rectangle 94"/>
              <p:cNvSpPr>
                <a:spLocks noChangeArrowheads="1"/>
              </p:cNvSpPr>
              <p:nvPr/>
            </p:nvSpPr>
            <p:spPr bwMode="auto">
              <a:xfrm>
                <a:off x="467" y="1073"/>
                <a:ext cx="56" cy="57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00" name="Rectangle 95"/>
              <p:cNvSpPr>
                <a:spLocks noChangeArrowheads="1"/>
              </p:cNvSpPr>
              <p:nvPr/>
            </p:nvSpPr>
            <p:spPr bwMode="auto">
              <a:xfrm>
                <a:off x="541" y="1071"/>
                <a:ext cx="56" cy="5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01" name="Rectangle 96"/>
              <p:cNvSpPr>
                <a:spLocks noChangeArrowheads="1"/>
              </p:cNvSpPr>
              <p:nvPr/>
            </p:nvSpPr>
            <p:spPr bwMode="auto">
              <a:xfrm>
                <a:off x="615" y="1071"/>
                <a:ext cx="56" cy="5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02" name="AutoShape 97"/>
              <p:cNvSpPr>
                <a:spLocks noChangeArrowheads="1"/>
              </p:cNvSpPr>
              <p:nvPr/>
            </p:nvSpPr>
            <p:spPr bwMode="auto">
              <a:xfrm rot="10800000" flipH="1">
                <a:off x="322" y="890"/>
                <a:ext cx="859" cy="11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1 w 21600"/>
                  <a:gd name="T13" fmla="*/ 4516 h 21600"/>
                  <a:gd name="T14" fmla="*/ 17099 w 21600"/>
                  <a:gd name="T15" fmla="*/ 1708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56395" name="Line 102"/>
            <p:cNvSpPr>
              <a:spLocks noChangeShapeType="1"/>
            </p:cNvSpPr>
            <p:nvPr/>
          </p:nvSpPr>
          <p:spPr bwMode="auto">
            <a:xfrm flipH="1">
              <a:off x="3361" y="2258"/>
              <a:ext cx="9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396" name="Line 104"/>
            <p:cNvSpPr>
              <a:spLocks noChangeShapeType="1"/>
            </p:cNvSpPr>
            <p:nvPr/>
          </p:nvSpPr>
          <p:spPr bwMode="auto">
            <a:xfrm flipH="1">
              <a:off x="2434" y="2261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6328" name="Group 107"/>
          <p:cNvGrpSpPr>
            <a:grpSpLocks/>
          </p:cNvGrpSpPr>
          <p:nvPr/>
        </p:nvGrpSpPr>
        <p:grpSpPr bwMode="auto">
          <a:xfrm>
            <a:off x="3273425" y="3227388"/>
            <a:ext cx="1065213" cy="455612"/>
            <a:chOff x="2356" y="1300"/>
            <a:chExt cx="555" cy="194"/>
          </a:xfrm>
        </p:grpSpPr>
        <p:sp>
          <p:nvSpPr>
            <p:cNvPr id="56386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56387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56388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56389" name="Group 111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56392" name="Freeform 11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393" name="Freeform 11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6390" name="Line 114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391" name="Line 115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6329" name="Line 116"/>
          <p:cNvSpPr>
            <a:spLocks noChangeShapeType="1"/>
          </p:cNvSpPr>
          <p:nvPr/>
        </p:nvSpPr>
        <p:spPr bwMode="auto">
          <a:xfrm flipH="1">
            <a:off x="2435225" y="3463925"/>
            <a:ext cx="822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6330" name="Group 119"/>
          <p:cNvGrpSpPr>
            <a:grpSpLocks/>
          </p:cNvGrpSpPr>
          <p:nvPr/>
        </p:nvGrpSpPr>
        <p:grpSpPr bwMode="auto">
          <a:xfrm>
            <a:off x="1814513" y="2884488"/>
            <a:ext cx="1068387" cy="820737"/>
            <a:chOff x="2967" y="478"/>
            <a:chExt cx="788" cy="625"/>
          </a:xfrm>
        </p:grpSpPr>
        <p:pic>
          <p:nvPicPr>
            <p:cNvPr id="56384" name="Picture 120" descr="access_point_stylized_smal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85" name="Picture 121" descr="antenna_radiation_stylize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6331" name="Line 122"/>
          <p:cNvSpPr>
            <a:spLocks noChangeShapeType="1"/>
          </p:cNvSpPr>
          <p:nvPr/>
        </p:nvSpPr>
        <p:spPr bwMode="auto">
          <a:xfrm flipH="1" flipV="1">
            <a:off x="3756025" y="2767013"/>
            <a:ext cx="0" cy="468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" name="Group 138"/>
          <p:cNvGrpSpPr>
            <a:grpSpLocks/>
          </p:cNvGrpSpPr>
          <p:nvPr/>
        </p:nvGrpSpPr>
        <p:grpSpPr bwMode="auto">
          <a:xfrm>
            <a:off x="5326063" y="3703638"/>
            <a:ext cx="2527300" cy="1265237"/>
            <a:chOff x="3355" y="2333"/>
            <a:chExt cx="1592" cy="797"/>
          </a:xfrm>
        </p:grpSpPr>
        <p:sp>
          <p:nvSpPr>
            <p:cNvPr id="56382" name="Text Box 39"/>
            <p:cNvSpPr txBox="1">
              <a:spLocks noChangeArrowheads="1"/>
            </p:cNvSpPr>
            <p:nvPr/>
          </p:nvSpPr>
          <p:spPr bwMode="auto">
            <a:xfrm>
              <a:off x="3355" y="2934"/>
              <a:ext cx="1592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1800"/>
                <a:t>cable or DSL modem</a:t>
              </a:r>
            </a:p>
          </p:txBody>
        </p:sp>
        <p:sp>
          <p:nvSpPr>
            <p:cNvPr id="56383" name="Line 129"/>
            <p:cNvSpPr>
              <a:spLocks noChangeShapeType="1"/>
            </p:cNvSpPr>
            <p:nvPr/>
          </p:nvSpPr>
          <p:spPr bwMode="auto">
            <a:xfrm>
              <a:off x="3449" y="2333"/>
              <a:ext cx="0" cy="59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" name="Group 139"/>
          <p:cNvGrpSpPr>
            <a:grpSpLocks/>
          </p:cNvGrpSpPr>
          <p:nvPr/>
        </p:nvGrpSpPr>
        <p:grpSpPr bwMode="auto">
          <a:xfrm>
            <a:off x="4060825" y="3695700"/>
            <a:ext cx="2593975" cy="1778000"/>
            <a:chOff x="2558" y="2328"/>
            <a:chExt cx="1634" cy="1120"/>
          </a:xfrm>
        </p:grpSpPr>
        <p:sp>
          <p:nvSpPr>
            <p:cNvPr id="56380" name="Text Box 39"/>
            <p:cNvSpPr txBox="1">
              <a:spLocks noChangeArrowheads="1"/>
            </p:cNvSpPr>
            <p:nvPr/>
          </p:nvSpPr>
          <p:spPr bwMode="auto">
            <a:xfrm>
              <a:off x="2558" y="3252"/>
              <a:ext cx="1634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1800"/>
                <a:t>router, firewall, NAT</a:t>
              </a:r>
            </a:p>
          </p:txBody>
        </p:sp>
        <p:sp>
          <p:nvSpPr>
            <p:cNvPr id="56381" name="Line 133"/>
            <p:cNvSpPr>
              <a:spLocks noChangeShapeType="1"/>
            </p:cNvSpPr>
            <p:nvPr/>
          </p:nvSpPr>
          <p:spPr bwMode="auto">
            <a:xfrm>
              <a:off x="2645" y="2328"/>
              <a:ext cx="0" cy="938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" name="Group 141"/>
          <p:cNvGrpSpPr>
            <a:grpSpLocks/>
          </p:cNvGrpSpPr>
          <p:nvPr/>
        </p:nvGrpSpPr>
        <p:grpSpPr bwMode="auto">
          <a:xfrm>
            <a:off x="3605213" y="4576763"/>
            <a:ext cx="2927350" cy="1392237"/>
            <a:chOff x="2062" y="2532"/>
            <a:chExt cx="1844" cy="1210"/>
          </a:xfrm>
        </p:grpSpPr>
        <p:sp>
          <p:nvSpPr>
            <p:cNvPr id="56378" name="Line 134"/>
            <p:cNvSpPr>
              <a:spLocks noChangeShapeType="1"/>
            </p:cNvSpPr>
            <p:nvPr/>
          </p:nvSpPr>
          <p:spPr bwMode="auto">
            <a:xfrm>
              <a:off x="2064" y="2532"/>
              <a:ext cx="0" cy="938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379" name="Text Box 39"/>
            <p:cNvSpPr txBox="1">
              <a:spLocks noChangeArrowheads="1"/>
            </p:cNvSpPr>
            <p:nvPr/>
          </p:nvSpPr>
          <p:spPr bwMode="auto">
            <a:xfrm>
              <a:off x="2062" y="3471"/>
              <a:ext cx="184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1800"/>
                <a:t>wired Ethernet (100 Mbps)</a:t>
              </a:r>
            </a:p>
          </p:txBody>
        </p:sp>
      </p:grpSp>
      <p:grpSp>
        <p:nvGrpSpPr>
          <p:cNvPr id="10" name="Group 140"/>
          <p:cNvGrpSpPr>
            <a:grpSpLocks/>
          </p:cNvGrpSpPr>
          <p:nvPr/>
        </p:nvGrpSpPr>
        <p:grpSpPr bwMode="auto">
          <a:xfrm>
            <a:off x="423863" y="3725863"/>
            <a:ext cx="1966912" cy="2043112"/>
            <a:chOff x="267" y="2347"/>
            <a:chExt cx="1239" cy="1287"/>
          </a:xfrm>
        </p:grpSpPr>
        <p:sp>
          <p:nvSpPr>
            <p:cNvPr id="56376" name="Line 136"/>
            <p:cNvSpPr>
              <a:spLocks noChangeShapeType="1"/>
            </p:cNvSpPr>
            <p:nvPr/>
          </p:nvSpPr>
          <p:spPr bwMode="auto">
            <a:xfrm>
              <a:off x="1360" y="2347"/>
              <a:ext cx="0" cy="938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377" name="Text Box 39"/>
            <p:cNvSpPr txBox="1">
              <a:spLocks noChangeArrowheads="1"/>
            </p:cNvSpPr>
            <p:nvPr/>
          </p:nvSpPr>
          <p:spPr bwMode="auto">
            <a:xfrm>
              <a:off x="267" y="3300"/>
              <a:ext cx="1239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>
                <a:lnSpc>
                  <a:spcPct val="80000"/>
                </a:lnSpc>
              </a:pPr>
              <a:r>
                <a:rPr lang="en-US" sz="1800"/>
                <a:t>wireless access </a:t>
              </a:r>
            </a:p>
            <a:p>
              <a:pPr algn="r">
                <a:lnSpc>
                  <a:spcPct val="80000"/>
                </a:lnSpc>
              </a:pPr>
              <a:r>
                <a:rPr lang="en-US" sz="1800"/>
                <a:t>point (54 Mbps)</a:t>
              </a:r>
            </a:p>
          </p:txBody>
        </p:sp>
      </p:grpSp>
      <p:sp>
        <p:nvSpPr>
          <p:cNvPr id="11406" name="Text Box 142"/>
          <p:cNvSpPr txBox="1">
            <a:spLocks noChangeArrowheads="1"/>
          </p:cNvSpPr>
          <p:nvPr/>
        </p:nvSpPr>
        <p:spPr bwMode="auto">
          <a:xfrm>
            <a:off x="1038225" y="1303338"/>
            <a:ext cx="11033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sz="2000"/>
              <a:t>wireless</a:t>
            </a:r>
          </a:p>
          <a:p>
            <a:pPr algn="r"/>
            <a:r>
              <a:rPr lang="en-US" sz="2000"/>
              <a:t>devices</a:t>
            </a:r>
          </a:p>
        </p:txBody>
      </p:sp>
      <p:grpSp>
        <p:nvGrpSpPr>
          <p:cNvPr id="56337" name="Group 143"/>
          <p:cNvGrpSpPr>
            <a:grpSpLocks/>
          </p:cNvGrpSpPr>
          <p:nvPr/>
        </p:nvGrpSpPr>
        <p:grpSpPr bwMode="auto">
          <a:xfrm>
            <a:off x="1384300" y="1954213"/>
            <a:ext cx="733425" cy="758825"/>
            <a:chOff x="2751" y="1851"/>
            <a:chExt cx="462" cy="478"/>
          </a:xfrm>
        </p:grpSpPr>
        <p:pic>
          <p:nvPicPr>
            <p:cNvPr id="56374" name="Picture 144" descr="iphone_stylized_small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75" name="Picture 145" descr="antenna_radiation_stylize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6338" name="Line 146"/>
          <p:cNvSpPr>
            <a:spLocks noChangeShapeType="1"/>
          </p:cNvSpPr>
          <p:nvPr/>
        </p:nvSpPr>
        <p:spPr bwMode="auto">
          <a:xfrm>
            <a:off x="3679825" y="3679825"/>
            <a:ext cx="1270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11" name="Oval 147"/>
          <p:cNvSpPr>
            <a:spLocks noChangeArrowheads="1"/>
          </p:cNvSpPr>
          <p:nvPr/>
        </p:nvSpPr>
        <p:spPr bwMode="auto">
          <a:xfrm>
            <a:off x="1281113" y="2801938"/>
            <a:ext cx="3359150" cy="1050925"/>
          </a:xfrm>
          <a:prstGeom prst="ellipse">
            <a:avLst/>
          </a:prstGeom>
          <a:noFill/>
          <a:ln w="19050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50"/>
          <p:cNvGrpSpPr>
            <a:grpSpLocks/>
          </p:cNvGrpSpPr>
          <p:nvPr/>
        </p:nvGrpSpPr>
        <p:grpSpPr bwMode="auto">
          <a:xfrm>
            <a:off x="136525" y="3532188"/>
            <a:ext cx="1630363" cy="717550"/>
            <a:chOff x="86" y="2225"/>
            <a:chExt cx="1027" cy="452"/>
          </a:xfrm>
        </p:grpSpPr>
        <p:sp>
          <p:nvSpPr>
            <p:cNvPr id="56372" name="Text Box 148"/>
            <p:cNvSpPr txBox="1">
              <a:spLocks noChangeArrowheads="1"/>
            </p:cNvSpPr>
            <p:nvPr/>
          </p:nvSpPr>
          <p:spPr bwMode="auto">
            <a:xfrm>
              <a:off x="86" y="2357"/>
              <a:ext cx="1027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>
                <a:lnSpc>
                  <a:spcPct val="85000"/>
                </a:lnSpc>
              </a:pPr>
              <a:r>
                <a:rPr lang="en-US" sz="1600" dirty="0"/>
                <a:t>often combined </a:t>
              </a:r>
            </a:p>
            <a:p>
              <a:pPr algn="r">
                <a:lnSpc>
                  <a:spcPct val="85000"/>
                </a:lnSpc>
              </a:pPr>
              <a:r>
                <a:rPr lang="en-US" sz="1600" dirty="0"/>
                <a:t>in single box</a:t>
              </a:r>
            </a:p>
          </p:txBody>
        </p:sp>
        <p:sp>
          <p:nvSpPr>
            <p:cNvPr id="56373" name="Line 149"/>
            <p:cNvSpPr>
              <a:spLocks noChangeShapeType="1"/>
            </p:cNvSpPr>
            <p:nvPr/>
          </p:nvSpPr>
          <p:spPr bwMode="auto">
            <a:xfrm flipV="1">
              <a:off x="590" y="2225"/>
              <a:ext cx="238" cy="1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6341" name="Group 151"/>
          <p:cNvGrpSpPr>
            <a:grpSpLocks/>
          </p:cNvGrpSpPr>
          <p:nvPr/>
        </p:nvGrpSpPr>
        <p:grpSpPr bwMode="auto">
          <a:xfrm>
            <a:off x="2379663" y="1566863"/>
            <a:ext cx="954087" cy="1027112"/>
            <a:chOff x="877" y="1008"/>
            <a:chExt cx="2747" cy="2591"/>
          </a:xfrm>
        </p:grpSpPr>
        <p:pic>
          <p:nvPicPr>
            <p:cNvPr id="56349" name="Picture 152" descr="antenna_stylized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" y="1008"/>
              <a:ext cx="2725" cy="1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50" name="Picture 153" descr="laptop_keyboard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1009" y="2586"/>
              <a:ext cx="2245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351" name="Freeform 154"/>
            <p:cNvSpPr>
              <a:spLocks/>
            </p:cNvSpPr>
            <p:nvPr/>
          </p:nvSpPr>
          <p:spPr bwMode="auto">
            <a:xfrm>
              <a:off x="1753" y="1603"/>
              <a:ext cx="1807" cy="1322"/>
            </a:xfrm>
            <a:custGeom>
              <a:avLst/>
              <a:gdLst>
                <a:gd name="T0" fmla="*/ 4 w 2982"/>
                <a:gd name="T1" fmla="*/ 0 h 2442"/>
                <a:gd name="T2" fmla="*/ 0 w 2982"/>
                <a:gd name="T3" fmla="*/ 4 h 2442"/>
                <a:gd name="T4" fmla="*/ 16 w 2982"/>
                <a:gd name="T5" fmla="*/ 5 h 2442"/>
                <a:gd name="T6" fmla="*/ 20 w 2982"/>
                <a:gd name="T7" fmla="*/ 1 h 2442"/>
                <a:gd name="T8" fmla="*/ 4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82"/>
                <a:gd name="T16" fmla="*/ 0 h 2442"/>
                <a:gd name="T17" fmla="*/ 2982 w 2982"/>
                <a:gd name="T18" fmla="*/ 2442 h 2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pic>
          <p:nvPicPr>
            <p:cNvPr id="56352" name="Picture 155" descr="screen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" y="1637"/>
              <a:ext cx="1642" cy="1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353" name="Freeform 156"/>
            <p:cNvSpPr>
              <a:spLocks/>
            </p:cNvSpPr>
            <p:nvPr/>
          </p:nvSpPr>
          <p:spPr bwMode="auto">
            <a:xfrm>
              <a:off x="2082" y="1564"/>
              <a:ext cx="1531" cy="246"/>
            </a:xfrm>
            <a:custGeom>
              <a:avLst/>
              <a:gdLst>
                <a:gd name="T0" fmla="*/ 1 w 2528"/>
                <a:gd name="T1" fmla="*/ 0 h 455"/>
                <a:gd name="T2" fmla="*/ 17 w 2528"/>
                <a:gd name="T3" fmla="*/ 1 h 455"/>
                <a:gd name="T4" fmla="*/ 16 w 2528"/>
                <a:gd name="T5" fmla="*/ 1 h 455"/>
                <a:gd name="T6" fmla="*/ 0 w 2528"/>
                <a:gd name="T7" fmla="*/ 1 h 455"/>
                <a:gd name="T8" fmla="*/ 1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8"/>
                <a:gd name="T16" fmla="*/ 0 h 455"/>
                <a:gd name="T17" fmla="*/ 2528 w 2528"/>
                <a:gd name="T18" fmla="*/ 455 h 4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354" name="Freeform 157"/>
            <p:cNvSpPr>
              <a:spLocks/>
            </p:cNvSpPr>
            <p:nvPr/>
          </p:nvSpPr>
          <p:spPr bwMode="auto">
            <a:xfrm>
              <a:off x="1737" y="1562"/>
              <a:ext cx="425" cy="1024"/>
            </a:xfrm>
            <a:custGeom>
              <a:avLst/>
              <a:gdLst>
                <a:gd name="T0" fmla="*/ 4 w 702"/>
                <a:gd name="T1" fmla="*/ 0 h 1893"/>
                <a:gd name="T2" fmla="*/ 0 w 702"/>
                <a:gd name="T3" fmla="*/ 4 h 1893"/>
                <a:gd name="T4" fmla="*/ 1 w 702"/>
                <a:gd name="T5" fmla="*/ 4 h 1893"/>
                <a:gd name="T6" fmla="*/ 5 w 702"/>
                <a:gd name="T7" fmla="*/ 1 h 1893"/>
                <a:gd name="T8" fmla="*/ 4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1893"/>
                <a:gd name="T17" fmla="*/ 702 w 702"/>
                <a:gd name="T18" fmla="*/ 1893 h 18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355" name="Freeform 158"/>
            <p:cNvSpPr>
              <a:spLocks/>
            </p:cNvSpPr>
            <p:nvPr/>
          </p:nvSpPr>
          <p:spPr bwMode="auto">
            <a:xfrm>
              <a:off x="3144" y="1745"/>
              <a:ext cx="458" cy="1182"/>
            </a:xfrm>
            <a:custGeom>
              <a:avLst/>
              <a:gdLst>
                <a:gd name="T0" fmla="*/ 5 w 756"/>
                <a:gd name="T1" fmla="*/ 0 h 2184"/>
                <a:gd name="T2" fmla="*/ 1 w 756"/>
                <a:gd name="T3" fmla="*/ 5 h 2184"/>
                <a:gd name="T4" fmla="*/ 0 w 756"/>
                <a:gd name="T5" fmla="*/ 5 h 2184"/>
                <a:gd name="T6" fmla="*/ 4 w 756"/>
                <a:gd name="T7" fmla="*/ 1 h 2184"/>
                <a:gd name="T8" fmla="*/ 5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6"/>
                <a:gd name="T16" fmla="*/ 0 h 2184"/>
                <a:gd name="T17" fmla="*/ 756 w 756"/>
                <a:gd name="T18" fmla="*/ 2184 h 21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356" name="Freeform 159"/>
            <p:cNvSpPr>
              <a:spLocks/>
            </p:cNvSpPr>
            <p:nvPr/>
          </p:nvSpPr>
          <p:spPr bwMode="auto">
            <a:xfrm>
              <a:off x="1732" y="2534"/>
              <a:ext cx="1680" cy="399"/>
            </a:xfrm>
            <a:custGeom>
              <a:avLst/>
              <a:gdLst>
                <a:gd name="T0" fmla="*/ 1 w 2773"/>
                <a:gd name="T1" fmla="*/ 0 h 738"/>
                <a:gd name="T2" fmla="*/ 0 w 2773"/>
                <a:gd name="T3" fmla="*/ 1 h 738"/>
                <a:gd name="T4" fmla="*/ 16 w 2773"/>
                <a:gd name="T5" fmla="*/ 2 h 738"/>
                <a:gd name="T6" fmla="*/ 16 w 2773"/>
                <a:gd name="T7" fmla="*/ 1 h 738"/>
                <a:gd name="T8" fmla="*/ 1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73"/>
                <a:gd name="T16" fmla="*/ 0 h 738"/>
                <a:gd name="T17" fmla="*/ 2773 w 2773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357" name="Freeform 160"/>
            <p:cNvSpPr>
              <a:spLocks/>
            </p:cNvSpPr>
            <p:nvPr/>
          </p:nvSpPr>
          <p:spPr bwMode="auto">
            <a:xfrm>
              <a:off x="3195" y="1755"/>
              <a:ext cx="429" cy="1187"/>
            </a:xfrm>
            <a:custGeom>
              <a:avLst/>
              <a:gdLst>
                <a:gd name="T0" fmla="*/ 12 w 637"/>
                <a:gd name="T1" fmla="*/ 0 h 1659"/>
                <a:gd name="T2" fmla="*/ 12 w 637"/>
                <a:gd name="T3" fmla="*/ 0 h 1659"/>
                <a:gd name="T4" fmla="*/ 1 w 637"/>
                <a:gd name="T5" fmla="*/ 59 h 1659"/>
                <a:gd name="T6" fmla="*/ 0 w 637"/>
                <a:gd name="T7" fmla="*/ 57 h 1659"/>
                <a:gd name="T8" fmla="*/ 12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7"/>
                <a:gd name="T16" fmla="*/ 0 h 1659"/>
                <a:gd name="T17" fmla="*/ 637 w 637"/>
                <a:gd name="T18" fmla="*/ 1659 h 16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358" name="Freeform 161"/>
            <p:cNvSpPr>
              <a:spLocks/>
            </p:cNvSpPr>
            <p:nvPr/>
          </p:nvSpPr>
          <p:spPr bwMode="auto">
            <a:xfrm>
              <a:off x="1734" y="2587"/>
              <a:ext cx="1494" cy="394"/>
            </a:xfrm>
            <a:custGeom>
              <a:avLst/>
              <a:gdLst>
                <a:gd name="T0" fmla="*/ 0 w 2216"/>
                <a:gd name="T1" fmla="*/ 0 h 550"/>
                <a:gd name="T2" fmla="*/ 1 w 2216"/>
                <a:gd name="T3" fmla="*/ 2 h 550"/>
                <a:gd name="T4" fmla="*/ 42 w 2216"/>
                <a:gd name="T5" fmla="*/ 20 h 550"/>
                <a:gd name="T6" fmla="*/ 42 w 2216"/>
                <a:gd name="T7" fmla="*/ 17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16"/>
                <a:gd name="T16" fmla="*/ 0 h 550"/>
                <a:gd name="T17" fmla="*/ 2216 w 2216"/>
                <a:gd name="T18" fmla="*/ 550 h 5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359" name="Group 162"/>
            <p:cNvGrpSpPr>
              <a:grpSpLocks/>
            </p:cNvGrpSpPr>
            <p:nvPr/>
          </p:nvGrpSpPr>
          <p:grpSpPr bwMode="auto">
            <a:xfrm>
              <a:off x="1709" y="3008"/>
              <a:ext cx="507" cy="234"/>
              <a:chOff x="1740" y="2642"/>
              <a:chExt cx="752" cy="327"/>
            </a:xfrm>
          </p:grpSpPr>
          <p:sp>
            <p:nvSpPr>
              <p:cNvPr id="56366" name="Freeform 163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2"/>
                  <a:gd name="T16" fmla="*/ 0 h 327"/>
                  <a:gd name="T17" fmla="*/ 752 w 752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367" name="Freeform 164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6"/>
                  <a:gd name="T16" fmla="*/ 0 h 311"/>
                  <a:gd name="T17" fmla="*/ 726 w 726"/>
                  <a:gd name="T18" fmla="*/ 311 h 3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368" name="Freeform 165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0"/>
                  <a:gd name="T17" fmla="*/ 258 w 258"/>
                  <a:gd name="T18" fmla="*/ 100 h 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369" name="Freeform 166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370" name="Freeform 167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2"/>
                  <a:gd name="T17" fmla="*/ 258 w 25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371" name="Freeform 168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6360" name="Freeform 169"/>
            <p:cNvSpPr>
              <a:spLocks/>
            </p:cNvSpPr>
            <p:nvPr/>
          </p:nvSpPr>
          <p:spPr bwMode="auto">
            <a:xfrm>
              <a:off x="2577" y="3043"/>
              <a:ext cx="614" cy="514"/>
            </a:xfrm>
            <a:custGeom>
              <a:avLst/>
              <a:gdLst>
                <a:gd name="T0" fmla="*/ 1 w 990"/>
                <a:gd name="T1" fmla="*/ 10 h 792"/>
                <a:gd name="T2" fmla="*/ 9 w 990"/>
                <a:gd name="T3" fmla="*/ 0 h 792"/>
                <a:gd name="T4" fmla="*/ 9 w 990"/>
                <a:gd name="T5" fmla="*/ 1 h 792"/>
                <a:gd name="T6" fmla="*/ 0 w 990"/>
                <a:gd name="T7" fmla="*/ 10 h 792"/>
                <a:gd name="T8" fmla="*/ 1 w 990"/>
                <a:gd name="T9" fmla="*/ 10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0"/>
                <a:gd name="T16" fmla="*/ 0 h 792"/>
                <a:gd name="T17" fmla="*/ 990 w 990"/>
                <a:gd name="T18" fmla="*/ 792 h 7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361" name="Freeform 170"/>
            <p:cNvSpPr>
              <a:spLocks/>
            </p:cNvSpPr>
            <p:nvPr/>
          </p:nvSpPr>
          <p:spPr bwMode="auto">
            <a:xfrm>
              <a:off x="1010" y="3084"/>
              <a:ext cx="1571" cy="469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22 w 2532"/>
                <a:gd name="T5" fmla="*/ 9 h 723"/>
                <a:gd name="T6" fmla="*/ 22 w 2532"/>
                <a:gd name="T7" fmla="*/ 10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362" name="Freeform 171"/>
            <p:cNvSpPr>
              <a:spLocks/>
            </p:cNvSpPr>
            <p:nvPr/>
          </p:nvSpPr>
          <p:spPr bwMode="auto">
            <a:xfrm>
              <a:off x="1011" y="2998"/>
              <a:ext cx="17" cy="95"/>
            </a:xfrm>
            <a:custGeom>
              <a:avLst/>
              <a:gdLst>
                <a:gd name="T0" fmla="*/ 1 w 26"/>
                <a:gd name="T1" fmla="*/ 1 h 147"/>
                <a:gd name="T2" fmla="*/ 1 w 26"/>
                <a:gd name="T3" fmla="*/ 2 h 147"/>
                <a:gd name="T4" fmla="*/ 0 w 26"/>
                <a:gd name="T5" fmla="*/ 2 h 147"/>
                <a:gd name="T6" fmla="*/ 1 w 26"/>
                <a:gd name="T7" fmla="*/ 0 h 147"/>
                <a:gd name="T8" fmla="*/ 1 w 26"/>
                <a:gd name="T9" fmla="*/ 1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47"/>
                <a:gd name="T17" fmla="*/ 26 w 26"/>
                <a:gd name="T18" fmla="*/ 147 h 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363" name="Freeform 172"/>
            <p:cNvSpPr>
              <a:spLocks/>
            </p:cNvSpPr>
            <p:nvPr/>
          </p:nvSpPr>
          <p:spPr bwMode="auto">
            <a:xfrm>
              <a:off x="1012" y="2611"/>
              <a:ext cx="730" cy="393"/>
            </a:xfrm>
            <a:custGeom>
              <a:avLst/>
              <a:gdLst>
                <a:gd name="T0" fmla="*/ 10 w 1176"/>
                <a:gd name="T1" fmla="*/ 0 h 606"/>
                <a:gd name="T2" fmla="*/ 0 w 1176"/>
                <a:gd name="T3" fmla="*/ 8 h 606"/>
                <a:gd name="T4" fmla="*/ 1 w 1176"/>
                <a:gd name="T5" fmla="*/ 8 h 606"/>
                <a:gd name="T6" fmla="*/ 10 w 1176"/>
                <a:gd name="T7" fmla="*/ 1 h 606"/>
                <a:gd name="T8" fmla="*/ 10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6"/>
                <a:gd name="T16" fmla="*/ 0 h 606"/>
                <a:gd name="T17" fmla="*/ 1176 w 1176"/>
                <a:gd name="T18" fmla="*/ 606 h 6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364" name="Freeform 173"/>
            <p:cNvSpPr>
              <a:spLocks/>
            </p:cNvSpPr>
            <p:nvPr/>
          </p:nvSpPr>
          <p:spPr bwMode="auto">
            <a:xfrm>
              <a:off x="1061" y="3018"/>
              <a:ext cx="1490" cy="451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12 w 2532"/>
                <a:gd name="T5" fmla="*/ 6 h 723"/>
                <a:gd name="T6" fmla="*/ 12 w 2532"/>
                <a:gd name="T7" fmla="*/ 6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365" name="Freeform 174"/>
            <p:cNvSpPr>
              <a:spLocks/>
            </p:cNvSpPr>
            <p:nvPr/>
          </p:nvSpPr>
          <p:spPr bwMode="auto">
            <a:xfrm flipV="1">
              <a:off x="2549" y="2986"/>
              <a:ext cx="608" cy="46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9 h 723"/>
                <a:gd name="T6" fmla="*/ 0 w 2532"/>
                <a:gd name="T7" fmla="*/ 9 h 723"/>
                <a:gd name="T8" fmla="*/ 0 w 2532"/>
                <a:gd name="T9" fmla="*/ 1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6342" name="Group 175"/>
          <p:cNvGrpSpPr>
            <a:grpSpLocks/>
          </p:cNvGrpSpPr>
          <p:nvPr/>
        </p:nvGrpSpPr>
        <p:grpSpPr bwMode="auto">
          <a:xfrm>
            <a:off x="3149600" y="2032000"/>
            <a:ext cx="1123950" cy="862013"/>
            <a:chOff x="-44" y="1473"/>
            <a:chExt cx="981" cy="1105"/>
          </a:xfrm>
        </p:grpSpPr>
        <p:pic>
          <p:nvPicPr>
            <p:cNvPr id="56347" name="Picture 176" descr="desktop_computer_stylized_medium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348" name="Freeform 177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56343" name="Group 178"/>
          <p:cNvGrpSpPr>
            <a:grpSpLocks/>
          </p:cNvGrpSpPr>
          <p:nvPr/>
        </p:nvGrpSpPr>
        <p:grpSpPr bwMode="auto">
          <a:xfrm>
            <a:off x="3090863" y="3838575"/>
            <a:ext cx="849312" cy="712788"/>
            <a:chOff x="-44" y="1473"/>
            <a:chExt cx="981" cy="1105"/>
          </a:xfrm>
        </p:grpSpPr>
        <p:pic>
          <p:nvPicPr>
            <p:cNvPr id="56345" name="Picture 179" descr="desktop_computer_stylized_medium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346" name="Freeform 18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563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200">
                <a:latin typeface="Tahoma" pitchFamily="34" charset="0"/>
              </a:rPr>
              <a:t>1-</a:t>
            </a:r>
            <a:fld id="{9D46957D-172C-42D0-848F-3158372B13E4}" type="slidenum">
              <a:rPr lang="en-US" sz="1200">
                <a:latin typeface="Tahoma" pitchFamily="34" charset="0"/>
              </a:rPr>
              <a:pPr/>
              <a:t>3</a:t>
            </a:fld>
            <a:endParaRPr lang="en-US" sz="12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60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9" grpId="0"/>
      <p:bldP spid="11406" grpId="0"/>
      <p:bldP spid="114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0" name="Picture 108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760413"/>
            <a:ext cx="7313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61" name="Group 3"/>
          <p:cNvGrpSpPr>
            <a:grpSpLocks/>
          </p:cNvGrpSpPr>
          <p:nvPr/>
        </p:nvGrpSpPr>
        <p:grpSpPr bwMode="auto">
          <a:xfrm>
            <a:off x="393700" y="1585913"/>
            <a:ext cx="7239000" cy="2438400"/>
            <a:chOff x="288" y="1007"/>
            <a:chExt cx="4560" cy="1536"/>
          </a:xfrm>
        </p:grpSpPr>
        <p:sp>
          <p:nvSpPr>
            <p:cNvPr id="362" name="Text Box 4"/>
            <p:cNvSpPr txBox="1">
              <a:spLocks noChangeArrowheads="1"/>
            </p:cNvSpPr>
            <p:nvPr/>
          </p:nvSpPr>
          <p:spPr bwMode="auto">
            <a:xfrm>
              <a:off x="288" y="1007"/>
              <a:ext cx="5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/>
                <a:t>FDM</a:t>
              </a:r>
              <a:endParaRPr lang="fr-FR"/>
            </a:p>
          </p:txBody>
        </p:sp>
        <p:grpSp>
          <p:nvGrpSpPr>
            <p:cNvPr id="363" name="Group 5"/>
            <p:cNvGrpSpPr>
              <a:grpSpLocks/>
            </p:cNvGrpSpPr>
            <p:nvPr/>
          </p:nvGrpSpPr>
          <p:grpSpPr bwMode="auto">
            <a:xfrm>
              <a:off x="720" y="1392"/>
              <a:ext cx="4128" cy="1151"/>
              <a:chOff x="720" y="1392"/>
              <a:chExt cx="4128" cy="1151"/>
            </a:xfrm>
          </p:grpSpPr>
          <p:sp>
            <p:nvSpPr>
              <p:cNvPr id="364" name="Line 6"/>
              <p:cNvSpPr>
                <a:spLocks noChangeShapeType="1"/>
              </p:cNvSpPr>
              <p:nvPr/>
            </p:nvSpPr>
            <p:spPr bwMode="auto">
              <a:xfrm flipV="1">
                <a:off x="1728" y="1392"/>
                <a:ext cx="0" cy="81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5" name="Text Box 7"/>
              <p:cNvSpPr txBox="1">
                <a:spLocks noChangeArrowheads="1"/>
              </p:cNvSpPr>
              <p:nvPr/>
            </p:nvSpPr>
            <p:spPr bwMode="auto">
              <a:xfrm>
                <a:off x="720" y="1680"/>
                <a:ext cx="9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en-US"/>
                  <a:t>frequency</a:t>
                </a:r>
                <a:endParaRPr lang="fr-FR"/>
              </a:p>
            </p:txBody>
          </p:sp>
          <p:sp>
            <p:nvSpPr>
              <p:cNvPr id="366" name="Line 8"/>
              <p:cNvSpPr>
                <a:spLocks noChangeShapeType="1"/>
              </p:cNvSpPr>
              <p:nvPr/>
            </p:nvSpPr>
            <p:spPr bwMode="auto">
              <a:xfrm>
                <a:off x="1728" y="2208"/>
                <a:ext cx="31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7" name="Text Box 9"/>
              <p:cNvSpPr txBox="1">
                <a:spLocks noChangeArrowheads="1"/>
              </p:cNvSpPr>
              <p:nvPr/>
            </p:nvSpPr>
            <p:spPr bwMode="auto">
              <a:xfrm>
                <a:off x="3048" y="2255"/>
                <a:ext cx="47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en-US"/>
                  <a:t>time</a:t>
                </a:r>
                <a:endParaRPr lang="fr-FR"/>
              </a:p>
            </p:txBody>
          </p:sp>
          <p:sp>
            <p:nvSpPr>
              <p:cNvPr id="368" name="Rectangle 10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2880" cy="57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</p:grpSp>
      </p:grpSp>
      <p:sp>
        <p:nvSpPr>
          <p:cNvPr id="369" name="Rectangle 11"/>
          <p:cNvSpPr>
            <a:spLocks noChangeArrowheads="1"/>
          </p:cNvSpPr>
          <p:nvPr/>
        </p:nvSpPr>
        <p:spPr bwMode="auto">
          <a:xfrm>
            <a:off x="2743200" y="2514600"/>
            <a:ext cx="4572000" cy="2286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370" name="Rectangle 12"/>
          <p:cNvSpPr>
            <a:spLocks noChangeArrowheads="1"/>
          </p:cNvSpPr>
          <p:nvPr/>
        </p:nvSpPr>
        <p:spPr bwMode="auto">
          <a:xfrm>
            <a:off x="2743200" y="2743200"/>
            <a:ext cx="4572000" cy="228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371" name="Rectangle 13"/>
          <p:cNvSpPr>
            <a:spLocks noChangeArrowheads="1"/>
          </p:cNvSpPr>
          <p:nvPr/>
        </p:nvSpPr>
        <p:spPr bwMode="auto">
          <a:xfrm>
            <a:off x="2743200" y="2971800"/>
            <a:ext cx="45720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372" name="Rectangle 14"/>
          <p:cNvSpPr>
            <a:spLocks noChangeArrowheads="1"/>
          </p:cNvSpPr>
          <p:nvPr/>
        </p:nvSpPr>
        <p:spPr bwMode="auto">
          <a:xfrm>
            <a:off x="2743200" y="3200400"/>
            <a:ext cx="4572000" cy="228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  <p:grpSp>
        <p:nvGrpSpPr>
          <p:cNvPr id="373" name="Group 15"/>
          <p:cNvGrpSpPr>
            <a:grpSpLocks/>
          </p:cNvGrpSpPr>
          <p:nvPr/>
        </p:nvGrpSpPr>
        <p:grpSpPr bwMode="auto">
          <a:xfrm>
            <a:off x="381000" y="3748088"/>
            <a:ext cx="7239000" cy="2516187"/>
            <a:chOff x="288" y="2543"/>
            <a:chExt cx="4560" cy="1585"/>
          </a:xfrm>
        </p:grpSpPr>
        <p:sp>
          <p:nvSpPr>
            <p:cNvPr id="374" name="Text Box 16"/>
            <p:cNvSpPr txBox="1">
              <a:spLocks noChangeArrowheads="1"/>
            </p:cNvSpPr>
            <p:nvPr/>
          </p:nvSpPr>
          <p:spPr bwMode="auto">
            <a:xfrm>
              <a:off x="288" y="2543"/>
              <a:ext cx="5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/>
                <a:t>TDM</a:t>
              </a:r>
              <a:endParaRPr lang="fr-FR"/>
            </a:p>
          </p:txBody>
        </p:sp>
        <p:sp>
          <p:nvSpPr>
            <p:cNvPr id="375" name="Line 17"/>
            <p:cNvSpPr>
              <a:spLocks noChangeShapeType="1"/>
            </p:cNvSpPr>
            <p:nvPr/>
          </p:nvSpPr>
          <p:spPr bwMode="auto">
            <a:xfrm flipV="1">
              <a:off x="1728" y="2977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6" name="Text Box 18"/>
            <p:cNvSpPr txBox="1">
              <a:spLocks noChangeArrowheads="1"/>
            </p:cNvSpPr>
            <p:nvPr/>
          </p:nvSpPr>
          <p:spPr bwMode="auto">
            <a:xfrm>
              <a:off x="720" y="3265"/>
              <a:ext cx="9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/>
                <a:t>frequency</a:t>
              </a:r>
              <a:endParaRPr lang="fr-FR"/>
            </a:p>
          </p:txBody>
        </p:sp>
        <p:sp>
          <p:nvSpPr>
            <p:cNvPr id="377" name="Line 19"/>
            <p:cNvSpPr>
              <a:spLocks noChangeShapeType="1"/>
            </p:cNvSpPr>
            <p:nvPr/>
          </p:nvSpPr>
          <p:spPr bwMode="auto">
            <a:xfrm>
              <a:off x="1728" y="3793"/>
              <a:ext cx="31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8" name="Text Box 20"/>
            <p:cNvSpPr txBox="1">
              <a:spLocks noChangeArrowheads="1"/>
            </p:cNvSpPr>
            <p:nvPr/>
          </p:nvSpPr>
          <p:spPr bwMode="auto">
            <a:xfrm>
              <a:off x="3048" y="3840"/>
              <a:ext cx="4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/>
                <a:t>time</a:t>
              </a:r>
              <a:endParaRPr lang="fr-FR"/>
            </a:p>
          </p:txBody>
        </p:sp>
        <p:sp>
          <p:nvSpPr>
            <p:cNvPr id="379" name="Rectangle 21"/>
            <p:cNvSpPr>
              <a:spLocks noChangeArrowheads="1"/>
            </p:cNvSpPr>
            <p:nvPr/>
          </p:nvSpPr>
          <p:spPr bwMode="auto">
            <a:xfrm>
              <a:off x="1776" y="3168"/>
              <a:ext cx="2880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380" name="Group 22"/>
          <p:cNvGrpSpPr>
            <a:grpSpLocks/>
          </p:cNvGrpSpPr>
          <p:nvPr/>
        </p:nvGrpSpPr>
        <p:grpSpPr bwMode="auto">
          <a:xfrm>
            <a:off x="2743200" y="4740275"/>
            <a:ext cx="3886200" cy="914400"/>
            <a:chOff x="1776" y="3168"/>
            <a:chExt cx="2448" cy="576"/>
          </a:xfrm>
        </p:grpSpPr>
        <p:sp>
          <p:nvSpPr>
            <p:cNvPr id="381" name="Rectangle 23"/>
            <p:cNvSpPr>
              <a:spLocks noChangeArrowheads="1"/>
            </p:cNvSpPr>
            <p:nvPr/>
          </p:nvSpPr>
          <p:spPr bwMode="auto">
            <a:xfrm>
              <a:off x="1776" y="3168"/>
              <a:ext cx="144" cy="57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382" name="Rectangle 24"/>
            <p:cNvSpPr>
              <a:spLocks noChangeArrowheads="1"/>
            </p:cNvSpPr>
            <p:nvPr/>
          </p:nvSpPr>
          <p:spPr bwMode="auto">
            <a:xfrm>
              <a:off x="2352" y="3168"/>
              <a:ext cx="144" cy="57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383" name="Rectangle 25"/>
            <p:cNvSpPr>
              <a:spLocks noChangeArrowheads="1"/>
            </p:cNvSpPr>
            <p:nvPr/>
          </p:nvSpPr>
          <p:spPr bwMode="auto">
            <a:xfrm>
              <a:off x="2928" y="3168"/>
              <a:ext cx="144" cy="57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384" name="Rectangle 26"/>
            <p:cNvSpPr>
              <a:spLocks noChangeArrowheads="1"/>
            </p:cNvSpPr>
            <p:nvPr/>
          </p:nvSpPr>
          <p:spPr bwMode="auto">
            <a:xfrm>
              <a:off x="3504" y="3168"/>
              <a:ext cx="144" cy="57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385" name="Rectangle 27"/>
            <p:cNvSpPr>
              <a:spLocks noChangeArrowheads="1"/>
            </p:cNvSpPr>
            <p:nvPr/>
          </p:nvSpPr>
          <p:spPr bwMode="auto">
            <a:xfrm>
              <a:off x="4080" y="3168"/>
              <a:ext cx="144" cy="57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386" name="Group 28"/>
          <p:cNvGrpSpPr>
            <a:grpSpLocks/>
          </p:cNvGrpSpPr>
          <p:nvPr/>
        </p:nvGrpSpPr>
        <p:grpSpPr bwMode="auto">
          <a:xfrm>
            <a:off x="2971800" y="4740275"/>
            <a:ext cx="3886200" cy="914400"/>
            <a:chOff x="1920" y="3168"/>
            <a:chExt cx="2448" cy="576"/>
          </a:xfrm>
        </p:grpSpPr>
        <p:sp>
          <p:nvSpPr>
            <p:cNvPr id="387" name="Rectangle 29"/>
            <p:cNvSpPr>
              <a:spLocks noChangeArrowheads="1"/>
            </p:cNvSpPr>
            <p:nvPr/>
          </p:nvSpPr>
          <p:spPr bwMode="auto">
            <a:xfrm>
              <a:off x="1920" y="3168"/>
              <a:ext cx="144" cy="57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388" name="Rectangle 30"/>
            <p:cNvSpPr>
              <a:spLocks noChangeArrowheads="1"/>
            </p:cNvSpPr>
            <p:nvPr/>
          </p:nvSpPr>
          <p:spPr bwMode="auto">
            <a:xfrm>
              <a:off x="2496" y="3168"/>
              <a:ext cx="144" cy="57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389" name="Rectangle 31"/>
            <p:cNvSpPr>
              <a:spLocks noChangeArrowheads="1"/>
            </p:cNvSpPr>
            <p:nvPr/>
          </p:nvSpPr>
          <p:spPr bwMode="auto">
            <a:xfrm>
              <a:off x="3072" y="3168"/>
              <a:ext cx="144" cy="57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390" name="Rectangle 32"/>
            <p:cNvSpPr>
              <a:spLocks noChangeArrowheads="1"/>
            </p:cNvSpPr>
            <p:nvPr/>
          </p:nvSpPr>
          <p:spPr bwMode="auto">
            <a:xfrm>
              <a:off x="3648" y="3168"/>
              <a:ext cx="144" cy="57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391" name="Rectangle 33"/>
            <p:cNvSpPr>
              <a:spLocks noChangeArrowheads="1"/>
            </p:cNvSpPr>
            <p:nvPr/>
          </p:nvSpPr>
          <p:spPr bwMode="auto">
            <a:xfrm>
              <a:off x="4224" y="3168"/>
              <a:ext cx="144" cy="57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392" name="Group 34"/>
          <p:cNvGrpSpPr>
            <a:grpSpLocks/>
          </p:cNvGrpSpPr>
          <p:nvPr/>
        </p:nvGrpSpPr>
        <p:grpSpPr bwMode="auto">
          <a:xfrm>
            <a:off x="3200400" y="4740275"/>
            <a:ext cx="3886200" cy="914400"/>
            <a:chOff x="2064" y="3168"/>
            <a:chExt cx="2448" cy="576"/>
          </a:xfrm>
        </p:grpSpPr>
        <p:sp>
          <p:nvSpPr>
            <p:cNvPr id="393" name="Rectangle 35"/>
            <p:cNvSpPr>
              <a:spLocks noChangeArrowheads="1"/>
            </p:cNvSpPr>
            <p:nvPr/>
          </p:nvSpPr>
          <p:spPr bwMode="auto">
            <a:xfrm>
              <a:off x="2064" y="3168"/>
              <a:ext cx="144" cy="57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394" name="Rectangle 36"/>
            <p:cNvSpPr>
              <a:spLocks noChangeArrowheads="1"/>
            </p:cNvSpPr>
            <p:nvPr/>
          </p:nvSpPr>
          <p:spPr bwMode="auto">
            <a:xfrm>
              <a:off x="2640" y="3168"/>
              <a:ext cx="144" cy="57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395" name="Rectangle 37"/>
            <p:cNvSpPr>
              <a:spLocks noChangeArrowheads="1"/>
            </p:cNvSpPr>
            <p:nvPr/>
          </p:nvSpPr>
          <p:spPr bwMode="auto">
            <a:xfrm>
              <a:off x="3216" y="3168"/>
              <a:ext cx="144" cy="57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396" name="Rectangle 38"/>
            <p:cNvSpPr>
              <a:spLocks noChangeArrowheads="1"/>
            </p:cNvSpPr>
            <p:nvPr/>
          </p:nvSpPr>
          <p:spPr bwMode="auto">
            <a:xfrm>
              <a:off x="3792" y="3168"/>
              <a:ext cx="144" cy="57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397" name="Rectangle 39"/>
            <p:cNvSpPr>
              <a:spLocks noChangeArrowheads="1"/>
            </p:cNvSpPr>
            <p:nvPr/>
          </p:nvSpPr>
          <p:spPr bwMode="auto">
            <a:xfrm>
              <a:off x="4368" y="3168"/>
              <a:ext cx="144" cy="57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398" name="Group 40"/>
          <p:cNvGrpSpPr>
            <a:grpSpLocks/>
          </p:cNvGrpSpPr>
          <p:nvPr/>
        </p:nvGrpSpPr>
        <p:grpSpPr bwMode="auto">
          <a:xfrm>
            <a:off x="3429000" y="4740275"/>
            <a:ext cx="3886200" cy="914400"/>
            <a:chOff x="2208" y="3168"/>
            <a:chExt cx="2448" cy="576"/>
          </a:xfrm>
        </p:grpSpPr>
        <p:sp>
          <p:nvSpPr>
            <p:cNvPr id="399" name="Rectangle 41"/>
            <p:cNvSpPr>
              <a:spLocks noChangeArrowheads="1"/>
            </p:cNvSpPr>
            <p:nvPr/>
          </p:nvSpPr>
          <p:spPr bwMode="auto">
            <a:xfrm>
              <a:off x="2208" y="3168"/>
              <a:ext cx="144" cy="57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400" name="Rectangle 42"/>
            <p:cNvSpPr>
              <a:spLocks noChangeArrowheads="1"/>
            </p:cNvSpPr>
            <p:nvPr/>
          </p:nvSpPr>
          <p:spPr bwMode="auto">
            <a:xfrm>
              <a:off x="2784" y="3168"/>
              <a:ext cx="144" cy="57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401" name="Rectangle 43"/>
            <p:cNvSpPr>
              <a:spLocks noChangeArrowheads="1"/>
            </p:cNvSpPr>
            <p:nvPr/>
          </p:nvSpPr>
          <p:spPr bwMode="auto">
            <a:xfrm>
              <a:off x="3360" y="3168"/>
              <a:ext cx="144" cy="57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402" name="Rectangle 44"/>
            <p:cNvSpPr>
              <a:spLocks noChangeArrowheads="1"/>
            </p:cNvSpPr>
            <p:nvPr/>
          </p:nvSpPr>
          <p:spPr bwMode="auto">
            <a:xfrm>
              <a:off x="3936" y="3168"/>
              <a:ext cx="144" cy="57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403" name="Rectangle 45"/>
            <p:cNvSpPr>
              <a:spLocks noChangeArrowheads="1"/>
            </p:cNvSpPr>
            <p:nvPr/>
          </p:nvSpPr>
          <p:spPr bwMode="auto">
            <a:xfrm>
              <a:off x="4512" y="3168"/>
              <a:ext cx="144" cy="57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404" name="Group 46"/>
          <p:cNvGrpSpPr>
            <a:grpSpLocks/>
          </p:cNvGrpSpPr>
          <p:nvPr/>
        </p:nvGrpSpPr>
        <p:grpSpPr bwMode="auto">
          <a:xfrm>
            <a:off x="2743200" y="2743200"/>
            <a:ext cx="4572000" cy="457200"/>
            <a:chOff x="1776" y="1728"/>
            <a:chExt cx="2880" cy="288"/>
          </a:xfrm>
        </p:grpSpPr>
        <p:sp>
          <p:nvSpPr>
            <p:cNvPr id="405" name="Line 47"/>
            <p:cNvSpPr>
              <a:spLocks noChangeShapeType="1"/>
            </p:cNvSpPr>
            <p:nvPr/>
          </p:nvSpPr>
          <p:spPr bwMode="auto">
            <a:xfrm flipV="1">
              <a:off x="1776" y="1728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6" name="Line 48"/>
            <p:cNvSpPr>
              <a:spLocks noChangeShapeType="1"/>
            </p:cNvSpPr>
            <p:nvPr/>
          </p:nvSpPr>
          <p:spPr bwMode="auto">
            <a:xfrm flipV="1">
              <a:off x="1776" y="1872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7" name="Line 49"/>
            <p:cNvSpPr>
              <a:spLocks noChangeShapeType="1"/>
            </p:cNvSpPr>
            <p:nvPr/>
          </p:nvSpPr>
          <p:spPr bwMode="auto">
            <a:xfrm flipV="1">
              <a:off x="1776" y="2016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08" name="Group 50"/>
          <p:cNvGrpSpPr>
            <a:grpSpLocks/>
          </p:cNvGrpSpPr>
          <p:nvPr/>
        </p:nvGrpSpPr>
        <p:grpSpPr bwMode="auto">
          <a:xfrm>
            <a:off x="2971800" y="4740275"/>
            <a:ext cx="4114800" cy="914400"/>
            <a:chOff x="1920" y="3168"/>
            <a:chExt cx="2592" cy="576"/>
          </a:xfrm>
        </p:grpSpPr>
        <p:sp>
          <p:nvSpPr>
            <p:cNvPr id="409" name="Line 51"/>
            <p:cNvSpPr>
              <a:spLocks noChangeShapeType="1"/>
            </p:cNvSpPr>
            <p:nvPr/>
          </p:nvSpPr>
          <p:spPr bwMode="auto">
            <a:xfrm>
              <a:off x="192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" name="Line 52"/>
            <p:cNvSpPr>
              <a:spLocks noChangeShapeType="1"/>
            </p:cNvSpPr>
            <p:nvPr/>
          </p:nvSpPr>
          <p:spPr bwMode="auto">
            <a:xfrm>
              <a:off x="206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" name="Line 53"/>
            <p:cNvSpPr>
              <a:spLocks noChangeShapeType="1"/>
            </p:cNvSpPr>
            <p:nvPr/>
          </p:nvSpPr>
          <p:spPr bwMode="auto">
            <a:xfrm>
              <a:off x="220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" name="Line 54"/>
            <p:cNvSpPr>
              <a:spLocks noChangeShapeType="1"/>
            </p:cNvSpPr>
            <p:nvPr/>
          </p:nvSpPr>
          <p:spPr bwMode="auto">
            <a:xfrm>
              <a:off x="235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" name="Line 55"/>
            <p:cNvSpPr>
              <a:spLocks noChangeShapeType="1"/>
            </p:cNvSpPr>
            <p:nvPr/>
          </p:nvSpPr>
          <p:spPr bwMode="auto">
            <a:xfrm>
              <a:off x="249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" name="Line 56"/>
            <p:cNvSpPr>
              <a:spLocks noChangeShapeType="1"/>
            </p:cNvSpPr>
            <p:nvPr/>
          </p:nvSpPr>
          <p:spPr bwMode="auto">
            <a:xfrm>
              <a:off x="264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" name="Line 57"/>
            <p:cNvSpPr>
              <a:spLocks noChangeShapeType="1"/>
            </p:cNvSpPr>
            <p:nvPr/>
          </p:nvSpPr>
          <p:spPr bwMode="auto">
            <a:xfrm>
              <a:off x="278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" name="Line 58"/>
            <p:cNvSpPr>
              <a:spLocks noChangeShapeType="1"/>
            </p:cNvSpPr>
            <p:nvPr/>
          </p:nvSpPr>
          <p:spPr bwMode="auto">
            <a:xfrm>
              <a:off x="292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" name="Line 59"/>
            <p:cNvSpPr>
              <a:spLocks noChangeShapeType="1"/>
            </p:cNvSpPr>
            <p:nvPr/>
          </p:nvSpPr>
          <p:spPr bwMode="auto">
            <a:xfrm>
              <a:off x="307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" name="Line 60"/>
            <p:cNvSpPr>
              <a:spLocks noChangeShapeType="1"/>
            </p:cNvSpPr>
            <p:nvPr/>
          </p:nvSpPr>
          <p:spPr bwMode="auto">
            <a:xfrm>
              <a:off x="321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" name="Line 61"/>
            <p:cNvSpPr>
              <a:spLocks noChangeShapeType="1"/>
            </p:cNvSpPr>
            <p:nvPr/>
          </p:nvSpPr>
          <p:spPr bwMode="auto">
            <a:xfrm>
              <a:off x="336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" name="Line 62"/>
            <p:cNvSpPr>
              <a:spLocks noChangeShapeType="1"/>
            </p:cNvSpPr>
            <p:nvPr/>
          </p:nvSpPr>
          <p:spPr bwMode="auto">
            <a:xfrm>
              <a:off x="350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1" name="Line 63"/>
            <p:cNvSpPr>
              <a:spLocks noChangeShapeType="1"/>
            </p:cNvSpPr>
            <p:nvPr/>
          </p:nvSpPr>
          <p:spPr bwMode="auto">
            <a:xfrm>
              <a:off x="364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2" name="Line 64"/>
            <p:cNvSpPr>
              <a:spLocks noChangeShapeType="1"/>
            </p:cNvSpPr>
            <p:nvPr/>
          </p:nvSpPr>
          <p:spPr bwMode="auto">
            <a:xfrm>
              <a:off x="379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3" name="Line 65"/>
            <p:cNvSpPr>
              <a:spLocks noChangeShapeType="1"/>
            </p:cNvSpPr>
            <p:nvPr/>
          </p:nvSpPr>
          <p:spPr bwMode="auto">
            <a:xfrm>
              <a:off x="393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4" name="Line 66"/>
            <p:cNvSpPr>
              <a:spLocks noChangeShapeType="1"/>
            </p:cNvSpPr>
            <p:nvPr/>
          </p:nvSpPr>
          <p:spPr bwMode="auto">
            <a:xfrm>
              <a:off x="408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5" name="Line 67"/>
            <p:cNvSpPr>
              <a:spLocks noChangeShapeType="1"/>
            </p:cNvSpPr>
            <p:nvPr/>
          </p:nvSpPr>
          <p:spPr bwMode="auto">
            <a:xfrm>
              <a:off x="422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6" name="Line 68"/>
            <p:cNvSpPr>
              <a:spLocks noChangeShapeType="1"/>
            </p:cNvSpPr>
            <p:nvPr/>
          </p:nvSpPr>
          <p:spPr bwMode="auto">
            <a:xfrm>
              <a:off x="436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7" name="Line 69"/>
            <p:cNvSpPr>
              <a:spLocks noChangeShapeType="1"/>
            </p:cNvSpPr>
            <p:nvPr/>
          </p:nvSpPr>
          <p:spPr bwMode="auto">
            <a:xfrm>
              <a:off x="451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28" name="Group 70"/>
          <p:cNvGrpSpPr>
            <a:grpSpLocks/>
          </p:cNvGrpSpPr>
          <p:nvPr/>
        </p:nvGrpSpPr>
        <p:grpSpPr bwMode="auto">
          <a:xfrm>
            <a:off x="2743200" y="2628900"/>
            <a:ext cx="4572000" cy="685800"/>
            <a:chOff x="1776" y="1656"/>
            <a:chExt cx="2880" cy="432"/>
          </a:xfrm>
        </p:grpSpPr>
        <p:sp>
          <p:nvSpPr>
            <p:cNvPr id="429" name="Line 71"/>
            <p:cNvSpPr>
              <a:spLocks noChangeShapeType="1"/>
            </p:cNvSpPr>
            <p:nvPr/>
          </p:nvSpPr>
          <p:spPr bwMode="auto">
            <a:xfrm>
              <a:off x="1776" y="1656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0" name="Line 72"/>
            <p:cNvSpPr>
              <a:spLocks noChangeShapeType="1"/>
            </p:cNvSpPr>
            <p:nvPr/>
          </p:nvSpPr>
          <p:spPr bwMode="auto">
            <a:xfrm>
              <a:off x="1776" y="1800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1" name="Line 73"/>
            <p:cNvSpPr>
              <a:spLocks noChangeShapeType="1"/>
            </p:cNvSpPr>
            <p:nvPr/>
          </p:nvSpPr>
          <p:spPr bwMode="auto">
            <a:xfrm>
              <a:off x="1776" y="1944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2" name="Line 74"/>
            <p:cNvSpPr>
              <a:spLocks noChangeShapeType="1"/>
            </p:cNvSpPr>
            <p:nvPr/>
          </p:nvSpPr>
          <p:spPr bwMode="auto">
            <a:xfrm>
              <a:off x="1776" y="2088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33" name="Group 75"/>
          <p:cNvGrpSpPr>
            <a:grpSpLocks/>
          </p:cNvGrpSpPr>
          <p:nvPr/>
        </p:nvGrpSpPr>
        <p:grpSpPr bwMode="auto">
          <a:xfrm>
            <a:off x="2857500" y="4740275"/>
            <a:ext cx="4343400" cy="914400"/>
            <a:chOff x="1848" y="3168"/>
            <a:chExt cx="2736" cy="576"/>
          </a:xfrm>
        </p:grpSpPr>
        <p:sp>
          <p:nvSpPr>
            <p:cNvPr id="434" name="Line 76"/>
            <p:cNvSpPr>
              <a:spLocks noChangeShapeType="1"/>
            </p:cNvSpPr>
            <p:nvPr/>
          </p:nvSpPr>
          <p:spPr bwMode="auto">
            <a:xfrm>
              <a:off x="184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5" name="Line 77"/>
            <p:cNvSpPr>
              <a:spLocks noChangeShapeType="1"/>
            </p:cNvSpPr>
            <p:nvPr/>
          </p:nvSpPr>
          <p:spPr bwMode="auto">
            <a:xfrm>
              <a:off x="199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6" name="Line 78"/>
            <p:cNvSpPr>
              <a:spLocks noChangeShapeType="1"/>
            </p:cNvSpPr>
            <p:nvPr/>
          </p:nvSpPr>
          <p:spPr bwMode="auto">
            <a:xfrm>
              <a:off x="213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7" name="Line 79"/>
            <p:cNvSpPr>
              <a:spLocks noChangeShapeType="1"/>
            </p:cNvSpPr>
            <p:nvPr/>
          </p:nvSpPr>
          <p:spPr bwMode="auto">
            <a:xfrm>
              <a:off x="228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8" name="Line 80"/>
            <p:cNvSpPr>
              <a:spLocks noChangeShapeType="1"/>
            </p:cNvSpPr>
            <p:nvPr/>
          </p:nvSpPr>
          <p:spPr bwMode="auto">
            <a:xfrm>
              <a:off x="242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9" name="Line 81"/>
            <p:cNvSpPr>
              <a:spLocks noChangeShapeType="1"/>
            </p:cNvSpPr>
            <p:nvPr/>
          </p:nvSpPr>
          <p:spPr bwMode="auto">
            <a:xfrm>
              <a:off x="256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0" name="Line 82"/>
            <p:cNvSpPr>
              <a:spLocks noChangeShapeType="1"/>
            </p:cNvSpPr>
            <p:nvPr/>
          </p:nvSpPr>
          <p:spPr bwMode="auto">
            <a:xfrm>
              <a:off x="271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1" name="Line 83"/>
            <p:cNvSpPr>
              <a:spLocks noChangeShapeType="1"/>
            </p:cNvSpPr>
            <p:nvPr/>
          </p:nvSpPr>
          <p:spPr bwMode="auto">
            <a:xfrm>
              <a:off x="285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2" name="Line 84"/>
            <p:cNvSpPr>
              <a:spLocks noChangeShapeType="1"/>
            </p:cNvSpPr>
            <p:nvPr/>
          </p:nvSpPr>
          <p:spPr bwMode="auto">
            <a:xfrm>
              <a:off x="300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3" name="Line 85"/>
            <p:cNvSpPr>
              <a:spLocks noChangeShapeType="1"/>
            </p:cNvSpPr>
            <p:nvPr/>
          </p:nvSpPr>
          <p:spPr bwMode="auto">
            <a:xfrm>
              <a:off x="314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4" name="Line 86"/>
            <p:cNvSpPr>
              <a:spLocks noChangeShapeType="1"/>
            </p:cNvSpPr>
            <p:nvPr/>
          </p:nvSpPr>
          <p:spPr bwMode="auto">
            <a:xfrm>
              <a:off x="328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5" name="Line 87"/>
            <p:cNvSpPr>
              <a:spLocks noChangeShapeType="1"/>
            </p:cNvSpPr>
            <p:nvPr/>
          </p:nvSpPr>
          <p:spPr bwMode="auto">
            <a:xfrm>
              <a:off x="343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6" name="Line 88"/>
            <p:cNvSpPr>
              <a:spLocks noChangeShapeType="1"/>
            </p:cNvSpPr>
            <p:nvPr/>
          </p:nvSpPr>
          <p:spPr bwMode="auto">
            <a:xfrm>
              <a:off x="357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7" name="Line 89"/>
            <p:cNvSpPr>
              <a:spLocks noChangeShapeType="1"/>
            </p:cNvSpPr>
            <p:nvPr/>
          </p:nvSpPr>
          <p:spPr bwMode="auto">
            <a:xfrm>
              <a:off x="372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8" name="Line 90"/>
            <p:cNvSpPr>
              <a:spLocks noChangeShapeType="1"/>
            </p:cNvSpPr>
            <p:nvPr/>
          </p:nvSpPr>
          <p:spPr bwMode="auto">
            <a:xfrm>
              <a:off x="386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9" name="Line 91"/>
            <p:cNvSpPr>
              <a:spLocks noChangeShapeType="1"/>
            </p:cNvSpPr>
            <p:nvPr/>
          </p:nvSpPr>
          <p:spPr bwMode="auto">
            <a:xfrm>
              <a:off x="400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0" name="Line 92"/>
            <p:cNvSpPr>
              <a:spLocks noChangeShapeType="1"/>
            </p:cNvSpPr>
            <p:nvPr/>
          </p:nvSpPr>
          <p:spPr bwMode="auto">
            <a:xfrm>
              <a:off x="415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1" name="Line 93"/>
            <p:cNvSpPr>
              <a:spLocks noChangeShapeType="1"/>
            </p:cNvSpPr>
            <p:nvPr/>
          </p:nvSpPr>
          <p:spPr bwMode="auto">
            <a:xfrm>
              <a:off x="429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2" name="Line 94"/>
            <p:cNvSpPr>
              <a:spLocks noChangeShapeType="1"/>
            </p:cNvSpPr>
            <p:nvPr/>
          </p:nvSpPr>
          <p:spPr bwMode="auto">
            <a:xfrm>
              <a:off x="444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3" name="Line 95"/>
            <p:cNvSpPr>
              <a:spLocks noChangeShapeType="1"/>
            </p:cNvSpPr>
            <p:nvPr/>
          </p:nvSpPr>
          <p:spPr bwMode="auto">
            <a:xfrm>
              <a:off x="458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54" name="Group 99"/>
          <p:cNvGrpSpPr>
            <a:grpSpLocks/>
          </p:cNvGrpSpPr>
          <p:nvPr/>
        </p:nvGrpSpPr>
        <p:grpSpPr bwMode="auto">
          <a:xfrm>
            <a:off x="5368925" y="1257300"/>
            <a:ext cx="2709863" cy="952500"/>
            <a:chOff x="3477" y="216"/>
            <a:chExt cx="1707" cy="600"/>
          </a:xfrm>
        </p:grpSpPr>
        <p:grpSp>
          <p:nvGrpSpPr>
            <p:cNvPr id="455" name="Group 100"/>
            <p:cNvGrpSpPr>
              <a:grpSpLocks/>
            </p:cNvGrpSpPr>
            <p:nvPr/>
          </p:nvGrpSpPr>
          <p:grpSpPr bwMode="auto">
            <a:xfrm>
              <a:off x="3477" y="528"/>
              <a:ext cx="1707" cy="288"/>
              <a:chOff x="3477" y="288"/>
              <a:chExt cx="1707" cy="288"/>
            </a:xfrm>
          </p:grpSpPr>
          <p:sp>
            <p:nvSpPr>
              <p:cNvPr id="457" name="Text Box 101"/>
              <p:cNvSpPr txBox="1">
                <a:spLocks noChangeArrowheads="1"/>
              </p:cNvSpPr>
              <p:nvPr/>
            </p:nvSpPr>
            <p:spPr bwMode="auto">
              <a:xfrm>
                <a:off x="3477" y="288"/>
                <a:ext cx="74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en-US"/>
                  <a:t>4 users</a:t>
                </a:r>
                <a:endParaRPr lang="fr-FR"/>
              </a:p>
            </p:txBody>
          </p:sp>
          <p:sp>
            <p:nvSpPr>
              <p:cNvPr id="458" name="Rectangle 102"/>
              <p:cNvSpPr>
                <a:spLocks noChangeArrowheads="1"/>
              </p:cNvSpPr>
              <p:nvPr/>
            </p:nvSpPr>
            <p:spPr bwMode="auto">
              <a:xfrm>
                <a:off x="4464" y="352"/>
                <a:ext cx="144" cy="144"/>
              </a:xfrm>
              <a:prstGeom prst="rect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59" name="Rectangle 103"/>
              <p:cNvSpPr>
                <a:spLocks noChangeArrowheads="1"/>
              </p:cNvSpPr>
              <p:nvPr/>
            </p:nvSpPr>
            <p:spPr bwMode="auto">
              <a:xfrm>
                <a:off x="4656" y="352"/>
                <a:ext cx="144" cy="144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60" name="Rectangle 104"/>
              <p:cNvSpPr>
                <a:spLocks noChangeArrowheads="1"/>
              </p:cNvSpPr>
              <p:nvPr/>
            </p:nvSpPr>
            <p:spPr bwMode="auto">
              <a:xfrm>
                <a:off x="4848" y="352"/>
                <a:ext cx="144" cy="144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61" name="Rectangle 105"/>
              <p:cNvSpPr>
                <a:spLocks noChangeArrowheads="1"/>
              </p:cNvSpPr>
              <p:nvPr/>
            </p:nvSpPr>
            <p:spPr bwMode="auto">
              <a:xfrm>
                <a:off x="5040" y="352"/>
                <a:ext cx="144" cy="14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</p:grpSp>
        <p:sp>
          <p:nvSpPr>
            <p:cNvPr id="456" name="Text Box 106"/>
            <p:cNvSpPr txBox="1">
              <a:spLocks noChangeArrowheads="1"/>
            </p:cNvSpPr>
            <p:nvPr/>
          </p:nvSpPr>
          <p:spPr bwMode="auto">
            <a:xfrm>
              <a:off x="3480" y="216"/>
              <a:ext cx="9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/>
                <a:t>Example:</a:t>
              </a:r>
              <a:endParaRPr lang="fr-FR"/>
            </a:p>
          </p:txBody>
        </p:sp>
      </p:grpSp>
      <p:sp>
        <p:nvSpPr>
          <p:cNvPr id="4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8462962" cy="947737"/>
          </a:xfrm>
        </p:spPr>
        <p:txBody>
          <a:bodyPr/>
          <a:lstStyle/>
          <a:p>
            <a:pPr eaLnBrk="1" hangingPunct="1"/>
            <a:r>
              <a:rPr lang="en-US" sz="4000" dirty="0" smtClean="0">
                <a:ea typeface="ＭＳ Ｐゴシック" pitchFamily="34" charset="-128"/>
              </a:rPr>
              <a:t>Circuit switching: FDM </a:t>
            </a:r>
            <a:r>
              <a:rPr lang="en-US" sz="3600" dirty="0" smtClean="0">
                <a:ea typeface="ＭＳ Ｐゴシック" pitchFamily="34" charset="-128"/>
              </a:rPr>
              <a:t>versus</a:t>
            </a:r>
            <a:r>
              <a:rPr lang="en-US" sz="4000" dirty="0" smtClean="0">
                <a:ea typeface="ＭＳ Ｐゴシック" pitchFamily="34" charset="-128"/>
              </a:rPr>
              <a:t> TDM</a:t>
            </a:r>
            <a:endParaRPr lang="fr-FR" sz="40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6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" grpId="0" animBg="1"/>
      <p:bldP spid="370" grpId="0" animBg="1"/>
      <p:bldP spid="371" grpId="0" animBg="1"/>
      <p:bldP spid="3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8"/>
          <p:cNvGrpSpPr>
            <a:grpSpLocks/>
          </p:cNvGrpSpPr>
          <p:nvPr/>
        </p:nvGrpSpPr>
        <p:grpSpPr bwMode="auto">
          <a:xfrm>
            <a:off x="2213769" y="2900680"/>
            <a:ext cx="1187450" cy="554037"/>
            <a:chOff x="4650" y="1129"/>
            <a:chExt cx="246" cy="95"/>
          </a:xfrm>
        </p:grpSpPr>
        <p:sp>
          <p:nvSpPr>
            <p:cNvPr id="3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4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5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6" name="Group 232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9" name="Freeform 23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" name="Freeform 23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" name="Line 235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236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" name="Group 105"/>
          <p:cNvGrpSpPr>
            <a:grpSpLocks/>
          </p:cNvGrpSpPr>
          <p:nvPr/>
        </p:nvGrpSpPr>
        <p:grpSpPr bwMode="auto">
          <a:xfrm>
            <a:off x="6674644" y="3124517"/>
            <a:ext cx="779462" cy="679450"/>
            <a:chOff x="-44" y="1473"/>
            <a:chExt cx="981" cy="1105"/>
          </a:xfrm>
        </p:grpSpPr>
        <p:pic>
          <p:nvPicPr>
            <p:cNvPr id="12" name="Picture 106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Freeform 107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0045 w 356"/>
                <a:gd name="T3" fmla="*/ 645 h 368"/>
                <a:gd name="T4" fmla="*/ 11917 w 356"/>
                <a:gd name="T5" fmla="*/ 13448 h 368"/>
                <a:gd name="T6" fmla="*/ 2626 w 356"/>
                <a:gd name="T7" fmla="*/ 1681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2413" y="130175"/>
            <a:ext cx="8447087" cy="1143000"/>
          </a:xfrm>
        </p:spPr>
        <p:txBody>
          <a:bodyPr/>
          <a:lstStyle/>
          <a:p>
            <a:pPr eaLnBrk="1" hangingPunct="1"/>
            <a:r>
              <a:rPr lang="en-US" sz="3600" smtClean="0">
                <a:ea typeface="ＭＳ Ｐゴシック" pitchFamily="34" charset="-128"/>
              </a:rPr>
              <a:t>Packet Switching: queueing delay, loss</a:t>
            </a:r>
            <a:endParaRPr lang="en-US" sz="4000" smtClean="0">
              <a:ea typeface="ＭＳ Ｐゴシック" pitchFamily="34" charset="-128"/>
            </a:endParaRPr>
          </a:p>
        </p:txBody>
      </p:sp>
      <p:sp>
        <p:nvSpPr>
          <p:cNvPr id="15" name="Line 230"/>
          <p:cNvSpPr>
            <a:spLocks noChangeShapeType="1"/>
          </p:cNvSpPr>
          <p:nvPr/>
        </p:nvSpPr>
        <p:spPr bwMode="auto">
          <a:xfrm>
            <a:off x="3377406" y="3113405"/>
            <a:ext cx="0" cy="228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Line 276"/>
          <p:cNvSpPr>
            <a:spLocks noChangeShapeType="1"/>
          </p:cNvSpPr>
          <p:nvPr/>
        </p:nvSpPr>
        <p:spPr bwMode="auto">
          <a:xfrm>
            <a:off x="1500981" y="2781617"/>
            <a:ext cx="744538" cy="385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Line 277"/>
          <p:cNvSpPr>
            <a:spLocks noChangeShapeType="1"/>
          </p:cNvSpPr>
          <p:nvPr/>
        </p:nvSpPr>
        <p:spPr bwMode="auto">
          <a:xfrm flipV="1">
            <a:off x="1645444" y="3267392"/>
            <a:ext cx="577850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Line 278"/>
          <p:cNvSpPr>
            <a:spLocks noChangeShapeType="1"/>
          </p:cNvSpPr>
          <p:nvPr/>
        </p:nvSpPr>
        <p:spPr bwMode="auto">
          <a:xfrm>
            <a:off x="3342481" y="3208655"/>
            <a:ext cx="20161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Line 279"/>
          <p:cNvSpPr>
            <a:spLocks noChangeShapeType="1"/>
          </p:cNvSpPr>
          <p:nvPr/>
        </p:nvSpPr>
        <p:spPr bwMode="auto">
          <a:xfrm flipH="1" flipV="1">
            <a:off x="5945981" y="3391217"/>
            <a:ext cx="9525" cy="3635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" name="Line 280"/>
          <p:cNvSpPr>
            <a:spLocks noChangeShapeType="1"/>
          </p:cNvSpPr>
          <p:nvPr/>
        </p:nvSpPr>
        <p:spPr bwMode="auto">
          <a:xfrm flipV="1">
            <a:off x="6419056" y="2840355"/>
            <a:ext cx="604838" cy="307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Rectangle 287"/>
          <p:cNvSpPr>
            <a:spLocks noChangeArrowheads="1"/>
          </p:cNvSpPr>
          <p:nvPr/>
        </p:nvSpPr>
        <p:spPr bwMode="auto">
          <a:xfrm>
            <a:off x="3540919" y="2995930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88"/>
          <p:cNvSpPr>
            <a:spLocks noChangeArrowheads="1"/>
          </p:cNvSpPr>
          <p:nvPr/>
        </p:nvSpPr>
        <p:spPr bwMode="auto">
          <a:xfrm>
            <a:off x="3702844" y="2995930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89"/>
          <p:cNvSpPr>
            <a:spLocks noChangeArrowheads="1"/>
          </p:cNvSpPr>
          <p:nvPr/>
        </p:nvSpPr>
        <p:spPr bwMode="auto">
          <a:xfrm>
            <a:off x="3864769" y="2995930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90"/>
          <p:cNvSpPr>
            <a:spLocks noChangeArrowheads="1"/>
          </p:cNvSpPr>
          <p:nvPr/>
        </p:nvSpPr>
        <p:spPr bwMode="auto">
          <a:xfrm>
            <a:off x="4026694" y="2995930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91"/>
          <p:cNvSpPr>
            <a:spLocks noChangeArrowheads="1"/>
          </p:cNvSpPr>
          <p:nvPr/>
        </p:nvSpPr>
        <p:spPr bwMode="auto">
          <a:xfrm>
            <a:off x="4188619" y="2995930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92"/>
          <p:cNvSpPr>
            <a:spLocks noChangeArrowheads="1"/>
          </p:cNvSpPr>
          <p:nvPr/>
        </p:nvSpPr>
        <p:spPr bwMode="auto">
          <a:xfrm>
            <a:off x="4560094" y="2995930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93"/>
          <p:cNvSpPr>
            <a:spLocks noChangeArrowheads="1"/>
          </p:cNvSpPr>
          <p:nvPr/>
        </p:nvSpPr>
        <p:spPr bwMode="auto">
          <a:xfrm>
            <a:off x="4998244" y="2991167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" name="Group 311"/>
          <p:cNvGrpSpPr>
            <a:grpSpLocks/>
          </p:cNvGrpSpPr>
          <p:nvPr/>
        </p:nvGrpSpPr>
        <p:grpSpPr bwMode="auto">
          <a:xfrm>
            <a:off x="2696369" y="3072130"/>
            <a:ext cx="633412" cy="200025"/>
            <a:chOff x="1800" y="1425"/>
            <a:chExt cx="399" cy="126"/>
          </a:xfrm>
        </p:grpSpPr>
        <p:sp>
          <p:nvSpPr>
            <p:cNvPr id="29" name="Rectangle 294"/>
            <p:cNvSpPr>
              <a:spLocks noChangeArrowheads="1"/>
            </p:cNvSpPr>
            <p:nvPr/>
          </p:nvSpPr>
          <p:spPr bwMode="auto">
            <a:xfrm>
              <a:off x="1800" y="142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95"/>
            <p:cNvSpPr>
              <a:spLocks noChangeArrowheads="1"/>
            </p:cNvSpPr>
            <p:nvPr/>
          </p:nvSpPr>
          <p:spPr bwMode="auto">
            <a:xfrm>
              <a:off x="1902" y="142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296"/>
            <p:cNvSpPr>
              <a:spLocks noChangeArrowheads="1"/>
            </p:cNvSpPr>
            <p:nvPr/>
          </p:nvSpPr>
          <p:spPr bwMode="auto">
            <a:xfrm>
              <a:off x="2004" y="142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97"/>
            <p:cNvSpPr>
              <a:spLocks noChangeArrowheads="1"/>
            </p:cNvSpPr>
            <p:nvPr/>
          </p:nvSpPr>
          <p:spPr bwMode="auto">
            <a:xfrm>
              <a:off x="2106" y="142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" name="Rectangle 298"/>
          <p:cNvSpPr>
            <a:spLocks noChangeArrowheads="1"/>
          </p:cNvSpPr>
          <p:nvPr/>
        </p:nvSpPr>
        <p:spPr bwMode="auto">
          <a:xfrm>
            <a:off x="2039144" y="2972117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299"/>
          <p:cNvSpPr>
            <a:spLocks noChangeArrowheads="1"/>
          </p:cNvSpPr>
          <p:nvPr/>
        </p:nvSpPr>
        <p:spPr bwMode="auto">
          <a:xfrm>
            <a:off x="1820069" y="3543617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00"/>
          <p:cNvSpPr>
            <a:spLocks noChangeShapeType="1"/>
          </p:cNvSpPr>
          <p:nvPr/>
        </p:nvSpPr>
        <p:spPr bwMode="auto">
          <a:xfrm>
            <a:off x="2001044" y="2921317"/>
            <a:ext cx="246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" name="Line 301"/>
          <p:cNvSpPr>
            <a:spLocks noChangeShapeType="1"/>
          </p:cNvSpPr>
          <p:nvPr/>
        </p:nvSpPr>
        <p:spPr bwMode="auto">
          <a:xfrm flipV="1">
            <a:off x="2002631" y="3392805"/>
            <a:ext cx="174625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" name="Line 302"/>
          <p:cNvSpPr>
            <a:spLocks noChangeShapeType="1"/>
          </p:cNvSpPr>
          <p:nvPr/>
        </p:nvSpPr>
        <p:spPr bwMode="auto">
          <a:xfrm>
            <a:off x="3921919" y="2886392"/>
            <a:ext cx="1062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" name="Text Box 303"/>
          <p:cNvSpPr txBox="1">
            <a:spLocks noChangeArrowheads="1"/>
          </p:cNvSpPr>
          <p:nvPr/>
        </p:nvSpPr>
        <p:spPr bwMode="auto">
          <a:xfrm>
            <a:off x="659606" y="244348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rgbClr val="006600"/>
                </a:solidFill>
              </a:rPr>
              <a:t>A</a:t>
            </a:r>
          </a:p>
        </p:txBody>
      </p:sp>
      <p:sp>
        <p:nvSpPr>
          <p:cNvPr id="39" name="Text Box 304"/>
          <p:cNvSpPr txBox="1">
            <a:spLocks noChangeArrowheads="1"/>
          </p:cNvSpPr>
          <p:nvPr/>
        </p:nvSpPr>
        <p:spPr bwMode="auto">
          <a:xfrm>
            <a:off x="799306" y="341820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rgbClr val="000099"/>
                </a:solidFill>
              </a:rPr>
              <a:t>B</a:t>
            </a:r>
          </a:p>
        </p:txBody>
      </p:sp>
      <p:sp>
        <p:nvSpPr>
          <p:cNvPr id="40" name="Text Box 305"/>
          <p:cNvSpPr txBox="1">
            <a:spLocks noChangeArrowheads="1"/>
          </p:cNvSpPr>
          <p:nvPr/>
        </p:nvSpPr>
        <p:spPr bwMode="auto">
          <a:xfrm>
            <a:off x="6514306" y="227520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/>
              <a:t>C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41" name="Text Box 308"/>
          <p:cNvSpPr txBox="1">
            <a:spLocks noChangeArrowheads="1"/>
          </p:cNvSpPr>
          <p:nvPr/>
        </p:nvSpPr>
        <p:spPr bwMode="auto">
          <a:xfrm>
            <a:off x="1547019" y="2395855"/>
            <a:ext cx="1563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800" i="1"/>
              <a:t>R</a:t>
            </a:r>
            <a:r>
              <a:rPr lang="en-US" sz="1800"/>
              <a:t> = 100 Mb/s</a:t>
            </a:r>
          </a:p>
        </p:txBody>
      </p:sp>
      <p:sp>
        <p:nvSpPr>
          <p:cNvPr id="42" name="Text Box 309"/>
          <p:cNvSpPr txBox="1">
            <a:spLocks noChangeArrowheads="1"/>
          </p:cNvSpPr>
          <p:nvPr/>
        </p:nvSpPr>
        <p:spPr bwMode="auto">
          <a:xfrm>
            <a:off x="3536156" y="3248342"/>
            <a:ext cx="16414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2000" i="1"/>
              <a:t>R</a:t>
            </a:r>
            <a:r>
              <a:rPr lang="en-US" sz="2000"/>
              <a:t> = 1.5 Mb/s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43" name="Text Box 310"/>
          <p:cNvSpPr txBox="1">
            <a:spLocks noChangeArrowheads="1"/>
          </p:cNvSpPr>
          <p:nvPr/>
        </p:nvSpPr>
        <p:spPr bwMode="auto">
          <a:xfrm>
            <a:off x="5933281" y="3803967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44" name="Line 281"/>
          <p:cNvSpPr>
            <a:spLocks noChangeShapeType="1"/>
          </p:cNvSpPr>
          <p:nvPr/>
        </p:nvSpPr>
        <p:spPr bwMode="auto">
          <a:xfrm flipV="1">
            <a:off x="6573044" y="3956367"/>
            <a:ext cx="984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" name="Line 283"/>
          <p:cNvSpPr>
            <a:spLocks noChangeShapeType="1"/>
          </p:cNvSpPr>
          <p:nvPr/>
        </p:nvSpPr>
        <p:spPr bwMode="auto">
          <a:xfrm flipH="1">
            <a:off x="6549231" y="3659505"/>
            <a:ext cx="379413" cy="225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" name="Text Box 306"/>
          <p:cNvSpPr txBox="1">
            <a:spLocks noChangeArrowheads="1"/>
          </p:cNvSpPr>
          <p:nvPr/>
        </p:nvSpPr>
        <p:spPr bwMode="auto">
          <a:xfrm>
            <a:off x="7466806" y="303403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/>
              <a:t>D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47" name="Text Box 307"/>
          <p:cNvSpPr txBox="1">
            <a:spLocks noChangeArrowheads="1"/>
          </p:cNvSpPr>
          <p:nvPr/>
        </p:nvSpPr>
        <p:spPr bwMode="auto">
          <a:xfrm>
            <a:off x="8209756" y="364998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/>
              <a:t>E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48" name="Text Box 330"/>
          <p:cNvSpPr txBox="1">
            <a:spLocks noChangeArrowheads="1"/>
          </p:cNvSpPr>
          <p:nvPr/>
        </p:nvSpPr>
        <p:spPr bwMode="auto">
          <a:xfrm>
            <a:off x="1961356" y="3794442"/>
            <a:ext cx="2354263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sz="1800"/>
              <a:t>queue of packets</a:t>
            </a:r>
          </a:p>
          <a:p>
            <a:pPr algn="ctr">
              <a:lnSpc>
                <a:spcPct val="85000"/>
              </a:lnSpc>
            </a:pPr>
            <a:r>
              <a:rPr lang="en-US" sz="1800"/>
              <a:t>waiting for output link</a:t>
            </a:r>
            <a:endParaRPr lang="en-US" sz="1800">
              <a:solidFill>
                <a:schemeClr val="accent1"/>
              </a:solidFill>
            </a:endParaRPr>
          </a:p>
        </p:txBody>
      </p:sp>
      <p:sp>
        <p:nvSpPr>
          <p:cNvPr id="49" name="Line 332"/>
          <p:cNvSpPr>
            <a:spLocks noChangeShapeType="1"/>
          </p:cNvSpPr>
          <p:nvPr/>
        </p:nvSpPr>
        <p:spPr bwMode="auto">
          <a:xfrm flipV="1">
            <a:off x="2801144" y="3324542"/>
            <a:ext cx="166687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50" name="Group 96"/>
          <p:cNvGrpSpPr>
            <a:grpSpLocks/>
          </p:cNvGrpSpPr>
          <p:nvPr/>
        </p:nvGrpSpPr>
        <p:grpSpPr bwMode="auto">
          <a:xfrm>
            <a:off x="808831" y="2460942"/>
            <a:ext cx="779463" cy="679450"/>
            <a:chOff x="-44" y="1473"/>
            <a:chExt cx="981" cy="1105"/>
          </a:xfrm>
        </p:grpSpPr>
        <p:pic>
          <p:nvPicPr>
            <p:cNvPr id="51" name="Picture 97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" name="Freeform 9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0045 w 356"/>
                <a:gd name="T3" fmla="*/ 645 h 368"/>
                <a:gd name="T4" fmla="*/ 11917 w 356"/>
                <a:gd name="T5" fmla="*/ 13448 h 368"/>
                <a:gd name="T6" fmla="*/ 2626 w 356"/>
                <a:gd name="T7" fmla="*/ 1681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53" name="Group 99"/>
          <p:cNvGrpSpPr>
            <a:grpSpLocks/>
          </p:cNvGrpSpPr>
          <p:nvPr/>
        </p:nvGrpSpPr>
        <p:grpSpPr bwMode="auto">
          <a:xfrm>
            <a:off x="996156" y="3435667"/>
            <a:ext cx="779463" cy="679450"/>
            <a:chOff x="-44" y="1473"/>
            <a:chExt cx="981" cy="1105"/>
          </a:xfrm>
        </p:grpSpPr>
        <p:pic>
          <p:nvPicPr>
            <p:cNvPr id="54" name="Picture 100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" name="Freeform 10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0045 w 356"/>
                <a:gd name="T3" fmla="*/ 645 h 368"/>
                <a:gd name="T4" fmla="*/ 11917 w 356"/>
                <a:gd name="T5" fmla="*/ 13448 h 368"/>
                <a:gd name="T6" fmla="*/ 2626 w 356"/>
                <a:gd name="T7" fmla="*/ 1681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56" name="Group 102"/>
          <p:cNvGrpSpPr>
            <a:grpSpLocks/>
          </p:cNvGrpSpPr>
          <p:nvPr/>
        </p:nvGrpSpPr>
        <p:grpSpPr bwMode="auto">
          <a:xfrm>
            <a:off x="7392194" y="3495992"/>
            <a:ext cx="779462" cy="679450"/>
            <a:chOff x="-44" y="1473"/>
            <a:chExt cx="981" cy="1105"/>
          </a:xfrm>
        </p:grpSpPr>
        <p:pic>
          <p:nvPicPr>
            <p:cNvPr id="57" name="Picture 103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8" name="Freeform 10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0045 w 356"/>
                <a:gd name="T3" fmla="*/ 645 h 368"/>
                <a:gd name="T4" fmla="*/ 11917 w 356"/>
                <a:gd name="T5" fmla="*/ 13448 h 368"/>
                <a:gd name="T6" fmla="*/ 2626 w 356"/>
                <a:gd name="T7" fmla="*/ 1681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59" name="Group 108"/>
          <p:cNvGrpSpPr>
            <a:grpSpLocks/>
          </p:cNvGrpSpPr>
          <p:nvPr/>
        </p:nvGrpSpPr>
        <p:grpSpPr bwMode="auto">
          <a:xfrm>
            <a:off x="6757194" y="2303780"/>
            <a:ext cx="779462" cy="679450"/>
            <a:chOff x="-44" y="1473"/>
            <a:chExt cx="981" cy="1105"/>
          </a:xfrm>
        </p:grpSpPr>
        <p:pic>
          <p:nvPicPr>
            <p:cNvPr id="60" name="Picture 109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" name="Freeform 11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0045 w 356"/>
                <a:gd name="T3" fmla="*/ 645 h 368"/>
                <a:gd name="T4" fmla="*/ 11917 w 356"/>
                <a:gd name="T5" fmla="*/ 13448 h 368"/>
                <a:gd name="T6" fmla="*/ 2626 w 356"/>
                <a:gd name="T7" fmla="*/ 1681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62" name="Group 228"/>
          <p:cNvGrpSpPr>
            <a:grpSpLocks/>
          </p:cNvGrpSpPr>
          <p:nvPr/>
        </p:nvGrpSpPr>
        <p:grpSpPr bwMode="auto">
          <a:xfrm>
            <a:off x="5301456" y="2970530"/>
            <a:ext cx="1128713" cy="439737"/>
            <a:chOff x="4650" y="1129"/>
            <a:chExt cx="246" cy="95"/>
          </a:xfrm>
        </p:grpSpPr>
        <p:sp>
          <p:nvSpPr>
            <p:cNvPr id="63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64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65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66" name="Group 232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69" name="Freeform 23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0" name="Freeform 23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7" name="Line 235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Line 236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71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915988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2" name="Group 228"/>
          <p:cNvGrpSpPr>
            <a:grpSpLocks/>
          </p:cNvGrpSpPr>
          <p:nvPr/>
        </p:nvGrpSpPr>
        <p:grpSpPr bwMode="auto">
          <a:xfrm>
            <a:off x="5441156" y="3740467"/>
            <a:ext cx="1128713" cy="439738"/>
            <a:chOff x="4650" y="1129"/>
            <a:chExt cx="246" cy="95"/>
          </a:xfrm>
        </p:grpSpPr>
        <p:sp>
          <p:nvSpPr>
            <p:cNvPr id="73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74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75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76" name="Group 232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79" name="Freeform 23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" name="Freeform 23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7" name="Line 235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Line 236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69331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33"/>
          <p:cNvGrpSpPr>
            <a:grpSpLocks/>
          </p:cNvGrpSpPr>
          <p:nvPr/>
        </p:nvGrpSpPr>
        <p:grpSpPr bwMode="auto">
          <a:xfrm>
            <a:off x="1219201" y="381000"/>
            <a:ext cx="5562600" cy="5913023"/>
            <a:chOff x="5202238" y="1384300"/>
            <a:chExt cx="3551237" cy="4659313"/>
          </a:xfrm>
        </p:grpSpPr>
        <p:sp>
          <p:nvSpPr>
            <p:cNvPr id="3" name="Freeform 415"/>
            <p:cNvSpPr>
              <a:spLocks/>
            </p:cNvSpPr>
            <p:nvPr/>
          </p:nvSpPr>
          <p:spPr bwMode="auto">
            <a:xfrm>
              <a:off x="7004050" y="3527425"/>
              <a:ext cx="1314450" cy="674688"/>
            </a:xfrm>
            <a:custGeom>
              <a:avLst/>
              <a:gdLst>
                <a:gd name="T0" fmla="*/ 2147483647 w 828"/>
                <a:gd name="T1" fmla="*/ 2147483647 h 425"/>
                <a:gd name="T2" fmla="*/ 2147483647 w 828"/>
                <a:gd name="T3" fmla="*/ 2147483647 h 425"/>
                <a:gd name="T4" fmla="*/ 2147483647 w 828"/>
                <a:gd name="T5" fmla="*/ 2147483647 h 425"/>
                <a:gd name="T6" fmla="*/ 2147483647 w 828"/>
                <a:gd name="T7" fmla="*/ 2147483647 h 425"/>
                <a:gd name="T8" fmla="*/ 2147483647 w 828"/>
                <a:gd name="T9" fmla="*/ 2147483647 h 425"/>
                <a:gd name="T10" fmla="*/ 2147483647 w 828"/>
                <a:gd name="T11" fmla="*/ 2147483647 h 425"/>
                <a:gd name="T12" fmla="*/ 2147483647 w 828"/>
                <a:gd name="T13" fmla="*/ 2147483647 h 425"/>
                <a:gd name="T14" fmla="*/ 2147483647 w 828"/>
                <a:gd name="T15" fmla="*/ 2147483647 h 425"/>
                <a:gd name="T16" fmla="*/ 2147483647 w 828"/>
                <a:gd name="T17" fmla="*/ 2147483647 h 425"/>
                <a:gd name="T18" fmla="*/ 2147483647 w 828"/>
                <a:gd name="T19" fmla="*/ 2147483647 h 425"/>
                <a:gd name="T20" fmla="*/ 2147483647 w 828"/>
                <a:gd name="T21" fmla="*/ 2147483647 h 425"/>
                <a:gd name="T22" fmla="*/ 2147483647 w 828"/>
                <a:gd name="T23" fmla="*/ 2147483647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8"/>
                <a:gd name="T37" fmla="*/ 0 h 425"/>
                <a:gd name="T38" fmla="*/ 828 w 828"/>
                <a:gd name="T39" fmla="*/ 425 h 4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4" name="Freeform 416"/>
            <p:cNvSpPr>
              <a:spLocks/>
            </p:cNvSpPr>
            <p:nvPr/>
          </p:nvSpPr>
          <p:spPr bwMode="auto">
            <a:xfrm>
              <a:off x="7023100" y="2001838"/>
              <a:ext cx="1730375" cy="1125538"/>
            </a:xfrm>
            <a:custGeom>
              <a:avLst/>
              <a:gdLst>
                <a:gd name="T0" fmla="*/ 2147483647 w 765"/>
                <a:gd name="T1" fmla="*/ 2147483647 h 459"/>
                <a:gd name="T2" fmla="*/ 2147483647 w 765"/>
                <a:gd name="T3" fmla="*/ 2147483647 h 459"/>
                <a:gd name="T4" fmla="*/ 2147483647 w 765"/>
                <a:gd name="T5" fmla="*/ 2147483647 h 459"/>
                <a:gd name="T6" fmla="*/ 2147483647 w 765"/>
                <a:gd name="T7" fmla="*/ 2147483647 h 459"/>
                <a:gd name="T8" fmla="*/ 2147483647 w 765"/>
                <a:gd name="T9" fmla="*/ 2147483647 h 459"/>
                <a:gd name="T10" fmla="*/ 2147483647 w 765"/>
                <a:gd name="T11" fmla="*/ 2147483647 h 459"/>
                <a:gd name="T12" fmla="*/ 2147483647 w 765"/>
                <a:gd name="T13" fmla="*/ 2147483647 h 459"/>
                <a:gd name="T14" fmla="*/ 2147483647 w 765"/>
                <a:gd name="T15" fmla="*/ 2147483647 h 459"/>
                <a:gd name="T16" fmla="*/ 2147483647 w 765"/>
                <a:gd name="T17" fmla="*/ 2147483647 h 459"/>
                <a:gd name="T18" fmla="*/ 2147483647 w 765"/>
                <a:gd name="T19" fmla="*/ 2147483647 h 459"/>
                <a:gd name="T20" fmla="*/ 2147483647 w 765"/>
                <a:gd name="T21" fmla="*/ 2147483647 h 459"/>
                <a:gd name="T22" fmla="*/ 2147483647 w 765"/>
                <a:gd name="T23" fmla="*/ 2147483647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5"/>
                <a:gd name="T37" fmla="*/ 0 h 459"/>
                <a:gd name="T38" fmla="*/ 765 w 765"/>
                <a:gd name="T39" fmla="*/ 459 h 4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5" name="Freeform 417"/>
            <p:cNvSpPr>
              <a:spLocks/>
            </p:cNvSpPr>
            <p:nvPr/>
          </p:nvSpPr>
          <p:spPr bwMode="auto">
            <a:xfrm>
              <a:off x="5202238" y="1709738"/>
              <a:ext cx="1736725" cy="1071563"/>
            </a:xfrm>
            <a:custGeom>
              <a:avLst/>
              <a:gdLst>
                <a:gd name="T0" fmla="*/ 2147483647 w 1036"/>
                <a:gd name="T1" fmla="*/ 2147483647 h 675"/>
                <a:gd name="T2" fmla="*/ 2147483647 w 1036"/>
                <a:gd name="T3" fmla="*/ 2147483647 h 675"/>
                <a:gd name="T4" fmla="*/ 2147483647 w 1036"/>
                <a:gd name="T5" fmla="*/ 2147483647 h 675"/>
                <a:gd name="T6" fmla="*/ 2147483647 w 1036"/>
                <a:gd name="T7" fmla="*/ 2147483647 h 675"/>
                <a:gd name="T8" fmla="*/ 2147483647 w 1036"/>
                <a:gd name="T9" fmla="*/ 2147483647 h 675"/>
                <a:gd name="T10" fmla="*/ 2147483647 w 1036"/>
                <a:gd name="T11" fmla="*/ 2147483647 h 675"/>
                <a:gd name="T12" fmla="*/ 2147483647 w 1036"/>
                <a:gd name="T13" fmla="*/ 2147483647 h 675"/>
                <a:gd name="T14" fmla="*/ 2147483647 w 1036"/>
                <a:gd name="T15" fmla="*/ 2147483647 h 675"/>
                <a:gd name="T16" fmla="*/ 2147483647 w 1036"/>
                <a:gd name="T17" fmla="*/ 2147483647 h 675"/>
                <a:gd name="T18" fmla="*/ 2147483647 w 1036"/>
                <a:gd name="T19" fmla="*/ 2147483647 h 675"/>
                <a:gd name="T20" fmla="*/ 2147483647 w 1036"/>
                <a:gd name="T21" fmla="*/ 2147483647 h 675"/>
                <a:gd name="T22" fmla="*/ 2147483647 w 1036"/>
                <a:gd name="T23" fmla="*/ 2147483647 h 675"/>
                <a:gd name="T24" fmla="*/ 2147483647 w 1036"/>
                <a:gd name="T25" fmla="*/ 2147483647 h 675"/>
                <a:gd name="T26" fmla="*/ 2147483647 w 1036"/>
                <a:gd name="T27" fmla="*/ 2147483647 h 675"/>
                <a:gd name="T28" fmla="*/ 2147483647 w 1036"/>
                <a:gd name="T29" fmla="*/ 2147483647 h 675"/>
                <a:gd name="T30" fmla="*/ 2147483647 w 1036"/>
                <a:gd name="T31" fmla="*/ 2147483647 h 675"/>
                <a:gd name="T32" fmla="*/ 2147483647 w 1036"/>
                <a:gd name="T33" fmla="*/ 2147483647 h 675"/>
                <a:gd name="T34" fmla="*/ 2147483647 w 1036"/>
                <a:gd name="T35" fmla="*/ 2147483647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grpSp>
          <p:nvGrpSpPr>
            <p:cNvPr id="6" name="Group 418"/>
            <p:cNvGrpSpPr>
              <a:grpSpLocks/>
            </p:cNvGrpSpPr>
            <p:nvPr/>
          </p:nvGrpSpPr>
          <p:grpSpPr bwMode="auto">
            <a:xfrm>
              <a:off x="5278438" y="2974975"/>
              <a:ext cx="1458912" cy="933450"/>
              <a:chOff x="2889" y="1631"/>
              <a:chExt cx="980" cy="743"/>
            </a:xfrm>
          </p:grpSpPr>
          <p:sp>
            <p:nvSpPr>
              <p:cNvPr id="356" name="Rectangle 419"/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357" name="AutoShape 420"/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7" name="Line 421"/>
            <p:cNvSpPr>
              <a:spLocks noChangeShapeType="1"/>
            </p:cNvSpPr>
            <p:nvPr/>
          </p:nvSpPr>
          <p:spPr bwMode="auto">
            <a:xfrm>
              <a:off x="7396163" y="3813175"/>
              <a:ext cx="163512" cy="120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8" name="Line 422"/>
            <p:cNvSpPr>
              <a:spLocks noChangeShapeType="1"/>
            </p:cNvSpPr>
            <p:nvPr/>
          </p:nvSpPr>
          <p:spPr bwMode="auto">
            <a:xfrm>
              <a:off x="7493000" y="3733800"/>
              <a:ext cx="279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9" name="Line 423"/>
            <p:cNvSpPr>
              <a:spLocks noChangeShapeType="1"/>
            </p:cNvSpPr>
            <p:nvPr/>
          </p:nvSpPr>
          <p:spPr bwMode="auto">
            <a:xfrm flipV="1">
              <a:off x="7729538" y="3819525"/>
              <a:ext cx="134937" cy="104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10" name="Line 424"/>
            <p:cNvSpPr>
              <a:spLocks noChangeShapeType="1"/>
            </p:cNvSpPr>
            <p:nvPr/>
          </p:nvSpPr>
          <p:spPr bwMode="auto">
            <a:xfrm>
              <a:off x="6427788" y="3740150"/>
              <a:ext cx="6794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11" name="Line 425"/>
            <p:cNvSpPr>
              <a:spLocks noChangeShapeType="1"/>
            </p:cNvSpPr>
            <p:nvPr/>
          </p:nvSpPr>
          <p:spPr bwMode="auto">
            <a:xfrm>
              <a:off x="6723063" y="2587625"/>
              <a:ext cx="509587" cy="3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12" name="Line 426"/>
            <p:cNvSpPr>
              <a:spLocks noChangeShapeType="1"/>
            </p:cNvSpPr>
            <p:nvPr/>
          </p:nvSpPr>
          <p:spPr bwMode="auto">
            <a:xfrm>
              <a:off x="6289675" y="2403475"/>
              <a:ext cx="152400" cy="95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13" name="Freeform 427"/>
            <p:cNvSpPr>
              <a:spLocks/>
            </p:cNvSpPr>
            <p:nvPr/>
          </p:nvSpPr>
          <p:spPr bwMode="auto">
            <a:xfrm>
              <a:off x="5497513" y="4378325"/>
              <a:ext cx="3079750" cy="1665288"/>
            </a:xfrm>
            <a:custGeom>
              <a:avLst/>
              <a:gdLst>
                <a:gd name="T0" fmla="*/ 2147483647 w 1940"/>
                <a:gd name="T1" fmla="*/ 2147483647 h 1049"/>
                <a:gd name="T2" fmla="*/ 2147483647 w 1940"/>
                <a:gd name="T3" fmla="*/ 2147483647 h 1049"/>
                <a:gd name="T4" fmla="*/ 2147483647 w 1940"/>
                <a:gd name="T5" fmla="*/ 2147483647 h 1049"/>
                <a:gd name="T6" fmla="*/ 2147483647 w 1940"/>
                <a:gd name="T7" fmla="*/ 2147483647 h 1049"/>
                <a:gd name="T8" fmla="*/ 2147483647 w 1940"/>
                <a:gd name="T9" fmla="*/ 2147483647 h 1049"/>
                <a:gd name="T10" fmla="*/ 2147483647 w 1940"/>
                <a:gd name="T11" fmla="*/ 2147483647 h 1049"/>
                <a:gd name="T12" fmla="*/ 2147483647 w 1940"/>
                <a:gd name="T13" fmla="*/ 2147483647 h 1049"/>
                <a:gd name="T14" fmla="*/ 2147483647 w 1940"/>
                <a:gd name="T15" fmla="*/ 2147483647 h 1049"/>
                <a:gd name="T16" fmla="*/ 2147483647 w 1940"/>
                <a:gd name="T17" fmla="*/ 2147483647 h 1049"/>
                <a:gd name="T18" fmla="*/ 2147483647 w 1940"/>
                <a:gd name="T19" fmla="*/ 2147483647 h 1049"/>
                <a:gd name="T20" fmla="*/ 2147483647 w 1940"/>
                <a:gd name="T21" fmla="*/ 2147483647 h 1049"/>
                <a:gd name="T22" fmla="*/ 2147483647 w 1940"/>
                <a:gd name="T23" fmla="*/ 2147483647 h 1049"/>
                <a:gd name="T24" fmla="*/ 2147483647 w 1940"/>
                <a:gd name="T25" fmla="*/ 2147483647 h 1049"/>
                <a:gd name="T26" fmla="*/ 2147483647 w 1940"/>
                <a:gd name="T27" fmla="*/ 2147483647 h 1049"/>
                <a:gd name="T28" fmla="*/ 2147483647 w 1940"/>
                <a:gd name="T29" fmla="*/ 2147483647 h 1049"/>
                <a:gd name="T30" fmla="*/ 2147483647 w 1940"/>
                <a:gd name="T31" fmla="*/ 2147483647 h 10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940"/>
                <a:gd name="T49" fmla="*/ 0 h 1049"/>
                <a:gd name="T50" fmla="*/ 1940 w 1940"/>
                <a:gd name="T51" fmla="*/ 1049 h 10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940" h="1049">
                  <a:moveTo>
                    <a:pt x="952" y="26"/>
                  </a:moveTo>
                  <a:cubicBezTo>
                    <a:pt x="867" y="45"/>
                    <a:pt x="832" y="118"/>
                    <a:pt x="755" y="125"/>
                  </a:cubicBezTo>
                  <a:cubicBezTo>
                    <a:pt x="678" y="132"/>
                    <a:pt x="587" y="72"/>
                    <a:pt x="488" y="68"/>
                  </a:cubicBezTo>
                  <a:cubicBezTo>
                    <a:pt x="389" y="64"/>
                    <a:pt x="237" y="48"/>
                    <a:pt x="158" y="101"/>
                  </a:cubicBezTo>
                  <a:cubicBezTo>
                    <a:pt x="79" y="154"/>
                    <a:pt x="28" y="298"/>
                    <a:pt x="14" y="389"/>
                  </a:cubicBezTo>
                  <a:cubicBezTo>
                    <a:pt x="0" y="480"/>
                    <a:pt x="25" y="595"/>
                    <a:pt x="71" y="648"/>
                  </a:cubicBezTo>
                  <a:cubicBezTo>
                    <a:pt x="117" y="701"/>
                    <a:pt x="205" y="665"/>
                    <a:pt x="288" y="706"/>
                  </a:cubicBezTo>
                  <a:cubicBezTo>
                    <a:pt x="371" y="747"/>
                    <a:pt x="450" y="842"/>
                    <a:pt x="568" y="893"/>
                  </a:cubicBezTo>
                  <a:cubicBezTo>
                    <a:pt x="686" y="944"/>
                    <a:pt x="852" y="991"/>
                    <a:pt x="996" y="1014"/>
                  </a:cubicBezTo>
                  <a:cubicBezTo>
                    <a:pt x="1140" y="1036"/>
                    <a:pt x="1309" y="1049"/>
                    <a:pt x="1433" y="1031"/>
                  </a:cubicBezTo>
                  <a:cubicBezTo>
                    <a:pt x="1557" y="1012"/>
                    <a:pt x="1657" y="960"/>
                    <a:pt x="1739" y="907"/>
                  </a:cubicBezTo>
                  <a:cubicBezTo>
                    <a:pt x="1821" y="855"/>
                    <a:pt x="1906" y="824"/>
                    <a:pt x="1923" y="714"/>
                  </a:cubicBezTo>
                  <a:cubicBezTo>
                    <a:pt x="1940" y="604"/>
                    <a:pt x="1898" y="350"/>
                    <a:pt x="1839" y="251"/>
                  </a:cubicBezTo>
                  <a:cubicBezTo>
                    <a:pt x="1780" y="151"/>
                    <a:pt x="1662" y="153"/>
                    <a:pt x="1566" y="114"/>
                  </a:cubicBezTo>
                  <a:cubicBezTo>
                    <a:pt x="1470" y="76"/>
                    <a:pt x="1365" y="30"/>
                    <a:pt x="1263" y="15"/>
                  </a:cubicBezTo>
                  <a:cubicBezTo>
                    <a:pt x="1161" y="0"/>
                    <a:pt x="1037" y="8"/>
                    <a:pt x="952" y="26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14" name="Line 428"/>
            <p:cNvSpPr>
              <a:spLocks noChangeShapeType="1"/>
            </p:cNvSpPr>
            <p:nvPr/>
          </p:nvSpPr>
          <p:spPr bwMode="auto">
            <a:xfrm rot="-5400000">
              <a:off x="7845425" y="5159376"/>
              <a:ext cx="523875" cy="139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15" name="Line 429"/>
            <p:cNvSpPr>
              <a:spLocks noChangeShapeType="1"/>
            </p:cNvSpPr>
            <p:nvPr/>
          </p:nvSpPr>
          <p:spPr bwMode="auto">
            <a:xfrm rot="5400000" flipV="1">
              <a:off x="7991475" y="5440363"/>
              <a:ext cx="3175" cy="857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16" name="Line 430"/>
            <p:cNvSpPr>
              <a:spLocks noChangeShapeType="1"/>
            </p:cNvSpPr>
            <p:nvPr/>
          </p:nvSpPr>
          <p:spPr bwMode="auto">
            <a:xfrm rot="-5400000">
              <a:off x="8177213" y="5116513"/>
              <a:ext cx="0" cy="114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17" name="Line 431"/>
            <p:cNvSpPr>
              <a:spLocks noChangeShapeType="1"/>
            </p:cNvSpPr>
            <p:nvPr/>
          </p:nvSpPr>
          <p:spPr bwMode="auto">
            <a:xfrm>
              <a:off x="7358063" y="4697413"/>
              <a:ext cx="390525" cy="184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18" name="Line 432"/>
            <p:cNvSpPr>
              <a:spLocks noChangeShapeType="1"/>
            </p:cNvSpPr>
            <p:nvPr/>
          </p:nvSpPr>
          <p:spPr bwMode="auto">
            <a:xfrm flipV="1">
              <a:off x="6737350" y="4684713"/>
              <a:ext cx="322263" cy="198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19" name="Line 433"/>
            <p:cNvSpPr>
              <a:spLocks noChangeShapeType="1"/>
            </p:cNvSpPr>
            <p:nvPr/>
          </p:nvSpPr>
          <p:spPr bwMode="auto">
            <a:xfrm flipV="1">
              <a:off x="6780213" y="4976813"/>
              <a:ext cx="9715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20" name="Line 435"/>
            <p:cNvSpPr>
              <a:spLocks noChangeShapeType="1"/>
            </p:cNvSpPr>
            <p:nvPr/>
          </p:nvSpPr>
          <p:spPr bwMode="auto">
            <a:xfrm>
              <a:off x="6100763" y="4773613"/>
              <a:ext cx="263525" cy="85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21" name="Line 436"/>
            <p:cNvSpPr>
              <a:spLocks noChangeShapeType="1"/>
            </p:cNvSpPr>
            <p:nvPr/>
          </p:nvSpPr>
          <p:spPr bwMode="auto">
            <a:xfrm flipV="1">
              <a:off x="5842000" y="4983163"/>
              <a:ext cx="412750" cy="12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22" name="Line 439"/>
            <p:cNvSpPr>
              <a:spLocks noChangeShapeType="1"/>
            </p:cNvSpPr>
            <p:nvPr/>
          </p:nvSpPr>
          <p:spPr bwMode="auto">
            <a:xfrm flipH="1">
              <a:off x="6267450" y="5070475"/>
              <a:ext cx="142875" cy="198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23" name="Line 440"/>
            <p:cNvSpPr>
              <a:spLocks noChangeShapeType="1"/>
            </p:cNvSpPr>
            <p:nvPr/>
          </p:nvSpPr>
          <p:spPr bwMode="auto">
            <a:xfrm flipH="1" flipV="1">
              <a:off x="6588125" y="5097463"/>
              <a:ext cx="74613" cy="173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24" name="Line 441"/>
            <p:cNvSpPr>
              <a:spLocks noChangeShapeType="1"/>
            </p:cNvSpPr>
            <p:nvPr/>
          </p:nvSpPr>
          <p:spPr bwMode="auto">
            <a:xfrm>
              <a:off x="6743700" y="5053013"/>
              <a:ext cx="503238" cy="269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25" name="Line 443"/>
            <p:cNvSpPr>
              <a:spLocks noChangeShapeType="1"/>
            </p:cNvSpPr>
            <p:nvPr/>
          </p:nvSpPr>
          <p:spPr bwMode="auto">
            <a:xfrm>
              <a:off x="6281738" y="3522663"/>
              <a:ext cx="0" cy="1317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26" name="Line 444"/>
            <p:cNvSpPr>
              <a:spLocks noChangeShapeType="1"/>
            </p:cNvSpPr>
            <p:nvPr/>
          </p:nvSpPr>
          <p:spPr bwMode="auto">
            <a:xfrm flipV="1">
              <a:off x="7577138" y="2492375"/>
              <a:ext cx="123825" cy="873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27" name="Line 445"/>
            <p:cNvSpPr>
              <a:spLocks noChangeShapeType="1"/>
            </p:cNvSpPr>
            <p:nvPr/>
          </p:nvSpPr>
          <p:spPr bwMode="auto">
            <a:xfrm>
              <a:off x="7405688" y="2665413"/>
              <a:ext cx="0" cy="82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28" name="Line 446"/>
            <p:cNvSpPr>
              <a:spLocks noChangeShapeType="1"/>
            </p:cNvSpPr>
            <p:nvPr/>
          </p:nvSpPr>
          <p:spPr bwMode="auto">
            <a:xfrm flipV="1">
              <a:off x="7577138" y="2562225"/>
              <a:ext cx="263525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29" name="Line 447"/>
            <p:cNvSpPr>
              <a:spLocks noChangeShapeType="1"/>
            </p:cNvSpPr>
            <p:nvPr/>
          </p:nvSpPr>
          <p:spPr bwMode="auto">
            <a:xfrm>
              <a:off x="7942263" y="2560638"/>
              <a:ext cx="0" cy="196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30" name="Line 448"/>
            <p:cNvSpPr>
              <a:spLocks noChangeShapeType="1"/>
            </p:cNvSpPr>
            <p:nvPr/>
          </p:nvSpPr>
          <p:spPr bwMode="auto">
            <a:xfrm>
              <a:off x="7596188" y="2867025"/>
              <a:ext cx="188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31" name="Line 449"/>
            <p:cNvSpPr>
              <a:spLocks noChangeShapeType="1"/>
            </p:cNvSpPr>
            <p:nvPr/>
          </p:nvSpPr>
          <p:spPr bwMode="auto">
            <a:xfrm flipV="1">
              <a:off x="5891213" y="3733800"/>
              <a:ext cx="168275" cy="3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32" name="Line 450"/>
            <p:cNvSpPr>
              <a:spLocks noChangeShapeType="1"/>
            </p:cNvSpPr>
            <p:nvPr/>
          </p:nvSpPr>
          <p:spPr bwMode="auto">
            <a:xfrm>
              <a:off x="8150225" y="2857500"/>
              <a:ext cx="17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33" name="Line 451"/>
            <p:cNvSpPr>
              <a:spLocks noChangeShapeType="1"/>
            </p:cNvSpPr>
            <p:nvPr/>
          </p:nvSpPr>
          <p:spPr bwMode="auto">
            <a:xfrm flipH="1">
              <a:off x="7296150" y="2933700"/>
              <a:ext cx="98425" cy="704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34" name="Line 452"/>
            <p:cNvSpPr>
              <a:spLocks noChangeShapeType="1"/>
            </p:cNvSpPr>
            <p:nvPr/>
          </p:nvSpPr>
          <p:spPr bwMode="auto">
            <a:xfrm flipH="1">
              <a:off x="7888288" y="2933700"/>
              <a:ext cx="111125" cy="727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35" name="Line 541"/>
            <p:cNvSpPr>
              <a:spLocks noChangeShapeType="1"/>
            </p:cNvSpPr>
            <p:nvPr/>
          </p:nvSpPr>
          <p:spPr bwMode="auto">
            <a:xfrm flipV="1">
              <a:off x="7272338" y="4075113"/>
              <a:ext cx="227012" cy="436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grpSp>
          <p:nvGrpSpPr>
            <p:cNvPr id="36" name="Group 590"/>
            <p:cNvGrpSpPr>
              <a:grpSpLocks/>
            </p:cNvGrpSpPr>
            <p:nvPr/>
          </p:nvGrpSpPr>
          <p:grpSpPr bwMode="auto">
            <a:xfrm flipH="1">
              <a:off x="5775325" y="4533900"/>
              <a:ext cx="414337" cy="373063"/>
              <a:chOff x="2839" y="3501"/>
              <a:chExt cx="755" cy="803"/>
            </a:xfrm>
          </p:grpSpPr>
          <p:pic>
            <p:nvPicPr>
              <p:cNvPr id="354" name="Picture 59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5" name="Freeform 592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7" name="Group 593"/>
            <p:cNvGrpSpPr>
              <a:grpSpLocks/>
            </p:cNvGrpSpPr>
            <p:nvPr/>
          </p:nvGrpSpPr>
          <p:grpSpPr bwMode="auto">
            <a:xfrm flipH="1">
              <a:off x="5457825" y="4954588"/>
              <a:ext cx="482600" cy="406400"/>
              <a:chOff x="2839" y="3501"/>
              <a:chExt cx="755" cy="803"/>
            </a:xfrm>
          </p:grpSpPr>
          <p:pic>
            <p:nvPicPr>
              <p:cNvPr id="352" name="Picture 59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3" name="Freeform 595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8" name="Group 596"/>
            <p:cNvGrpSpPr>
              <a:grpSpLocks/>
            </p:cNvGrpSpPr>
            <p:nvPr/>
          </p:nvGrpSpPr>
          <p:grpSpPr bwMode="auto">
            <a:xfrm flipH="1">
              <a:off x="5935663" y="5256213"/>
              <a:ext cx="427037" cy="349250"/>
              <a:chOff x="2839" y="3501"/>
              <a:chExt cx="755" cy="803"/>
            </a:xfrm>
          </p:grpSpPr>
          <p:pic>
            <p:nvPicPr>
              <p:cNvPr id="350" name="Picture 59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1" name="Freeform 598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9" name="Group 599"/>
            <p:cNvGrpSpPr>
              <a:grpSpLocks/>
            </p:cNvGrpSpPr>
            <p:nvPr/>
          </p:nvGrpSpPr>
          <p:grpSpPr bwMode="auto">
            <a:xfrm>
              <a:off x="6550025" y="5238750"/>
              <a:ext cx="427037" cy="350838"/>
              <a:chOff x="2839" y="3501"/>
              <a:chExt cx="755" cy="803"/>
            </a:xfrm>
          </p:grpSpPr>
          <p:pic>
            <p:nvPicPr>
              <p:cNvPr id="348" name="Picture 60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49" name="Freeform 601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</p:grpSp>
        <p:pic>
          <p:nvPicPr>
            <p:cNvPr id="40" name="Picture 603" descr="car_icon_small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42063" y="1720850"/>
              <a:ext cx="849312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" name="Group 652"/>
            <p:cNvGrpSpPr>
              <a:grpSpLocks/>
            </p:cNvGrpSpPr>
            <p:nvPr/>
          </p:nvGrpSpPr>
          <p:grpSpPr bwMode="auto">
            <a:xfrm>
              <a:off x="5613400" y="1546225"/>
              <a:ext cx="415925" cy="385763"/>
              <a:chOff x="2751" y="1851"/>
              <a:chExt cx="462" cy="478"/>
            </a:xfrm>
          </p:grpSpPr>
          <p:pic>
            <p:nvPicPr>
              <p:cNvPr id="346" name="Picture 653" descr="iphone_stylized_small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8" y="1922"/>
                <a:ext cx="152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7" name="Picture 654" descr="antenna_radiation_stylized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1" y="1851"/>
                <a:ext cx="46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2" name="Group 665"/>
            <p:cNvGrpSpPr>
              <a:grpSpLocks/>
            </p:cNvGrpSpPr>
            <p:nvPr/>
          </p:nvGrpSpPr>
          <p:grpSpPr bwMode="auto">
            <a:xfrm>
              <a:off x="7689850" y="2395538"/>
              <a:ext cx="390525" cy="169863"/>
              <a:chOff x="4650" y="1129"/>
              <a:chExt cx="246" cy="95"/>
            </a:xfrm>
          </p:grpSpPr>
          <p:sp>
            <p:nvSpPr>
              <p:cNvPr id="338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9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0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341" name="Group 659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344" name="Freeform 66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45" name="Freeform 66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342" name="Line 662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343" name="Line 663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3" name="Group 666"/>
            <p:cNvGrpSpPr>
              <a:grpSpLocks/>
            </p:cNvGrpSpPr>
            <p:nvPr/>
          </p:nvGrpSpPr>
          <p:grpSpPr bwMode="auto">
            <a:xfrm>
              <a:off x="7762875" y="2757488"/>
              <a:ext cx="390525" cy="176213"/>
              <a:chOff x="4650" y="1129"/>
              <a:chExt cx="246" cy="95"/>
            </a:xfrm>
          </p:grpSpPr>
          <p:sp>
            <p:nvSpPr>
              <p:cNvPr id="330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333" name="Group 670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336" name="Freeform 671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37" name="Freeform 672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334" name="Line 673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335" name="Line 674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4" name="Group 675"/>
            <p:cNvGrpSpPr>
              <a:grpSpLocks/>
            </p:cNvGrpSpPr>
            <p:nvPr/>
          </p:nvGrpSpPr>
          <p:grpSpPr bwMode="auto">
            <a:xfrm>
              <a:off x="7204075" y="2493963"/>
              <a:ext cx="390525" cy="169863"/>
              <a:chOff x="4650" y="1129"/>
              <a:chExt cx="246" cy="95"/>
            </a:xfrm>
          </p:grpSpPr>
          <p:sp>
            <p:nvSpPr>
              <p:cNvPr id="322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325" name="Group 679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328" name="Freeform 68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29" name="Freeform 68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326" name="Line 682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327" name="Line 683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5" name="Group 684"/>
            <p:cNvGrpSpPr>
              <a:grpSpLocks/>
            </p:cNvGrpSpPr>
            <p:nvPr/>
          </p:nvGrpSpPr>
          <p:grpSpPr bwMode="auto">
            <a:xfrm>
              <a:off x="7215188" y="2757488"/>
              <a:ext cx="390525" cy="169863"/>
              <a:chOff x="4650" y="1129"/>
              <a:chExt cx="246" cy="95"/>
            </a:xfrm>
          </p:grpSpPr>
          <p:sp>
            <p:nvSpPr>
              <p:cNvPr id="314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317" name="Group 688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320" name="Freeform 689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21" name="Freeform 690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318" name="Line 691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319" name="Line 692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6" name="Line 693"/>
            <p:cNvSpPr>
              <a:spLocks noChangeShapeType="1"/>
            </p:cNvSpPr>
            <p:nvPr/>
          </p:nvSpPr>
          <p:spPr bwMode="auto">
            <a:xfrm>
              <a:off x="8345488" y="2855913"/>
              <a:ext cx="17780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grpSp>
          <p:nvGrpSpPr>
            <p:cNvPr id="47" name="Group 694"/>
            <p:cNvGrpSpPr>
              <a:grpSpLocks/>
            </p:cNvGrpSpPr>
            <p:nvPr/>
          </p:nvGrpSpPr>
          <p:grpSpPr bwMode="auto">
            <a:xfrm>
              <a:off x="7400925" y="3911600"/>
              <a:ext cx="485775" cy="203200"/>
              <a:chOff x="4650" y="1129"/>
              <a:chExt cx="246" cy="95"/>
            </a:xfrm>
          </p:grpSpPr>
          <p:sp>
            <p:nvSpPr>
              <p:cNvPr id="306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309" name="Group 698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312" name="Freeform 699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13" name="Freeform 700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310" name="Line 701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311" name="Line 702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8" name="Group 712"/>
            <p:cNvGrpSpPr>
              <a:grpSpLocks/>
            </p:cNvGrpSpPr>
            <p:nvPr/>
          </p:nvGrpSpPr>
          <p:grpSpPr bwMode="auto">
            <a:xfrm>
              <a:off x="7081838" y="3630613"/>
              <a:ext cx="485775" cy="203200"/>
              <a:chOff x="4650" y="1129"/>
              <a:chExt cx="246" cy="95"/>
            </a:xfrm>
          </p:grpSpPr>
          <p:sp>
            <p:nvSpPr>
              <p:cNvPr id="298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301" name="Group 716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304" name="Freeform 717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05" name="Freeform 718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302" name="Line 719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303" name="Line 720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9" name="Group 721"/>
            <p:cNvGrpSpPr>
              <a:grpSpLocks/>
            </p:cNvGrpSpPr>
            <p:nvPr/>
          </p:nvGrpSpPr>
          <p:grpSpPr bwMode="auto">
            <a:xfrm>
              <a:off x="7743825" y="3643313"/>
              <a:ext cx="485775" cy="203200"/>
              <a:chOff x="4650" y="1129"/>
              <a:chExt cx="246" cy="95"/>
            </a:xfrm>
          </p:grpSpPr>
          <p:sp>
            <p:nvSpPr>
              <p:cNvPr id="290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293" name="Group 725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296" name="Freeform 72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97" name="Freeform 72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294" name="Line 728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295" name="Line 729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0" name="Group 730"/>
            <p:cNvGrpSpPr>
              <a:grpSpLocks/>
            </p:cNvGrpSpPr>
            <p:nvPr/>
          </p:nvGrpSpPr>
          <p:grpSpPr bwMode="auto">
            <a:xfrm>
              <a:off x="6962775" y="4505325"/>
              <a:ext cx="619125" cy="242888"/>
              <a:chOff x="4650" y="1129"/>
              <a:chExt cx="246" cy="95"/>
            </a:xfrm>
          </p:grpSpPr>
          <p:sp>
            <p:nvSpPr>
              <p:cNvPr id="282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285" name="Group 734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288" name="Freeform 735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9" name="Freeform 736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286" name="Line 737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287" name="Line 738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1" name="Group 739"/>
            <p:cNvGrpSpPr>
              <a:grpSpLocks/>
            </p:cNvGrpSpPr>
            <p:nvPr/>
          </p:nvGrpSpPr>
          <p:grpSpPr bwMode="auto">
            <a:xfrm>
              <a:off x="7596188" y="4803775"/>
              <a:ext cx="619125" cy="242888"/>
              <a:chOff x="4650" y="1129"/>
              <a:chExt cx="246" cy="95"/>
            </a:xfrm>
          </p:grpSpPr>
          <p:sp>
            <p:nvSpPr>
              <p:cNvPr id="274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277" name="Group 743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280" name="Freeform 744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1" name="Freeform 745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278" name="Line 746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279" name="Line 747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2" name="Group 748"/>
            <p:cNvGrpSpPr>
              <a:grpSpLocks/>
            </p:cNvGrpSpPr>
            <p:nvPr/>
          </p:nvGrpSpPr>
          <p:grpSpPr bwMode="auto">
            <a:xfrm>
              <a:off x="6246813" y="4848225"/>
              <a:ext cx="619125" cy="242888"/>
              <a:chOff x="4650" y="1129"/>
              <a:chExt cx="246" cy="95"/>
            </a:xfrm>
          </p:grpSpPr>
          <p:sp>
            <p:nvSpPr>
              <p:cNvPr id="266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269" name="Group 752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272" name="Freeform 75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73" name="Freeform 75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270" name="Line 755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271" name="Line 756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3" name="Group 757"/>
            <p:cNvGrpSpPr>
              <a:grpSpLocks/>
            </p:cNvGrpSpPr>
            <p:nvPr/>
          </p:nvGrpSpPr>
          <p:grpSpPr bwMode="auto">
            <a:xfrm>
              <a:off x="6053138" y="3640138"/>
              <a:ext cx="390525" cy="169863"/>
              <a:chOff x="4650" y="1129"/>
              <a:chExt cx="246" cy="95"/>
            </a:xfrm>
          </p:grpSpPr>
          <p:sp>
            <p:nvSpPr>
              <p:cNvPr id="258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261" name="Group 761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264" name="Freeform 762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5" name="Freeform 763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262" name="Line 764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263" name="Line 765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4" name="Group 767"/>
            <p:cNvGrpSpPr>
              <a:grpSpLocks/>
            </p:cNvGrpSpPr>
            <p:nvPr/>
          </p:nvGrpSpPr>
          <p:grpSpPr bwMode="auto">
            <a:xfrm>
              <a:off x="6353175" y="2487613"/>
              <a:ext cx="390525" cy="169863"/>
              <a:chOff x="4650" y="1129"/>
              <a:chExt cx="246" cy="95"/>
            </a:xfrm>
          </p:grpSpPr>
          <p:sp>
            <p:nvSpPr>
              <p:cNvPr id="250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253" name="Group 771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256" name="Freeform 772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57" name="Freeform 773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254" name="Line 774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255" name="Line 775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5" name="Group 776"/>
            <p:cNvGrpSpPr>
              <a:grpSpLocks/>
            </p:cNvGrpSpPr>
            <p:nvPr/>
          </p:nvGrpSpPr>
          <p:grpSpPr bwMode="auto">
            <a:xfrm>
              <a:off x="5611813" y="3500438"/>
              <a:ext cx="506412" cy="352425"/>
              <a:chOff x="2967" y="478"/>
              <a:chExt cx="788" cy="625"/>
            </a:xfrm>
          </p:grpSpPr>
          <p:pic>
            <p:nvPicPr>
              <p:cNvPr id="248" name="Picture 777" descr="access_point_stylized_small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9" name="Picture 778" descr="antenna_radiation_stylized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56" name="Group 779"/>
            <p:cNvGrpSpPr>
              <a:grpSpLocks/>
            </p:cNvGrpSpPr>
            <p:nvPr/>
          </p:nvGrpSpPr>
          <p:grpSpPr bwMode="auto">
            <a:xfrm>
              <a:off x="7132638" y="5003800"/>
              <a:ext cx="563562" cy="420688"/>
              <a:chOff x="2967" y="478"/>
              <a:chExt cx="788" cy="625"/>
            </a:xfrm>
          </p:grpSpPr>
          <p:pic>
            <p:nvPicPr>
              <p:cNvPr id="246" name="Picture 780" descr="access_point_stylized_small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7" name="Picture 781" descr="antenna_radiation_stylized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57" name="Group 782"/>
            <p:cNvGrpSpPr>
              <a:grpSpLocks/>
            </p:cNvGrpSpPr>
            <p:nvPr/>
          </p:nvGrpSpPr>
          <p:grpSpPr bwMode="auto">
            <a:xfrm>
              <a:off x="6061075" y="1844675"/>
              <a:ext cx="457200" cy="631825"/>
              <a:chOff x="742" y="2409"/>
              <a:chExt cx="576" cy="881"/>
            </a:xfrm>
          </p:grpSpPr>
          <p:grpSp>
            <p:nvGrpSpPr>
              <p:cNvPr id="228" name="Group 783"/>
              <p:cNvGrpSpPr>
                <a:grpSpLocks/>
              </p:cNvGrpSpPr>
              <p:nvPr/>
            </p:nvGrpSpPr>
            <p:grpSpPr bwMode="auto">
              <a:xfrm>
                <a:off x="832" y="2643"/>
                <a:ext cx="376" cy="647"/>
                <a:chOff x="3130" y="3288"/>
                <a:chExt cx="410" cy="742"/>
              </a:xfrm>
            </p:grpSpPr>
            <p:sp>
              <p:nvSpPr>
                <p:cNvPr id="231" name="Line 270"/>
                <p:cNvSpPr>
                  <a:spLocks noChangeShapeType="1"/>
                </p:cNvSpPr>
                <p:nvPr/>
              </p:nvSpPr>
              <p:spPr bwMode="auto">
                <a:xfrm flipH="1">
                  <a:off x="3130" y="3288"/>
                  <a:ext cx="205" cy="6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2" name="Line 271"/>
                <p:cNvSpPr>
                  <a:spLocks noChangeShapeType="1"/>
                </p:cNvSpPr>
                <p:nvPr/>
              </p:nvSpPr>
              <p:spPr bwMode="auto">
                <a:xfrm>
                  <a:off x="3335" y="3288"/>
                  <a:ext cx="205" cy="6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3" name="Line 272"/>
                <p:cNvSpPr>
                  <a:spLocks noChangeShapeType="1"/>
                </p:cNvSpPr>
                <p:nvPr/>
              </p:nvSpPr>
              <p:spPr bwMode="auto">
                <a:xfrm>
                  <a:off x="3130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4" name="Line 273"/>
                <p:cNvSpPr>
                  <a:spLocks noChangeShapeType="1"/>
                </p:cNvSpPr>
                <p:nvPr/>
              </p:nvSpPr>
              <p:spPr bwMode="auto">
                <a:xfrm flipH="1">
                  <a:off x="3335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5" name="Line 274"/>
                <p:cNvSpPr>
                  <a:spLocks noChangeShapeType="1"/>
                </p:cNvSpPr>
                <p:nvPr/>
              </p:nvSpPr>
              <p:spPr bwMode="auto">
                <a:xfrm>
                  <a:off x="3335" y="3303"/>
                  <a:ext cx="0" cy="7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6" name="Line 275"/>
                <p:cNvSpPr>
                  <a:spLocks noChangeShapeType="1"/>
                </p:cNvSpPr>
                <p:nvPr/>
              </p:nvSpPr>
              <p:spPr bwMode="auto">
                <a:xfrm flipV="1">
                  <a:off x="3130" y="3888"/>
                  <a:ext cx="205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7" name="Line 276"/>
                <p:cNvSpPr>
                  <a:spLocks noChangeShapeType="1"/>
                </p:cNvSpPr>
                <p:nvPr/>
              </p:nvSpPr>
              <p:spPr bwMode="auto">
                <a:xfrm flipH="1" flipV="1">
                  <a:off x="3335" y="3888"/>
                  <a:ext cx="205" cy="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8" name="Line 277"/>
                <p:cNvSpPr>
                  <a:spLocks noChangeShapeType="1"/>
                </p:cNvSpPr>
                <p:nvPr/>
              </p:nvSpPr>
              <p:spPr bwMode="auto">
                <a:xfrm>
                  <a:off x="3217" y="3668"/>
                  <a:ext cx="118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9" name="Line 278"/>
                <p:cNvSpPr>
                  <a:spLocks noChangeShapeType="1"/>
                </p:cNvSpPr>
                <p:nvPr/>
              </p:nvSpPr>
              <p:spPr bwMode="auto">
                <a:xfrm flipV="1">
                  <a:off x="3335" y="3668"/>
                  <a:ext cx="124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40" name="Line 279"/>
                <p:cNvSpPr>
                  <a:spLocks noChangeShapeType="1"/>
                </p:cNvSpPr>
                <p:nvPr/>
              </p:nvSpPr>
              <p:spPr bwMode="auto">
                <a:xfrm>
                  <a:off x="3178" y="3766"/>
                  <a:ext cx="152" cy="7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41" name="Line 280"/>
                <p:cNvSpPr>
                  <a:spLocks noChangeShapeType="1"/>
                </p:cNvSpPr>
                <p:nvPr/>
              </p:nvSpPr>
              <p:spPr bwMode="auto">
                <a:xfrm flipV="1">
                  <a:off x="3335" y="3781"/>
                  <a:ext cx="153" cy="6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42" name="Line 281"/>
                <p:cNvSpPr>
                  <a:spLocks noChangeShapeType="1"/>
                </p:cNvSpPr>
                <p:nvPr/>
              </p:nvSpPr>
              <p:spPr bwMode="auto">
                <a:xfrm flipV="1">
                  <a:off x="3335" y="3567"/>
                  <a:ext cx="78" cy="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43" name="Line 282"/>
                <p:cNvSpPr>
                  <a:spLocks noChangeShapeType="1"/>
                </p:cNvSpPr>
                <p:nvPr/>
              </p:nvSpPr>
              <p:spPr bwMode="auto">
                <a:xfrm flipV="1">
                  <a:off x="3335" y="3428"/>
                  <a:ext cx="49" cy="2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44" name="Line 283"/>
                <p:cNvSpPr>
                  <a:spLocks noChangeShapeType="1"/>
                </p:cNvSpPr>
                <p:nvPr/>
              </p:nvSpPr>
              <p:spPr bwMode="auto">
                <a:xfrm>
                  <a:off x="3247" y="3558"/>
                  <a:ext cx="9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45" name="Line 284"/>
                <p:cNvSpPr>
                  <a:spLocks noChangeShapeType="1"/>
                </p:cNvSpPr>
                <p:nvPr/>
              </p:nvSpPr>
              <p:spPr bwMode="auto">
                <a:xfrm>
                  <a:off x="3289" y="3422"/>
                  <a:ext cx="5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</p:grpSp>
          <p:pic>
            <p:nvPicPr>
              <p:cNvPr id="229" name="Picture 799" descr="cell_tower_radiation copy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2" y="2409"/>
                <a:ext cx="576" cy="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30" name="Oval 800"/>
              <p:cNvSpPr>
                <a:spLocks noChangeArrowheads="1"/>
              </p:cNvSpPr>
              <p:nvPr/>
            </p:nvSpPr>
            <p:spPr bwMode="auto">
              <a:xfrm>
                <a:off x="986" y="2597"/>
                <a:ext cx="66" cy="69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58" name="Text Box 580"/>
            <p:cNvSpPr txBox="1">
              <a:spLocks noChangeArrowheads="1"/>
            </p:cNvSpPr>
            <p:nvPr/>
          </p:nvSpPr>
          <p:spPr bwMode="auto">
            <a:xfrm>
              <a:off x="5957888" y="1384300"/>
              <a:ext cx="997998" cy="266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solidFill>
                    <a:srgbClr val="FF0000"/>
                  </a:solidFill>
                </a:rPr>
                <a:t>mobile network</a:t>
              </a:r>
            </a:p>
          </p:txBody>
        </p:sp>
        <p:sp>
          <p:nvSpPr>
            <p:cNvPr id="59" name="Text Box 580"/>
            <p:cNvSpPr txBox="1">
              <a:spLocks noChangeArrowheads="1"/>
            </p:cNvSpPr>
            <p:nvPr/>
          </p:nvSpPr>
          <p:spPr bwMode="auto">
            <a:xfrm>
              <a:off x="7561263" y="2071688"/>
              <a:ext cx="713499" cy="266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solidFill>
                    <a:srgbClr val="FF0000"/>
                  </a:solidFill>
                </a:rPr>
                <a:t>global ISP</a:t>
              </a:r>
            </a:p>
          </p:txBody>
        </p:sp>
        <p:sp>
          <p:nvSpPr>
            <p:cNvPr id="60" name="Text Box 580"/>
            <p:cNvSpPr txBox="1">
              <a:spLocks noChangeArrowheads="1"/>
            </p:cNvSpPr>
            <p:nvPr/>
          </p:nvSpPr>
          <p:spPr bwMode="auto">
            <a:xfrm>
              <a:off x="7337425" y="3298825"/>
              <a:ext cx="830164" cy="266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solidFill>
                    <a:srgbClr val="FF0000"/>
                  </a:solidFill>
                </a:rPr>
                <a:t>regional ISP</a:t>
              </a:r>
            </a:p>
          </p:txBody>
        </p:sp>
        <p:sp>
          <p:nvSpPr>
            <p:cNvPr id="61" name="Text Box 580"/>
            <p:cNvSpPr txBox="1">
              <a:spLocks noChangeArrowheads="1"/>
            </p:cNvSpPr>
            <p:nvPr/>
          </p:nvSpPr>
          <p:spPr bwMode="auto">
            <a:xfrm>
              <a:off x="6324600" y="2963863"/>
              <a:ext cx="576366" cy="383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1600">
                  <a:solidFill>
                    <a:srgbClr val="FF0000"/>
                  </a:solidFill>
                </a:rPr>
                <a:t>home </a:t>
              </a:r>
            </a:p>
            <a:p>
              <a:pPr>
                <a:lnSpc>
                  <a:spcPct val="80000"/>
                </a:lnSpc>
              </a:pPr>
              <a:r>
                <a:rPr lang="en-US" sz="1600">
                  <a:solidFill>
                    <a:srgbClr val="FF0000"/>
                  </a:solidFill>
                </a:rPr>
                <a:t>network</a:t>
              </a:r>
            </a:p>
          </p:txBody>
        </p:sp>
        <p:sp>
          <p:nvSpPr>
            <p:cNvPr id="62" name="Text Box 580"/>
            <p:cNvSpPr txBox="1">
              <a:spLocks noChangeArrowheads="1"/>
            </p:cNvSpPr>
            <p:nvPr/>
          </p:nvSpPr>
          <p:spPr bwMode="auto">
            <a:xfrm>
              <a:off x="5584825" y="5645150"/>
              <a:ext cx="834258" cy="383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1600">
                  <a:solidFill>
                    <a:srgbClr val="FF0000"/>
                  </a:solidFill>
                </a:rPr>
                <a:t>institutional</a:t>
              </a:r>
            </a:p>
            <a:p>
              <a:pPr>
                <a:lnSpc>
                  <a:spcPct val="80000"/>
                </a:lnSpc>
              </a:pPr>
              <a:r>
                <a:rPr lang="en-US" sz="1600">
                  <a:solidFill>
                    <a:srgbClr val="FF0000"/>
                  </a:solidFill>
                </a:rPr>
                <a:t>       network</a:t>
              </a:r>
            </a:p>
          </p:txBody>
        </p:sp>
        <p:grpSp>
          <p:nvGrpSpPr>
            <p:cNvPr id="63" name="Group 950"/>
            <p:cNvGrpSpPr>
              <a:grpSpLocks/>
            </p:cNvGrpSpPr>
            <p:nvPr/>
          </p:nvGrpSpPr>
          <p:grpSpPr bwMode="auto">
            <a:xfrm>
              <a:off x="8240713" y="5002213"/>
              <a:ext cx="227012" cy="481013"/>
              <a:chOff x="4140" y="429"/>
              <a:chExt cx="1425" cy="2396"/>
            </a:xfrm>
          </p:grpSpPr>
          <p:sp>
            <p:nvSpPr>
              <p:cNvPr id="196" name="Freeform 951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7 w 354"/>
                  <a:gd name="T1" fmla="*/ 0 h 2742"/>
                  <a:gd name="T2" fmla="*/ 38 w 354"/>
                  <a:gd name="T3" fmla="*/ 55 h 2742"/>
                  <a:gd name="T4" fmla="*/ 37 w 354"/>
                  <a:gd name="T5" fmla="*/ 425 h 2742"/>
                  <a:gd name="T6" fmla="*/ 0 w 354"/>
                  <a:gd name="T7" fmla="*/ 445 h 2742"/>
                  <a:gd name="T8" fmla="*/ 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97" name="Rectangle 952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98" name="Freeform 953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3 w 211"/>
                  <a:gd name="T3" fmla="*/ 36 h 2537"/>
                  <a:gd name="T4" fmla="*/ 2 w 211"/>
                  <a:gd name="T5" fmla="*/ 405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99" name="Freeform 954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1 h 226"/>
                  <a:gd name="T4" fmla="*/ 36 w 328"/>
                  <a:gd name="T5" fmla="*/ 38 h 226"/>
                  <a:gd name="T6" fmla="*/ 0 w 328"/>
                  <a:gd name="T7" fmla="*/ 1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200" name="Rectangle 955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201" name="Group 956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226" name="AutoShape 95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27" name="AutoShape 958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202" name="Rectangle 959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203" name="Group 960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224" name="AutoShape 961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25" name="AutoShape 962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204" name="Rectangle 963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05" name="Rectangle 964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206" name="Group 965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222" name="AutoShape 966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23" name="AutoShape 967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207" name="Freeform 968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0 h 226"/>
                  <a:gd name="T4" fmla="*/ 36 w 328"/>
                  <a:gd name="T5" fmla="*/ 36 h 226"/>
                  <a:gd name="T6" fmla="*/ 0 w 328"/>
                  <a:gd name="T7" fmla="*/ 1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208" name="Group 969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220" name="AutoShape 970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21" name="AutoShape 971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209" name="Rectangle 972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10" name="Freeform 973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32 w 296"/>
                  <a:gd name="T3" fmla="*/ 22 h 256"/>
                  <a:gd name="T4" fmla="*/ 32 w 296"/>
                  <a:gd name="T5" fmla="*/ 41 h 256"/>
                  <a:gd name="T6" fmla="*/ 0 w 296"/>
                  <a:gd name="T7" fmla="*/ 15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211" name="Freeform 974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34 w 304"/>
                  <a:gd name="T3" fmla="*/ 27 h 288"/>
                  <a:gd name="T4" fmla="*/ 31 w 304"/>
                  <a:gd name="T5" fmla="*/ 47 h 288"/>
                  <a:gd name="T6" fmla="*/ 2 w 304"/>
                  <a:gd name="T7" fmla="*/ 2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212" name="Oval 975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13" name="Freeform 976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18 h 240"/>
                  <a:gd name="T2" fmla="*/ 2 w 306"/>
                  <a:gd name="T3" fmla="*/ 40 h 240"/>
                  <a:gd name="T4" fmla="*/ 34 w 306"/>
                  <a:gd name="T5" fmla="*/ 18 h 240"/>
                  <a:gd name="T6" fmla="*/ 32 w 306"/>
                  <a:gd name="T7" fmla="*/ 0 h 240"/>
                  <a:gd name="T8" fmla="*/ 0 w 306"/>
                  <a:gd name="T9" fmla="*/ 1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214" name="AutoShape 977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15" name="AutoShape 978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16" name="Oval 979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17" name="Oval 980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lang="en-US" sz="1800">
                  <a:solidFill>
                    <a:srgbClr val="FF0000"/>
                  </a:solidFill>
                </a:endParaRPr>
              </a:p>
            </p:txBody>
          </p:sp>
          <p:sp>
            <p:nvSpPr>
              <p:cNvPr id="218" name="Oval 981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19" name="Rectangle 982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4" name="Group 983"/>
            <p:cNvGrpSpPr>
              <a:grpSpLocks/>
            </p:cNvGrpSpPr>
            <p:nvPr/>
          </p:nvGrpSpPr>
          <p:grpSpPr bwMode="auto">
            <a:xfrm>
              <a:off x="7924800" y="5303838"/>
              <a:ext cx="227012" cy="481013"/>
              <a:chOff x="4140" y="429"/>
              <a:chExt cx="1425" cy="2396"/>
            </a:xfrm>
          </p:grpSpPr>
          <p:sp>
            <p:nvSpPr>
              <p:cNvPr id="164" name="Freeform 984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7 w 354"/>
                  <a:gd name="T1" fmla="*/ 0 h 2742"/>
                  <a:gd name="T2" fmla="*/ 38 w 354"/>
                  <a:gd name="T3" fmla="*/ 55 h 2742"/>
                  <a:gd name="T4" fmla="*/ 37 w 354"/>
                  <a:gd name="T5" fmla="*/ 425 h 2742"/>
                  <a:gd name="T6" fmla="*/ 0 w 354"/>
                  <a:gd name="T7" fmla="*/ 445 h 2742"/>
                  <a:gd name="T8" fmla="*/ 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65" name="Rectangle 985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66" name="Freeform 986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3 w 211"/>
                  <a:gd name="T3" fmla="*/ 36 h 2537"/>
                  <a:gd name="T4" fmla="*/ 2 w 211"/>
                  <a:gd name="T5" fmla="*/ 405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67" name="Freeform 987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1 h 226"/>
                  <a:gd name="T4" fmla="*/ 36 w 328"/>
                  <a:gd name="T5" fmla="*/ 38 h 226"/>
                  <a:gd name="T6" fmla="*/ 0 w 328"/>
                  <a:gd name="T7" fmla="*/ 1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68" name="Rectangle 988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69" name="Group 989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194" name="AutoShape 990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95" name="AutoShape 991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70" name="Rectangle 992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71" name="Group 993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192" name="AutoShape 994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93" name="AutoShape 995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72" name="Rectangle 996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73" name="Rectangle 997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74" name="Group 998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190" name="AutoShape 999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91" name="AutoShape 1000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75" name="Freeform 1001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0 h 226"/>
                  <a:gd name="T4" fmla="*/ 36 w 328"/>
                  <a:gd name="T5" fmla="*/ 36 h 226"/>
                  <a:gd name="T6" fmla="*/ 0 w 328"/>
                  <a:gd name="T7" fmla="*/ 1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76" name="Group 1002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188" name="AutoShape 1003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89" name="AutoShape 1004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77" name="Rectangle 1005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78" name="Freeform 1006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32 w 296"/>
                  <a:gd name="T3" fmla="*/ 22 h 256"/>
                  <a:gd name="T4" fmla="*/ 32 w 296"/>
                  <a:gd name="T5" fmla="*/ 41 h 256"/>
                  <a:gd name="T6" fmla="*/ 0 w 296"/>
                  <a:gd name="T7" fmla="*/ 15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79" name="Freeform 1007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34 w 304"/>
                  <a:gd name="T3" fmla="*/ 27 h 288"/>
                  <a:gd name="T4" fmla="*/ 31 w 304"/>
                  <a:gd name="T5" fmla="*/ 47 h 288"/>
                  <a:gd name="T6" fmla="*/ 2 w 304"/>
                  <a:gd name="T7" fmla="*/ 2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80" name="Oval 1008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81" name="Freeform 1009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18 h 240"/>
                  <a:gd name="T2" fmla="*/ 2 w 306"/>
                  <a:gd name="T3" fmla="*/ 40 h 240"/>
                  <a:gd name="T4" fmla="*/ 34 w 306"/>
                  <a:gd name="T5" fmla="*/ 18 h 240"/>
                  <a:gd name="T6" fmla="*/ 32 w 306"/>
                  <a:gd name="T7" fmla="*/ 0 h 240"/>
                  <a:gd name="T8" fmla="*/ 0 w 306"/>
                  <a:gd name="T9" fmla="*/ 1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82" name="AutoShape 1010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83" name="AutoShape 1011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84" name="Oval 1012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85" name="Oval 1013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lang="en-US" sz="1800">
                  <a:solidFill>
                    <a:srgbClr val="FF0000"/>
                  </a:solidFill>
                </a:endParaRPr>
              </a:p>
            </p:txBody>
          </p:sp>
          <p:sp>
            <p:nvSpPr>
              <p:cNvPr id="186" name="Oval 1014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87" name="Rectangle 1015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5" name="Group 1016"/>
            <p:cNvGrpSpPr>
              <a:grpSpLocks/>
            </p:cNvGrpSpPr>
            <p:nvPr/>
          </p:nvGrpSpPr>
          <p:grpSpPr bwMode="auto">
            <a:xfrm>
              <a:off x="5302250" y="2043113"/>
              <a:ext cx="534987" cy="407988"/>
              <a:chOff x="877" y="1008"/>
              <a:chExt cx="2747" cy="2591"/>
            </a:xfrm>
          </p:grpSpPr>
          <p:pic>
            <p:nvPicPr>
              <p:cNvPr id="141" name="Picture 1017" descr="antenna_stylized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2" name="Picture 1018" descr="laptop_keyboard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3" name="Freeform 1019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pic>
            <p:nvPicPr>
              <p:cNvPr id="144" name="Picture 1020" descr="screen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5" name="Freeform 1021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46" name="Freeform 1022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47" name="Freeform 1023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48" name="Freeform 1024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49" name="Freeform 1025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50" name="Freeform 1026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51" name="Group 1027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158" name="Freeform 1028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59" name="Freeform 1029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60" name="Freeform 1030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61" name="Freeform 1031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62" name="Freeform 1032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63" name="Freeform 1033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52" name="Freeform 1034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53" name="Freeform 1035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54" name="Freeform 1036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55" name="Freeform 1037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56" name="Freeform 1038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57" name="Freeform 1039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6" name="Group 1064"/>
            <p:cNvGrpSpPr>
              <a:grpSpLocks/>
            </p:cNvGrpSpPr>
            <p:nvPr/>
          </p:nvGrpSpPr>
          <p:grpSpPr bwMode="auto">
            <a:xfrm>
              <a:off x="6872288" y="5486400"/>
              <a:ext cx="474662" cy="407988"/>
              <a:chOff x="877" y="1008"/>
              <a:chExt cx="2747" cy="2591"/>
            </a:xfrm>
          </p:grpSpPr>
          <p:pic>
            <p:nvPicPr>
              <p:cNvPr id="118" name="Picture 1065" descr="antenna_stylized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9" name="Picture 1066" descr="laptop_keyboard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0" name="Freeform 1067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pic>
            <p:nvPicPr>
              <p:cNvPr id="121" name="Picture 1068" descr="screen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2" name="Freeform 1069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23" name="Freeform 1070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24" name="Freeform 1071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25" name="Freeform 1072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26" name="Freeform 1073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27" name="Freeform 1074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28" name="Group 1075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135" name="Freeform 1076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36" name="Freeform 1077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37" name="Freeform 1078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38" name="Freeform 1079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39" name="Freeform 1080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40" name="Freeform 1081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29" name="Freeform 1082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30" name="Freeform 1083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31" name="Freeform 1084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32" name="Freeform 1085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33" name="Freeform 1086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34" name="Freeform 1087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7" name="Group 1114"/>
            <p:cNvGrpSpPr>
              <a:grpSpLocks/>
            </p:cNvGrpSpPr>
            <p:nvPr/>
          </p:nvGrpSpPr>
          <p:grpSpPr bwMode="auto">
            <a:xfrm>
              <a:off x="5561013" y="3041650"/>
              <a:ext cx="444500" cy="407988"/>
              <a:chOff x="877" y="1008"/>
              <a:chExt cx="2747" cy="2591"/>
            </a:xfrm>
          </p:grpSpPr>
          <p:pic>
            <p:nvPicPr>
              <p:cNvPr id="95" name="Picture 1115" descr="antenna_stylized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" name="Picture 1116" descr="laptop_keyboard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7" name="Freeform 1117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pic>
            <p:nvPicPr>
              <p:cNvPr id="98" name="Picture 1118" descr="screen"/>
              <p:cNvPicPr>
                <a:picLocks noChangeAspect="1" noChangeArrowheads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9" name="Freeform 1119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1120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01" name="Freeform 1121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02" name="Freeform 1122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Freeform 1123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04" name="Freeform 1124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5" name="Group 1125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112" name="Freeform 1126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3" name="Freeform 1127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4" name="Freeform 1128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5" name="Freeform 1129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6" name="Freeform 1130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7" name="Freeform 1131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6" name="Freeform 1132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07" name="Freeform 1133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08" name="Freeform 1134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09" name="Freeform 1135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10" name="Freeform 1136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111" name="Freeform 1137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8" name="Group 1139"/>
            <p:cNvGrpSpPr>
              <a:grpSpLocks/>
            </p:cNvGrpSpPr>
            <p:nvPr/>
          </p:nvGrpSpPr>
          <p:grpSpPr bwMode="auto">
            <a:xfrm flipH="1">
              <a:off x="5940425" y="3222625"/>
              <a:ext cx="414337" cy="373063"/>
              <a:chOff x="2839" y="3501"/>
              <a:chExt cx="755" cy="803"/>
            </a:xfrm>
          </p:grpSpPr>
          <p:pic>
            <p:nvPicPr>
              <p:cNvPr id="93" name="Picture 114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4" name="Freeform 1141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9" name="Group 1142"/>
            <p:cNvGrpSpPr>
              <a:grpSpLocks/>
            </p:cNvGrpSpPr>
            <p:nvPr/>
          </p:nvGrpSpPr>
          <p:grpSpPr bwMode="auto">
            <a:xfrm>
              <a:off x="7307263" y="5422900"/>
              <a:ext cx="474662" cy="407988"/>
              <a:chOff x="877" y="1008"/>
              <a:chExt cx="2747" cy="2591"/>
            </a:xfrm>
          </p:grpSpPr>
          <p:pic>
            <p:nvPicPr>
              <p:cNvPr id="70" name="Picture 1143" descr="antenna_stylized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" name="Picture 1144" descr="laptop_keyboard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" name="Freeform 1145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pic>
            <p:nvPicPr>
              <p:cNvPr id="73" name="Picture 1146" descr="screen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4" name="Freeform 1147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75" name="Freeform 1148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76" name="Freeform 1149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77" name="Freeform 1150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78" name="Freeform 1151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79" name="Freeform 1152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80" name="Group 1153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87" name="Freeform 1154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8" name="Freeform 1155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9" name="Freeform 1156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0" name="Freeform 1157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1" name="Freeform 1158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2" name="Freeform 1159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81" name="Freeform 1160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82" name="Freeform 1161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83" name="Freeform 1162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84" name="Freeform 1163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85" name="Freeform 1164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86" name="Freeform 1165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359" name="Freeform 358"/>
          <p:cNvSpPr/>
          <p:nvPr/>
        </p:nvSpPr>
        <p:spPr>
          <a:xfrm>
            <a:off x="2805124" y="2997200"/>
            <a:ext cx="3003359" cy="2628900"/>
          </a:xfrm>
          <a:custGeom>
            <a:avLst/>
            <a:gdLst>
              <a:gd name="connsiteX0" fmla="*/ 1576 w 3003359"/>
              <a:gd name="connsiteY0" fmla="*/ 0 h 2628900"/>
              <a:gd name="connsiteX1" fmla="*/ 14276 w 3003359"/>
              <a:gd name="connsiteY1" fmla="*/ 342900 h 2628900"/>
              <a:gd name="connsiteX2" fmla="*/ 90476 w 3003359"/>
              <a:gd name="connsiteY2" fmla="*/ 393700 h 2628900"/>
              <a:gd name="connsiteX3" fmla="*/ 230176 w 3003359"/>
              <a:gd name="connsiteY3" fmla="*/ 431800 h 2628900"/>
              <a:gd name="connsiteX4" fmla="*/ 623876 w 3003359"/>
              <a:gd name="connsiteY4" fmla="*/ 444500 h 2628900"/>
              <a:gd name="connsiteX5" fmla="*/ 890576 w 3003359"/>
              <a:gd name="connsiteY5" fmla="*/ 482600 h 2628900"/>
              <a:gd name="connsiteX6" fmla="*/ 1398576 w 3003359"/>
              <a:gd name="connsiteY6" fmla="*/ 469900 h 2628900"/>
              <a:gd name="connsiteX7" fmla="*/ 1563676 w 3003359"/>
              <a:gd name="connsiteY7" fmla="*/ 495300 h 2628900"/>
              <a:gd name="connsiteX8" fmla="*/ 1639876 w 3003359"/>
              <a:gd name="connsiteY8" fmla="*/ 546100 h 2628900"/>
              <a:gd name="connsiteX9" fmla="*/ 1677976 w 3003359"/>
              <a:gd name="connsiteY9" fmla="*/ 571500 h 2628900"/>
              <a:gd name="connsiteX10" fmla="*/ 1741476 w 3003359"/>
              <a:gd name="connsiteY10" fmla="*/ 622300 h 2628900"/>
              <a:gd name="connsiteX11" fmla="*/ 1804976 w 3003359"/>
              <a:gd name="connsiteY11" fmla="*/ 673100 h 2628900"/>
              <a:gd name="connsiteX12" fmla="*/ 1843076 w 3003359"/>
              <a:gd name="connsiteY12" fmla="*/ 711200 h 2628900"/>
              <a:gd name="connsiteX13" fmla="*/ 1868476 w 3003359"/>
              <a:gd name="connsiteY13" fmla="*/ 787400 h 2628900"/>
              <a:gd name="connsiteX14" fmla="*/ 1931976 w 3003359"/>
              <a:gd name="connsiteY14" fmla="*/ 850900 h 2628900"/>
              <a:gd name="connsiteX15" fmla="*/ 1995476 w 3003359"/>
              <a:gd name="connsiteY15" fmla="*/ 914400 h 2628900"/>
              <a:gd name="connsiteX16" fmla="*/ 2020876 w 3003359"/>
              <a:gd name="connsiteY16" fmla="*/ 990600 h 2628900"/>
              <a:gd name="connsiteX17" fmla="*/ 2008176 w 3003359"/>
              <a:gd name="connsiteY17" fmla="*/ 1168400 h 2628900"/>
              <a:gd name="connsiteX18" fmla="*/ 1995476 w 3003359"/>
              <a:gd name="connsiteY18" fmla="*/ 1206500 h 2628900"/>
              <a:gd name="connsiteX19" fmla="*/ 1982776 w 3003359"/>
              <a:gd name="connsiteY19" fmla="*/ 1257300 h 2628900"/>
              <a:gd name="connsiteX20" fmla="*/ 1970076 w 3003359"/>
              <a:gd name="connsiteY20" fmla="*/ 1295400 h 2628900"/>
              <a:gd name="connsiteX21" fmla="*/ 1957376 w 3003359"/>
              <a:gd name="connsiteY21" fmla="*/ 1346200 h 2628900"/>
              <a:gd name="connsiteX22" fmla="*/ 1931976 w 3003359"/>
              <a:gd name="connsiteY22" fmla="*/ 1397000 h 2628900"/>
              <a:gd name="connsiteX23" fmla="*/ 1919276 w 3003359"/>
              <a:gd name="connsiteY23" fmla="*/ 1435100 h 2628900"/>
              <a:gd name="connsiteX24" fmla="*/ 1893876 w 3003359"/>
              <a:gd name="connsiteY24" fmla="*/ 1473200 h 2628900"/>
              <a:gd name="connsiteX25" fmla="*/ 1868476 w 3003359"/>
              <a:gd name="connsiteY25" fmla="*/ 1549400 h 2628900"/>
              <a:gd name="connsiteX26" fmla="*/ 1893876 w 3003359"/>
              <a:gd name="connsiteY26" fmla="*/ 1663700 h 2628900"/>
              <a:gd name="connsiteX27" fmla="*/ 1931976 w 3003359"/>
              <a:gd name="connsiteY27" fmla="*/ 1701800 h 2628900"/>
              <a:gd name="connsiteX28" fmla="*/ 1995476 w 3003359"/>
              <a:gd name="connsiteY28" fmla="*/ 1714500 h 2628900"/>
              <a:gd name="connsiteX29" fmla="*/ 2046276 w 3003359"/>
              <a:gd name="connsiteY29" fmla="*/ 1727200 h 2628900"/>
              <a:gd name="connsiteX30" fmla="*/ 2122476 w 3003359"/>
              <a:gd name="connsiteY30" fmla="*/ 1752600 h 2628900"/>
              <a:gd name="connsiteX31" fmla="*/ 2160576 w 3003359"/>
              <a:gd name="connsiteY31" fmla="*/ 1765300 h 2628900"/>
              <a:gd name="connsiteX32" fmla="*/ 2351076 w 3003359"/>
              <a:gd name="connsiteY32" fmla="*/ 1803400 h 2628900"/>
              <a:gd name="connsiteX33" fmla="*/ 2389176 w 3003359"/>
              <a:gd name="connsiteY33" fmla="*/ 1816100 h 2628900"/>
              <a:gd name="connsiteX34" fmla="*/ 2478076 w 3003359"/>
              <a:gd name="connsiteY34" fmla="*/ 1879600 h 2628900"/>
              <a:gd name="connsiteX35" fmla="*/ 2554276 w 3003359"/>
              <a:gd name="connsiteY35" fmla="*/ 1930400 h 2628900"/>
              <a:gd name="connsiteX36" fmla="*/ 2592376 w 3003359"/>
              <a:gd name="connsiteY36" fmla="*/ 1943100 h 2628900"/>
              <a:gd name="connsiteX37" fmla="*/ 2630476 w 3003359"/>
              <a:gd name="connsiteY37" fmla="*/ 1968500 h 2628900"/>
              <a:gd name="connsiteX38" fmla="*/ 2719376 w 3003359"/>
              <a:gd name="connsiteY38" fmla="*/ 2006600 h 2628900"/>
              <a:gd name="connsiteX39" fmla="*/ 2846376 w 3003359"/>
              <a:gd name="connsiteY39" fmla="*/ 2120900 h 2628900"/>
              <a:gd name="connsiteX40" fmla="*/ 2884476 w 3003359"/>
              <a:gd name="connsiteY40" fmla="*/ 2159000 h 2628900"/>
              <a:gd name="connsiteX41" fmla="*/ 2922576 w 3003359"/>
              <a:gd name="connsiteY41" fmla="*/ 2171700 h 2628900"/>
              <a:gd name="connsiteX42" fmla="*/ 2960676 w 3003359"/>
              <a:gd name="connsiteY42" fmla="*/ 2197100 h 2628900"/>
              <a:gd name="connsiteX43" fmla="*/ 2986076 w 3003359"/>
              <a:gd name="connsiteY43" fmla="*/ 2235200 h 2628900"/>
              <a:gd name="connsiteX44" fmla="*/ 2986076 w 3003359"/>
              <a:gd name="connsiteY44" fmla="*/ 2476500 h 2628900"/>
              <a:gd name="connsiteX45" fmla="*/ 2973376 w 3003359"/>
              <a:gd name="connsiteY45" fmla="*/ 2514600 h 2628900"/>
              <a:gd name="connsiteX46" fmla="*/ 2973376 w 3003359"/>
              <a:gd name="connsiteY46" fmla="*/ 2628900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3359" h="2628900">
                <a:moveTo>
                  <a:pt x="1576" y="0"/>
                </a:moveTo>
                <a:cubicBezTo>
                  <a:pt x="5809" y="114300"/>
                  <a:pt x="-10917" y="231331"/>
                  <a:pt x="14276" y="342900"/>
                </a:cubicBezTo>
                <a:cubicBezTo>
                  <a:pt x="21000" y="372677"/>
                  <a:pt x="65076" y="376767"/>
                  <a:pt x="90476" y="393700"/>
                </a:cubicBezTo>
                <a:cubicBezTo>
                  <a:pt x="150720" y="433862"/>
                  <a:pt x="127416" y="426530"/>
                  <a:pt x="230176" y="431800"/>
                </a:cubicBezTo>
                <a:cubicBezTo>
                  <a:pt x="361305" y="438525"/>
                  <a:pt x="492643" y="440267"/>
                  <a:pt x="623876" y="444500"/>
                </a:cubicBezTo>
                <a:cubicBezTo>
                  <a:pt x="796727" y="479070"/>
                  <a:pt x="707882" y="465991"/>
                  <a:pt x="890576" y="482600"/>
                </a:cubicBezTo>
                <a:cubicBezTo>
                  <a:pt x="1059909" y="478367"/>
                  <a:pt x="1229190" y="469900"/>
                  <a:pt x="1398576" y="469900"/>
                </a:cubicBezTo>
                <a:cubicBezTo>
                  <a:pt x="1413897" y="469900"/>
                  <a:pt x="1524547" y="473562"/>
                  <a:pt x="1563676" y="495300"/>
                </a:cubicBezTo>
                <a:cubicBezTo>
                  <a:pt x="1590361" y="510125"/>
                  <a:pt x="1614476" y="529167"/>
                  <a:pt x="1639876" y="546100"/>
                </a:cubicBezTo>
                <a:lnTo>
                  <a:pt x="1677976" y="571500"/>
                </a:lnTo>
                <a:cubicBezTo>
                  <a:pt x="1750769" y="680689"/>
                  <a:pt x="1653842" y="552193"/>
                  <a:pt x="1741476" y="622300"/>
                </a:cubicBezTo>
                <a:cubicBezTo>
                  <a:pt x="1823540" y="687952"/>
                  <a:pt x="1709211" y="641178"/>
                  <a:pt x="1804976" y="673100"/>
                </a:cubicBezTo>
                <a:cubicBezTo>
                  <a:pt x="1817676" y="685800"/>
                  <a:pt x="1834354" y="695500"/>
                  <a:pt x="1843076" y="711200"/>
                </a:cubicBezTo>
                <a:cubicBezTo>
                  <a:pt x="1856079" y="734605"/>
                  <a:pt x="1849544" y="768468"/>
                  <a:pt x="1868476" y="787400"/>
                </a:cubicBezTo>
                <a:cubicBezTo>
                  <a:pt x="1889643" y="808567"/>
                  <a:pt x="1912264" y="828372"/>
                  <a:pt x="1931976" y="850900"/>
                </a:cubicBezTo>
                <a:cubicBezTo>
                  <a:pt x="1991243" y="918633"/>
                  <a:pt x="1919276" y="863600"/>
                  <a:pt x="1995476" y="914400"/>
                </a:cubicBezTo>
                <a:cubicBezTo>
                  <a:pt x="2003943" y="939800"/>
                  <a:pt x="2022784" y="963894"/>
                  <a:pt x="2020876" y="990600"/>
                </a:cubicBezTo>
                <a:cubicBezTo>
                  <a:pt x="2016643" y="1049867"/>
                  <a:pt x="2015118" y="1109389"/>
                  <a:pt x="2008176" y="1168400"/>
                </a:cubicBezTo>
                <a:cubicBezTo>
                  <a:pt x="2006612" y="1181695"/>
                  <a:pt x="1999154" y="1193628"/>
                  <a:pt x="1995476" y="1206500"/>
                </a:cubicBezTo>
                <a:cubicBezTo>
                  <a:pt x="1990681" y="1223283"/>
                  <a:pt x="1987571" y="1240517"/>
                  <a:pt x="1982776" y="1257300"/>
                </a:cubicBezTo>
                <a:cubicBezTo>
                  <a:pt x="1979098" y="1270172"/>
                  <a:pt x="1973754" y="1282528"/>
                  <a:pt x="1970076" y="1295400"/>
                </a:cubicBezTo>
                <a:cubicBezTo>
                  <a:pt x="1965281" y="1312183"/>
                  <a:pt x="1963505" y="1329857"/>
                  <a:pt x="1957376" y="1346200"/>
                </a:cubicBezTo>
                <a:cubicBezTo>
                  <a:pt x="1950729" y="1363927"/>
                  <a:pt x="1939434" y="1379599"/>
                  <a:pt x="1931976" y="1397000"/>
                </a:cubicBezTo>
                <a:cubicBezTo>
                  <a:pt x="1926703" y="1409305"/>
                  <a:pt x="1925263" y="1423126"/>
                  <a:pt x="1919276" y="1435100"/>
                </a:cubicBezTo>
                <a:cubicBezTo>
                  <a:pt x="1912450" y="1448752"/>
                  <a:pt x="1900075" y="1459252"/>
                  <a:pt x="1893876" y="1473200"/>
                </a:cubicBezTo>
                <a:cubicBezTo>
                  <a:pt x="1883002" y="1497666"/>
                  <a:pt x="1868476" y="1549400"/>
                  <a:pt x="1868476" y="1549400"/>
                </a:cubicBezTo>
                <a:cubicBezTo>
                  <a:pt x="1870013" y="1558620"/>
                  <a:pt x="1879981" y="1642857"/>
                  <a:pt x="1893876" y="1663700"/>
                </a:cubicBezTo>
                <a:cubicBezTo>
                  <a:pt x="1903839" y="1678644"/>
                  <a:pt x="1915912" y="1693768"/>
                  <a:pt x="1931976" y="1701800"/>
                </a:cubicBezTo>
                <a:cubicBezTo>
                  <a:pt x="1951283" y="1711453"/>
                  <a:pt x="1974404" y="1709817"/>
                  <a:pt x="1995476" y="1714500"/>
                </a:cubicBezTo>
                <a:cubicBezTo>
                  <a:pt x="2012515" y="1718286"/>
                  <a:pt x="2029558" y="1722184"/>
                  <a:pt x="2046276" y="1727200"/>
                </a:cubicBezTo>
                <a:cubicBezTo>
                  <a:pt x="2071921" y="1734893"/>
                  <a:pt x="2097076" y="1744133"/>
                  <a:pt x="2122476" y="1752600"/>
                </a:cubicBezTo>
                <a:cubicBezTo>
                  <a:pt x="2135176" y="1756833"/>
                  <a:pt x="2147371" y="1763099"/>
                  <a:pt x="2160576" y="1765300"/>
                </a:cubicBezTo>
                <a:cubicBezTo>
                  <a:pt x="2224415" y="1775940"/>
                  <a:pt x="2288711" y="1785581"/>
                  <a:pt x="2351076" y="1803400"/>
                </a:cubicBezTo>
                <a:cubicBezTo>
                  <a:pt x="2363948" y="1807078"/>
                  <a:pt x="2376476" y="1811867"/>
                  <a:pt x="2389176" y="1816100"/>
                </a:cubicBezTo>
                <a:cubicBezTo>
                  <a:pt x="2456521" y="1883445"/>
                  <a:pt x="2394496" y="1829452"/>
                  <a:pt x="2478076" y="1879600"/>
                </a:cubicBezTo>
                <a:cubicBezTo>
                  <a:pt x="2504253" y="1895306"/>
                  <a:pt x="2525316" y="1920747"/>
                  <a:pt x="2554276" y="1930400"/>
                </a:cubicBezTo>
                <a:cubicBezTo>
                  <a:pt x="2566976" y="1934633"/>
                  <a:pt x="2580402" y="1937113"/>
                  <a:pt x="2592376" y="1943100"/>
                </a:cubicBezTo>
                <a:cubicBezTo>
                  <a:pt x="2606028" y="1949926"/>
                  <a:pt x="2617224" y="1960927"/>
                  <a:pt x="2630476" y="1968500"/>
                </a:cubicBezTo>
                <a:cubicBezTo>
                  <a:pt x="2674418" y="1993609"/>
                  <a:pt x="2676632" y="1992352"/>
                  <a:pt x="2719376" y="2006600"/>
                </a:cubicBezTo>
                <a:cubicBezTo>
                  <a:pt x="2788776" y="2110700"/>
                  <a:pt x="2675660" y="1950184"/>
                  <a:pt x="2846376" y="2120900"/>
                </a:cubicBezTo>
                <a:cubicBezTo>
                  <a:pt x="2859076" y="2133600"/>
                  <a:pt x="2869532" y="2149037"/>
                  <a:pt x="2884476" y="2159000"/>
                </a:cubicBezTo>
                <a:cubicBezTo>
                  <a:pt x="2895615" y="2166426"/>
                  <a:pt x="2910602" y="2165713"/>
                  <a:pt x="2922576" y="2171700"/>
                </a:cubicBezTo>
                <a:cubicBezTo>
                  <a:pt x="2936228" y="2178526"/>
                  <a:pt x="2947976" y="2188633"/>
                  <a:pt x="2960676" y="2197100"/>
                </a:cubicBezTo>
                <a:cubicBezTo>
                  <a:pt x="2969143" y="2209800"/>
                  <a:pt x="2979250" y="2221548"/>
                  <a:pt x="2986076" y="2235200"/>
                </a:cubicBezTo>
                <a:cubicBezTo>
                  <a:pt x="3021698" y="2306445"/>
                  <a:pt x="2992202" y="2418301"/>
                  <a:pt x="2986076" y="2476500"/>
                </a:cubicBezTo>
                <a:cubicBezTo>
                  <a:pt x="2984675" y="2489813"/>
                  <a:pt x="2974488" y="2501259"/>
                  <a:pt x="2973376" y="2514600"/>
                </a:cubicBezTo>
                <a:cubicBezTo>
                  <a:pt x="2970212" y="2552568"/>
                  <a:pt x="2973376" y="2590800"/>
                  <a:pt x="2973376" y="2628900"/>
                </a:cubicBezTo>
              </a:path>
            </a:pathLst>
          </a:custGeom>
          <a:ln w="63500" cmpd="sng"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60" name="TextBox 359"/>
          <p:cNvSpPr txBox="1"/>
          <p:nvPr/>
        </p:nvSpPr>
        <p:spPr>
          <a:xfrm>
            <a:off x="2247952" y="3616541"/>
            <a:ext cx="1231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Proxy server</a:t>
            </a:r>
          </a:p>
        </p:txBody>
      </p:sp>
      <p:cxnSp>
        <p:nvCxnSpPr>
          <p:cNvPr id="362" name="Straight Arrow Connector 361"/>
          <p:cNvCxnSpPr/>
          <p:nvPr/>
        </p:nvCxnSpPr>
        <p:spPr>
          <a:xfrm flipV="1">
            <a:off x="2920374" y="3513794"/>
            <a:ext cx="264089" cy="28205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3" name="TextBox 362"/>
          <p:cNvSpPr txBox="1"/>
          <p:nvPr/>
        </p:nvSpPr>
        <p:spPr>
          <a:xfrm>
            <a:off x="3103635" y="3903442"/>
            <a:ext cx="1122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Firewall</a:t>
            </a:r>
            <a:endParaRPr lang="en-GB" dirty="0"/>
          </a:p>
        </p:txBody>
      </p:sp>
      <p:sp>
        <p:nvSpPr>
          <p:cNvPr id="364" name="TextBox 363"/>
          <p:cNvSpPr txBox="1"/>
          <p:nvPr/>
        </p:nvSpPr>
        <p:spPr>
          <a:xfrm>
            <a:off x="6211506" y="4041643"/>
            <a:ext cx="1122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Firewall</a:t>
            </a:r>
            <a:endParaRPr lang="en-GB" dirty="0"/>
          </a:p>
        </p:txBody>
      </p:sp>
      <p:cxnSp>
        <p:nvCxnSpPr>
          <p:cNvPr id="366" name="Straight Arrow Connector 365"/>
          <p:cNvCxnSpPr>
            <a:endCxn id="359" idx="4"/>
          </p:cNvCxnSpPr>
          <p:nvPr/>
        </p:nvCxnSpPr>
        <p:spPr>
          <a:xfrm flipV="1">
            <a:off x="3390032" y="3441700"/>
            <a:ext cx="38968" cy="51531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Arrow Connector 367"/>
          <p:cNvCxnSpPr>
            <a:stCxn id="364" idx="1"/>
            <a:endCxn id="359" idx="17"/>
          </p:cNvCxnSpPr>
          <p:nvPr/>
        </p:nvCxnSpPr>
        <p:spPr>
          <a:xfrm flipH="1" flipV="1">
            <a:off x="4813300" y="4165600"/>
            <a:ext cx="1398206" cy="6070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31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11250" y="1587500"/>
            <a:ext cx="6508750" cy="3294063"/>
            <a:chOff x="700" y="1000"/>
            <a:chExt cx="4100" cy="2075"/>
          </a:xfrm>
        </p:grpSpPr>
        <p:sp>
          <p:nvSpPr>
            <p:cNvPr id="3" name="Text Box 5"/>
            <p:cNvSpPr txBox="1">
              <a:spLocks noChangeArrowheads="1"/>
            </p:cNvSpPr>
            <p:nvPr/>
          </p:nvSpPr>
          <p:spPr bwMode="auto">
            <a:xfrm>
              <a:off x="846" y="1007"/>
              <a:ext cx="1307" cy="1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dirty="0">
                  <a:solidFill>
                    <a:srgbClr val="000099"/>
                  </a:solidFill>
                </a:rPr>
                <a:t>ticket (purchase)</a:t>
              </a:r>
            </a:p>
            <a:p>
              <a:endParaRPr lang="en-US" sz="2000" dirty="0">
                <a:solidFill>
                  <a:srgbClr val="000099"/>
                </a:solidFill>
              </a:endParaRPr>
            </a:p>
            <a:p>
              <a:r>
                <a:rPr lang="en-US" sz="2000" dirty="0">
                  <a:solidFill>
                    <a:srgbClr val="000099"/>
                  </a:solidFill>
                </a:rPr>
                <a:t>baggage (check)</a:t>
              </a:r>
            </a:p>
            <a:p>
              <a:endParaRPr lang="en-US" sz="2000" dirty="0">
                <a:solidFill>
                  <a:srgbClr val="000099"/>
                </a:solidFill>
              </a:endParaRPr>
            </a:p>
            <a:p>
              <a:r>
                <a:rPr lang="en-US" sz="2000" dirty="0">
                  <a:solidFill>
                    <a:srgbClr val="000099"/>
                  </a:solidFill>
                </a:rPr>
                <a:t>gates (load)</a:t>
              </a:r>
            </a:p>
            <a:p>
              <a:endParaRPr lang="en-US" sz="2000" dirty="0">
                <a:solidFill>
                  <a:srgbClr val="000099"/>
                </a:solidFill>
              </a:endParaRPr>
            </a:p>
            <a:p>
              <a:r>
                <a:rPr lang="en-US" sz="2000" dirty="0">
                  <a:solidFill>
                    <a:srgbClr val="000099"/>
                  </a:solidFill>
                </a:rPr>
                <a:t>runway takeoff</a:t>
              </a:r>
            </a:p>
            <a:p>
              <a:endParaRPr lang="en-US" sz="2000" dirty="0">
                <a:solidFill>
                  <a:srgbClr val="000099"/>
                </a:solidFill>
              </a:endParaRPr>
            </a:p>
            <a:p>
              <a:r>
                <a:rPr lang="en-US" sz="2000" dirty="0">
                  <a:solidFill>
                    <a:srgbClr val="000099"/>
                  </a:solidFill>
                </a:rPr>
                <a:t>airplane routing</a:t>
              </a:r>
            </a:p>
          </p:txBody>
        </p:sp>
        <p:sp>
          <p:nvSpPr>
            <p:cNvPr id="4" name="Text Box 6"/>
            <p:cNvSpPr txBox="1">
              <a:spLocks noChangeArrowheads="1"/>
            </p:cNvSpPr>
            <p:nvPr/>
          </p:nvSpPr>
          <p:spPr bwMode="auto">
            <a:xfrm>
              <a:off x="3242" y="1001"/>
              <a:ext cx="1280" cy="1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>
                  <a:solidFill>
                    <a:srgbClr val="000099"/>
                  </a:solidFill>
                </a:rPr>
                <a:t>ticket (complain)</a:t>
              </a:r>
            </a:p>
            <a:p>
              <a:endParaRPr lang="en-US" sz="2000">
                <a:solidFill>
                  <a:srgbClr val="000099"/>
                </a:solidFill>
              </a:endParaRPr>
            </a:p>
            <a:p>
              <a:r>
                <a:rPr lang="en-US" sz="2000">
                  <a:solidFill>
                    <a:srgbClr val="000099"/>
                  </a:solidFill>
                </a:rPr>
                <a:t>baggage (claim)</a:t>
              </a:r>
            </a:p>
            <a:p>
              <a:endParaRPr lang="en-US" sz="2000">
                <a:solidFill>
                  <a:srgbClr val="000099"/>
                </a:solidFill>
              </a:endParaRPr>
            </a:p>
            <a:p>
              <a:r>
                <a:rPr lang="en-US" sz="2000">
                  <a:solidFill>
                    <a:srgbClr val="000099"/>
                  </a:solidFill>
                </a:rPr>
                <a:t>gates (unload)</a:t>
              </a:r>
            </a:p>
            <a:p>
              <a:endParaRPr lang="en-US" sz="2000">
                <a:solidFill>
                  <a:srgbClr val="000099"/>
                </a:solidFill>
              </a:endParaRPr>
            </a:p>
            <a:p>
              <a:r>
                <a:rPr lang="en-US" sz="2000">
                  <a:solidFill>
                    <a:srgbClr val="000099"/>
                  </a:solidFill>
                </a:rPr>
                <a:t>runway landing</a:t>
              </a:r>
            </a:p>
            <a:p>
              <a:endParaRPr lang="en-US" sz="2000">
                <a:solidFill>
                  <a:srgbClr val="000099"/>
                </a:solidFill>
              </a:endParaRPr>
            </a:p>
            <a:p>
              <a:r>
                <a:rPr lang="en-US" sz="2000">
                  <a:solidFill>
                    <a:srgbClr val="000099"/>
                  </a:solidFill>
                </a:rPr>
                <a:t>airplane routing</a:t>
              </a:r>
            </a:p>
          </p:txBody>
        </p:sp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2074" y="2825"/>
              <a:ext cx="1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>
                  <a:solidFill>
                    <a:srgbClr val="000099"/>
                  </a:solidFill>
                </a:rPr>
                <a:t>airplane routing</a:t>
              </a:r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700" y="1000"/>
              <a:ext cx="4100" cy="2072"/>
            </a:xfrm>
            <a:custGeom>
              <a:avLst/>
              <a:gdLst>
                <a:gd name="T0" fmla="*/ 0 w 4100"/>
                <a:gd name="T1" fmla="*/ 0 h 2072"/>
                <a:gd name="T2" fmla="*/ 4 w 4100"/>
                <a:gd name="T3" fmla="*/ 1736 h 2072"/>
                <a:gd name="T4" fmla="*/ 804 w 4100"/>
                <a:gd name="T5" fmla="*/ 2064 h 2072"/>
                <a:gd name="T6" fmla="*/ 3468 w 4100"/>
                <a:gd name="T7" fmla="*/ 2072 h 2072"/>
                <a:gd name="T8" fmla="*/ 4100 w 4100"/>
                <a:gd name="T9" fmla="*/ 1736 h 2072"/>
                <a:gd name="T10" fmla="*/ 4100 w 4100"/>
                <a:gd name="T11" fmla="*/ 96 h 20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00"/>
                <a:gd name="T19" fmla="*/ 0 h 2072"/>
                <a:gd name="T20" fmla="*/ 4100 w 4100"/>
                <a:gd name="T21" fmla="*/ 2072 h 20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00" h="2072">
                  <a:moveTo>
                    <a:pt x="0" y="0"/>
                  </a:moveTo>
                  <a:lnTo>
                    <a:pt x="4" y="1736"/>
                  </a:lnTo>
                  <a:lnTo>
                    <a:pt x="804" y="2064"/>
                  </a:lnTo>
                  <a:lnTo>
                    <a:pt x="3468" y="2072"/>
                  </a:lnTo>
                  <a:lnTo>
                    <a:pt x="4100" y="1736"/>
                  </a:lnTo>
                  <a:lnTo>
                    <a:pt x="4100" y="96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6225" y="142875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ea typeface="ＭＳ Ｐゴシック" pitchFamily="34" charset="-128"/>
              </a:rPr>
              <a:t>Organization of air travel</a:t>
            </a: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8" name="Picture 1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928688"/>
            <a:ext cx="54848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331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421481" y="1889919"/>
            <a:ext cx="8418513" cy="2835275"/>
            <a:chOff x="258" y="1214"/>
            <a:chExt cx="5303" cy="1786"/>
          </a:xfrm>
        </p:grpSpPr>
        <p:sp>
          <p:nvSpPr>
            <p:cNvPr id="3" name="Rectangle 2"/>
            <p:cNvSpPr>
              <a:spLocks noChangeArrowheads="1"/>
            </p:cNvSpPr>
            <p:nvPr/>
          </p:nvSpPr>
          <p:spPr bwMode="auto">
            <a:xfrm>
              <a:off x="264" y="1544"/>
              <a:ext cx="1028" cy="108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258" y="1597"/>
              <a:ext cx="1071" cy="1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sz="1400"/>
                <a:t>ticket (purchase)</a:t>
              </a:r>
            </a:p>
            <a:p>
              <a:pPr algn="ctr">
                <a:lnSpc>
                  <a:spcPct val="80000"/>
                </a:lnSpc>
              </a:pPr>
              <a:endParaRPr lang="en-US" sz="1400"/>
            </a:p>
            <a:p>
              <a:pPr algn="ctr">
                <a:lnSpc>
                  <a:spcPct val="80000"/>
                </a:lnSpc>
              </a:pPr>
              <a:r>
                <a:rPr lang="en-US" sz="1400"/>
                <a:t>baggage (check)</a:t>
              </a:r>
            </a:p>
            <a:p>
              <a:pPr algn="ctr">
                <a:lnSpc>
                  <a:spcPct val="80000"/>
                </a:lnSpc>
              </a:pPr>
              <a:endParaRPr lang="en-US" sz="1400"/>
            </a:p>
            <a:p>
              <a:pPr algn="ctr">
                <a:lnSpc>
                  <a:spcPct val="80000"/>
                </a:lnSpc>
              </a:pPr>
              <a:r>
                <a:rPr lang="en-US" sz="1400"/>
                <a:t>gates (load)</a:t>
              </a:r>
            </a:p>
            <a:p>
              <a:pPr algn="ctr">
                <a:lnSpc>
                  <a:spcPct val="80000"/>
                </a:lnSpc>
              </a:pPr>
              <a:endParaRPr lang="en-US" sz="1400"/>
            </a:p>
            <a:p>
              <a:pPr algn="ctr">
                <a:lnSpc>
                  <a:spcPct val="80000"/>
                </a:lnSpc>
              </a:pPr>
              <a:r>
                <a:rPr lang="en-US" sz="1400"/>
                <a:t>runway (takeoff)</a:t>
              </a:r>
            </a:p>
            <a:p>
              <a:pPr algn="ctr">
                <a:lnSpc>
                  <a:spcPct val="80000"/>
                </a:lnSpc>
              </a:pPr>
              <a:endParaRPr lang="en-US" sz="1400"/>
            </a:p>
            <a:p>
              <a:pPr algn="ctr">
                <a:lnSpc>
                  <a:spcPct val="80000"/>
                </a:lnSpc>
              </a:pPr>
              <a:r>
                <a:rPr lang="en-US" sz="1400"/>
                <a:t>airplane routing</a:t>
              </a:r>
            </a:p>
          </p:txBody>
        </p:sp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271" y="1770"/>
              <a:ext cx="1021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75" y="1989"/>
              <a:ext cx="1021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271" y="2207"/>
              <a:ext cx="1021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279" y="2426"/>
              <a:ext cx="1021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493" y="2706"/>
              <a:ext cx="5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1200"/>
                <a:t>departure</a:t>
              </a:r>
            </a:p>
            <a:p>
              <a:pPr algn="ctr" eaLnBrk="1" hangingPunct="1"/>
              <a:r>
                <a:rPr lang="en-US" sz="1200"/>
                <a:t>airport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3756" y="2712"/>
              <a:ext cx="3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1200"/>
                <a:t>arrival</a:t>
              </a:r>
            </a:p>
            <a:p>
              <a:pPr algn="ctr" eaLnBrk="1" hangingPunct="1"/>
              <a:r>
                <a:rPr lang="en-US" sz="1200"/>
                <a:t>airport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1859" y="2709"/>
              <a:ext cx="10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1200"/>
                <a:t>intermediate air-traffic</a:t>
              </a:r>
            </a:p>
            <a:p>
              <a:pPr algn="ctr" eaLnBrk="1" hangingPunct="1"/>
              <a:r>
                <a:rPr lang="en-US" sz="1200"/>
                <a:t>control centers</a:t>
              </a:r>
            </a:p>
          </p:txBody>
        </p:sp>
        <p:pic>
          <p:nvPicPr>
            <p:cNvPr id="12" name="Picture 11" descr="yylgaifm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830" y="1315"/>
              <a:ext cx="963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2133" y="1214"/>
              <a:ext cx="28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2229" y="1310"/>
              <a:ext cx="28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2325" y="1406"/>
              <a:ext cx="28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6" name="Group 15"/>
            <p:cNvGrpSpPr>
              <a:grpSpLocks/>
            </p:cNvGrpSpPr>
            <p:nvPr/>
          </p:nvGrpSpPr>
          <p:grpSpPr bwMode="auto">
            <a:xfrm>
              <a:off x="1436" y="2441"/>
              <a:ext cx="1071" cy="186"/>
              <a:chOff x="1813" y="2187"/>
              <a:chExt cx="1071" cy="186"/>
            </a:xfrm>
          </p:grpSpPr>
          <p:sp>
            <p:nvSpPr>
              <p:cNvPr id="36" name="Rectangle 16"/>
              <p:cNvSpPr>
                <a:spLocks noChangeArrowheads="1"/>
              </p:cNvSpPr>
              <p:nvPr/>
            </p:nvSpPr>
            <p:spPr bwMode="auto">
              <a:xfrm>
                <a:off x="1817" y="2187"/>
                <a:ext cx="871" cy="18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37" name="Text Box 17"/>
              <p:cNvSpPr txBox="1">
                <a:spLocks noChangeArrowheads="1"/>
              </p:cNvSpPr>
              <p:nvPr/>
            </p:nvSpPr>
            <p:spPr bwMode="auto">
              <a:xfrm>
                <a:off x="1813" y="2200"/>
                <a:ext cx="1071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en-US" sz="1400"/>
                  <a:t>airplane routing</a:t>
                </a:r>
              </a:p>
            </p:txBody>
          </p:sp>
        </p:grpSp>
        <p:grpSp>
          <p:nvGrpSpPr>
            <p:cNvPr id="17" name="Group 18"/>
            <p:cNvGrpSpPr>
              <a:grpSpLocks/>
            </p:cNvGrpSpPr>
            <p:nvPr/>
          </p:nvGrpSpPr>
          <p:grpSpPr bwMode="auto">
            <a:xfrm>
              <a:off x="2417" y="2441"/>
              <a:ext cx="1071" cy="186"/>
              <a:chOff x="1813" y="2187"/>
              <a:chExt cx="1071" cy="186"/>
            </a:xfrm>
          </p:grpSpPr>
          <p:sp>
            <p:nvSpPr>
              <p:cNvPr id="34" name="Rectangle 19"/>
              <p:cNvSpPr>
                <a:spLocks noChangeArrowheads="1"/>
              </p:cNvSpPr>
              <p:nvPr/>
            </p:nvSpPr>
            <p:spPr bwMode="auto">
              <a:xfrm>
                <a:off x="1817" y="2187"/>
                <a:ext cx="871" cy="18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35" name="Text Box 20"/>
              <p:cNvSpPr txBox="1">
                <a:spLocks noChangeArrowheads="1"/>
              </p:cNvSpPr>
              <p:nvPr/>
            </p:nvSpPr>
            <p:spPr bwMode="auto">
              <a:xfrm>
                <a:off x="1813" y="2200"/>
                <a:ext cx="1071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en-US" sz="1400"/>
                  <a:t>airplane routing</a:t>
                </a:r>
              </a:p>
            </p:txBody>
          </p:sp>
        </p:grp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3446" y="1551"/>
              <a:ext cx="1028" cy="108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3412" y="1598"/>
              <a:ext cx="1071" cy="1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sz="1400"/>
                <a:t>ticket (complain)</a:t>
              </a:r>
            </a:p>
            <a:p>
              <a:pPr algn="ctr">
                <a:lnSpc>
                  <a:spcPct val="80000"/>
                </a:lnSpc>
              </a:pPr>
              <a:endParaRPr lang="en-US" sz="1400"/>
            </a:p>
            <a:p>
              <a:pPr algn="ctr">
                <a:lnSpc>
                  <a:spcPct val="80000"/>
                </a:lnSpc>
              </a:pPr>
              <a:r>
                <a:rPr lang="en-US" sz="1400"/>
                <a:t>baggage (claim</a:t>
              </a:r>
            </a:p>
            <a:p>
              <a:pPr algn="ctr">
                <a:lnSpc>
                  <a:spcPct val="80000"/>
                </a:lnSpc>
              </a:pPr>
              <a:endParaRPr lang="en-US" sz="1400"/>
            </a:p>
            <a:p>
              <a:pPr algn="ctr">
                <a:lnSpc>
                  <a:spcPct val="80000"/>
                </a:lnSpc>
              </a:pPr>
              <a:r>
                <a:rPr lang="en-US" sz="1400"/>
                <a:t>gates (unload)</a:t>
              </a:r>
            </a:p>
            <a:p>
              <a:pPr algn="ctr">
                <a:lnSpc>
                  <a:spcPct val="80000"/>
                </a:lnSpc>
              </a:pPr>
              <a:endParaRPr lang="en-US" sz="1400"/>
            </a:p>
            <a:p>
              <a:pPr algn="ctr">
                <a:lnSpc>
                  <a:spcPct val="80000"/>
                </a:lnSpc>
              </a:pPr>
              <a:r>
                <a:rPr lang="en-US" sz="1400"/>
                <a:t>runway (land)</a:t>
              </a:r>
            </a:p>
            <a:p>
              <a:pPr algn="ctr">
                <a:lnSpc>
                  <a:spcPct val="80000"/>
                </a:lnSpc>
              </a:pPr>
              <a:endParaRPr lang="en-US" sz="1400"/>
            </a:p>
            <a:p>
              <a:pPr algn="ctr">
                <a:lnSpc>
                  <a:spcPct val="80000"/>
                </a:lnSpc>
              </a:pPr>
              <a:r>
                <a:rPr lang="en-US" sz="1400"/>
                <a:t>airplane routing</a:t>
              </a:r>
            </a:p>
          </p:txBody>
        </p: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>
              <a:off x="3453" y="1777"/>
              <a:ext cx="1021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24"/>
            <p:cNvSpPr>
              <a:spLocks noChangeShapeType="1"/>
            </p:cNvSpPr>
            <p:nvPr/>
          </p:nvSpPr>
          <p:spPr bwMode="auto">
            <a:xfrm>
              <a:off x="3457" y="1996"/>
              <a:ext cx="1021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25"/>
            <p:cNvSpPr>
              <a:spLocks noChangeShapeType="1"/>
            </p:cNvSpPr>
            <p:nvPr/>
          </p:nvSpPr>
          <p:spPr bwMode="auto">
            <a:xfrm>
              <a:off x="3453" y="2214"/>
              <a:ext cx="1021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26"/>
            <p:cNvSpPr>
              <a:spLocks noChangeShapeType="1"/>
            </p:cNvSpPr>
            <p:nvPr/>
          </p:nvSpPr>
          <p:spPr bwMode="auto">
            <a:xfrm>
              <a:off x="3461" y="2433"/>
              <a:ext cx="1021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268" y="2476"/>
              <a:ext cx="5293" cy="116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alpha val="53000"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25" name="Rectangle 28"/>
            <p:cNvSpPr>
              <a:spLocks noChangeArrowheads="1"/>
            </p:cNvSpPr>
            <p:nvPr/>
          </p:nvSpPr>
          <p:spPr bwMode="auto">
            <a:xfrm>
              <a:off x="268" y="2256"/>
              <a:ext cx="5293" cy="123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alpha val="53000"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268" y="2050"/>
              <a:ext cx="5293" cy="116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alpha val="53000"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27" name="Rectangle 30"/>
            <p:cNvSpPr>
              <a:spLocks noChangeArrowheads="1"/>
            </p:cNvSpPr>
            <p:nvPr/>
          </p:nvSpPr>
          <p:spPr bwMode="auto">
            <a:xfrm>
              <a:off x="268" y="1830"/>
              <a:ext cx="5286" cy="123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alpha val="53000"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28" name="Rectangle 31"/>
            <p:cNvSpPr>
              <a:spLocks noChangeArrowheads="1"/>
            </p:cNvSpPr>
            <p:nvPr/>
          </p:nvSpPr>
          <p:spPr bwMode="auto">
            <a:xfrm>
              <a:off x="268" y="1617"/>
              <a:ext cx="5287" cy="123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alpha val="53000"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4776" y="1588"/>
              <a:ext cx="3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1200"/>
                <a:t>ticket</a:t>
              </a:r>
            </a:p>
          </p:txBody>
        </p:sp>
        <p:sp>
          <p:nvSpPr>
            <p:cNvPr id="30" name="Text Box 33"/>
            <p:cNvSpPr txBox="1">
              <a:spLocks noChangeArrowheads="1"/>
            </p:cNvSpPr>
            <p:nvPr/>
          </p:nvSpPr>
          <p:spPr bwMode="auto">
            <a:xfrm>
              <a:off x="4774" y="1801"/>
              <a:ext cx="48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1200"/>
                <a:t>baggage</a:t>
              </a:r>
            </a:p>
          </p:txBody>
        </p:sp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4772" y="2013"/>
              <a:ext cx="30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1200"/>
                <a:t>gate</a:t>
              </a: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4767" y="2225"/>
              <a:ext cx="73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1200"/>
                <a:t>takeoff/landing</a:t>
              </a: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4769" y="2444"/>
              <a:ext cx="7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1200"/>
                <a:t>airplane routing</a:t>
              </a:r>
            </a:p>
          </p:txBody>
        </p:sp>
      </p:grpSp>
      <p:sp>
        <p:nvSpPr>
          <p:cNvPr id="38" name="Rectangle 39"/>
          <p:cNvSpPr>
            <a:spLocks noGrp="1" noChangeArrowheads="1"/>
          </p:cNvSpPr>
          <p:nvPr>
            <p:ph type="title" idx="4294967295"/>
          </p:nvPr>
        </p:nvSpPr>
        <p:spPr>
          <a:xfrm>
            <a:off x="319088" y="3175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Layering of airline functionality</a:t>
            </a:r>
          </a:p>
        </p:txBody>
      </p:sp>
      <p:pic>
        <p:nvPicPr>
          <p:cNvPr id="39" name="Picture 4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8" y="819150"/>
            <a:ext cx="7313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331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ahoma" pitchFamily="34" charset="0"/>
              </a:rPr>
              <a:t>Introduction</a:t>
            </a:r>
          </a:p>
        </p:txBody>
      </p:sp>
      <p:pic>
        <p:nvPicPr>
          <p:cNvPr id="144386" name="Picture 193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175" y="795338"/>
            <a:ext cx="33702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387" name="Freeform 99"/>
          <p:cNvSpPr>
            <a:spLocks/>
          </p:cNvSpPr>
          <p:nvPr/>
        </p:nvSpPr>
        <p:spPr bwMode="auto">
          <a:xfrm>
            <a:off x="6978650" y="4156075"/>
            <a:ext cx="655638" cy="1135063"/>
          </a:xfrm>
          <a:custGeom>
            <a:avLst/>
            <a:gdLst>
              <a:gd name="T0" fmla="*/ 2147483647 w 413"/>
              <a:gd name="T1" fmla="*/ 2147483647 h 715"/>
              <a:gd name="T2" fmla="*/ 2147483647 w 413"/>
              <a:gd name="T3" fmla="*/ 0 h 715"/>
              <a:gd name="T4" fmla="*/ 0 w 413"/>
              <a:gd name="T5" fmla="*/ 2147483647 h 715"/>
              <a:gd name="T6" fmla="*/ 2147483647 w 413"/>
              <a:gd name="T7" fmla="*/ 2147483647 h 715"/>
              <a:gd name="T8" fmla="*/ 2147483647 w 413"/>
              <a:gd name="T9" fmla="*/ 2147483647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388" name="Freeform 3"/>
          <p:cNvSpPr>
            <a:spLocks/>
          </p:cNvSpPr>
          <p:nvPr/>
        </p:nvSpPr>
        <p:spPr bwMode="auto">
          <a:xfrm>
            <a:off x="7129463" y="2246313"/>
            <a:ext cx="638175" cy="852487"/>
          </a:xfrm>
          <a:custGeom>
            <a:avLst/>
            <a:gdLst>
              <a:gd name="T0" fmla="*/ 2147483647 w 402"/>
              <a:gd name="T1" fmla="*/ 2147483647 h 537"/>
              <a:gd name="T2" fmla="*/ 2147483647 w 402"/>
              <a:gd name="T3" fmla="*/ 0 h 537"/>
              <a:gd name="T4" fmla="*/ 0 w 402"/>
              <a:gd name="T5" fmla="*/ 2147483647 h 537"/>
              <a:gd name="T6" fmla="*/ 2147483647 w 402"/>
              <a:gd name="T7" fmla="*/ 2147483647 h 537"/>
              <a:gd name="T8" fmla="*/ 2147483647 w 402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44389" name="Group 180"/>
          <p:cNvGrpSpPr>
            <a:grpSpLocks/>
          </p:cNvGrpSpPr>
          <p:nvPr/>
        </p:nvGrpSpPr>
        <p:grpSpPr bwMode="auto">
          <a:xfrm>
            <a:off x="7329488" y="2754313"/>
            <a:ext cx="1052512" cy="355600"/>
            <a:chOff x="4410" y="1365"/>
            <a:chExt cx="663" cy="224"/>
          </a:xfrm>
        </p:grpSpPr>
        <p:sp>
          <p:nvSpPr>
            <p:cNvPr id="144523" name="Rectangle 181"/>
            <p:cNvSpPr>
              <a:spLocks noChangeArrowheads="1"/>
            </p:cNvSpPr>
            <p:nvPr/>
          </p:nvSpPr>
          <p:spPr bwMode="auto">
            <a:xfrm>
              <a:off x="4410" y="1500"/>
              <a:ext cx="495" cy="87"/>
            </a:xfrm>
            <a:prstGeom prst="rect">
              <a:avLst/>
            </a:prstGeom>
            <a:gradFill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24" name="AutoShape 182"/>
            <p:cNvSpPr>
              <a:spLocks noChangeArrowheads="1"/>
            </p:cNvSpPr>
            <p:nvPr/>
          </p:nvSpPr>
          <p:spPr bwMode="auto">
            <a:xfrm>
              <a:off x="4410" y="1368"/>
              <a:ext cx="663" cy="135"/>
            </a:xfrm>
            <a:prstGeom prst="parallelogram">
              <a:avLst>
                <a:gd name="adj" fmla="val 122778"/>
              </a:avLst>
            </a:prstGeom>
            <a:gradFill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25" name="Freeform 183"/>
            <p:cNvSpPr>
              <a:spLocks/>
            </p:cNvSpPr>
            <p:nvPr/>
          </p:nvSpPr>
          <p:spPr bwMode="auto">
            <a:xfrm>
              <a:off x="4904" y="1365"/>
              <a:ext cx="169" cy="224"/>
            </a:xfrm>
            <a:custGeom>
              <a:avLst/>
              <a:gdLst>
                <a:gd name="T0" fmla="*/ 0 w 169"/>
                <a:gd name="T1" fmla="*/ 138 h 224"/>
                <a:gd name="T2" fmla="*/ 0 w 169"/>
                <a:gd name="T3" fmla="*/ 224 h 224"/>
                <a:gd name="T4" fmla="*/ 169 w 169"/>
                <a:gd name="T5" fmla="*/ 77 h 224"/>
                <a:gd name="T6" fmla="*/ 169 w 169"/>
                <a:gd name="T7" fmla="*/ 0 h 224"/>
                <a:gd name="T8" fmla="*/ 0 w 169"/>
                <a:gd name="T9" fmla="*/ 138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9"/>
                <a:gd name="T16" fmla="*/ 0 h 224"/>
                <a:gd name="T17" fmla="*/ 169 w 169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9" h="224">
                  <a:moveTo>
                    <a:pt x="0" y="138"/>
                  </a:moveTo>
                  <a:lnTo>
                    <a:pt x="0" y="224"/>
                  </a:lnTo>
                  <a:lnTo>
                    <a:pt x="169" y="77"/>
                  </a:lnTo>
                  <a:lnTo>
                    <a:pt x="169" y="0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BBE0E3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526" name="Freeform 184"/>
            <p:cNvSpPr>
              <a:spLocks/>
            </p:cNvSpPr>
            <p:nvPr/>
          </p:nvSpPr>
          <p:spPr bwMode="auto">
            <a:xfrm>
              <a:off x="4475" y="1395"/>
              <a:ext cx="506" cy="80"/>
            </a:xfrm>
            <a:custGeom>
              <a:avLst/>
              <a:gdLst>
                <a:gd name="T0" fmla="*/ 0 w 280"/>
                <a:gd name="T1" fmla="*/ 693 h 63"/>
                <a:gd name="T2" fmla="*/ 13798 w 280"/>
                <a:gd name="T3" fmla="*/ 674 h 63"/>
                <a:gd name="T4" fmla="*/ 81432 w 280"/>
                <a:gd name="T5" fmla="*/ 0 h 63"/>
                <a:gd name="T6" fmla="*/ 103965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44527" name="Freeform 185"/>
            <p:cNvSpPr>
              <a:spLocks/>
            </p:cNvSpPr>
            <p:nvPr/>
          </p:nvSpPr>
          <p:spPr bwMode="auto">
            <a:xfrm>
              <a:off x="4593" y="1391"/>
              <a:ext cx="293" cy="93"/>
            </a:xfrm>
            <a:custGeom>
              <a:avLst/>
              <a:gdLst>
                <a:gd name="T0" fmla="*/ 0 w 293"/>
                <a:gd name="T1" fmla="*/ 0 h 93"/>
                <a:gd name="T2" fmla="*/ 67 w 293"/>
                <a:gd name="T3" fmla="*/ 1 h 93"/>
                <a:gd name="T4" fmla="*/ 195 w 293"/>
                <a:gd name="T5" fmla="*/ 93 h 93"/>
                <a:gd name="T6" fmla="*/ 293 w 293"/>
                <a:gd name="T7" fmla="*/ 93 h 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3"/>
                <a:gd name="T13" fmla="*/ 0 h 93"/>
                <a:gd name="T14" fmla="*/ 293 w 293"/>
                <a:gd name="T15" fmla="*/ 93 h 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3" h="93">
                  <a:moveTo>
                    <a:pt x="0" y="0"/>
                  </a:moveTo>
                  <a:lnTo>
                    <a:pt x="67" y="1"/>
                  </a:lnTo>
                  <a:lnTo>
                    <a:pt x="195" y="93"/>
                  </a:lnTo>
                  <a:lnTo>
                    <a:pt x="293" y="93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144390" name="Group 170"/>
          <p:cNvGrpSpPr>
            <a:grpSpLocks/>
          </p:cNvGrpSpPr>
          <p:nvPr/>
        </p:nvGrpSpPr>
        <p:grpSpPr bwMode="auto">
          <a:xfrm>
            <a:off x="7392988" y="5013325"/>
            <a:ext cx="881062" cy="422275"/>
            <a:chOff x="2356" y="1300"/>
            <a:chExt cx="555" cy="194"/>
          </a:xfrm>
        </p:grpSpPr>
        <p:sp>
          <p:nvSpPr>
            <p:cNvPr id="144515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144516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144517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144518" name="Group 174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44521" name="Freeform 17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22" name="Freeform 17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44519" name="Line 177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520" name="Line 178"/>
            <p:cNvSpPr>
              <a:spLocks noChangeShapeType="1"/>
            </p:cNvSpPr>
            <p:nvPr/>
          </p:nvSpPr>
          <p:spPr bwMode="auto">
            <a:xfrm>
              <a:off x="2907" y="1363"/>
              <a:ext cx="0" cy="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44391" name="Freeform 2"/>
          <p:cNvSpPr>
            <a:spLocks/>
          </p:cNvSpPr>
          <p:nvPr/>
        </p:nvSpPr>
        <p:spPr bwMode="auto">
          <a:xfrm>
            <a:off x="3817938" y="1447800"/>
            <a:ext cx="4048125" cy="3833813"/>
          </a:xfrm>
          <a:custGeom>
            <a:avLst/>
            <a:gdLst>
              <a:gd name="T0" fmla="*/ 2147483647 w 2550"/>
              <a:gd name="T1" fmla="*/ 0 h 2415"/>
              <a:gd name="T2" fmla="*/ 2147483647 w 2550"/>
              <a:gd name="T3" fmla="*/ 0 h 2415"/>
              <a:gd name="T4" fmla="*/ 2147483647 w 2550"/>
              <a:gd name="T5" fmla="*/ 2147483647 h 2415"/>
              <a:gd name="T6" fmla="*/ 0 w 2550"/>
              <a:gd name="T7" fmla="*/ 2147483647 h 2415"/>
              <a:gd name="T8" fmla="*/ 0 60000 65536"/>
              <a:gd name="T9" fmla="*/ 0 60000 65536"/>
              <a:gd name="T10" fmla="*/ 0 60000 65536"/>
              <a:gd name="T11" fmla="*/ 0 60000 65536"/>
              <a:gd name="T12" fmla="*/ 0 w 2550"/>
              <a:gd name="T13" fmla="*/ 0 h 2415"/>
              <a:gd name="T14" fmla="*/ 2550 w 2550"/>
              <a:gd name="T15" fmla="*/ 2415 h 24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50" h="2415">
                <a:moveTo>
                  <a:pt x="592" y="0"/>
                </a:moveTo>
                <a:lnTo>
                  <a:pt x="2544" y="0"/>
                </a:lnTo>
                <a:lnTo>
                  <a:pt x="2550" y="2415"/>
                </a:lnTo>
                <a:lnTo>
                  <a:pt x="0" y="2415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2716213" y="223838"/>
            <a:ext cx="1100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i="1">
                <a:solidFill>
                  <a:srgbClr val="000099"/>
                </a:solidFill>
              </a:rPr>
              <a:t>source</a:t>
            </a:r>
          </a:p>
        </p:txBody>
      </p:sp>
      <p:sp>
        <p:nvSpPr>
          <p:cNvPr id="144393" name="Freeform 10"/>
          <p:cNvSpPr>
            <a:spLocks/>
          </p:cNvSpPr>
          <p:nvPr/>
        </p:nvSpPr>
        <p:spPr bwMode="auto">
          <a:xfrm>
            <a:off x="3868738" y="650875"/>
            <a:ext cx="360362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394" name="Rectangle 23"/>
          <p:cNvSpPr>
            <a:spLocks noChangeArrowheads="1"/>
          </p:cNvSpPr>
          <p:nvPr/>
        </p:nvSpPr>
        <p:spPr bwMode="auto">
          <a:xfrm>
            <a:off x="2644775" y="660400"/>
            <a:ext cx="1296988" cy="1546225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95" name="Rectangle 24"/>
          <p:cNvSpPr>
            <a:spLocks noChangeArrowheads="1"/>
          </p:cNvSpPr>
          <p:nvPr/>
        </p:nvSpPr>
        <p:spPr bwMode="auto">
          <a:xfrm>
            <a:off x="2597150" y="7318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396" name="Line 25"/>
          <p:cNvSpPr>
            <a:spLocks noChangeShapeType="1"/>
          </p:cNvSpPr>
          <p:nvPr/>
        </p:nvSpPr>
        <p:spPr bwMode="auto">
          <a:xfrm>
            <a:off x="2597150" y="10493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4397" name="Text Box 26"/>
          <p:cNvSpPr txBox="1">
            <a:spLocks noChangeArrowheads="1"/>
          </p:cNvSpPr>
          <p:nvPr/>
        </p:nvSpPr>
        <p:spPr bwMode="auto">
          <a:xfrm>
            <a:off x="2554288" y="698500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/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/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/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/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/>
              <a:t>physical</a:t>
            </a:r>
          </a:p>
        </p:txBody>
      </p:sp>
      <p:sp>
        <p:nvSpPr>
          <p:cNvPr id="144398" name="Line 27"/>
          <p:cNvSpPr>
            <a:spLocks noChangeShapeType="1"/>
          </p:cNvSpPr>
          <p:nvPr/>
        </p:nvSpPr>
        <p:spPr bwMode="auto">
          <a:xfrm>
            <a:off x="2605088" y="13700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4399" name="Line 28"/>
          <p:cNvSpPr>
            <a:spLocks noChangeShapeType="1"/>
          </p:cNvSpPr>
          <p:nvPr/>
        </p:nvSpPr>
        <p:spPr bwMode="auto">
          <a:xfrm>
            <a:off x="2609850" y="16510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4400" name="Line 29"/>
          <p:cNvSpPr>
            <a:spLocks noChangeShapeType="1"/>
          </p:cNvSpPr>
          <p:nvPr/>
        </p:nvSpPr>
        <p:spPr bwMode="auto">
          <a:xfrm>
            <a:off x="2609850" y="19272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1219200" y="1368425"/>
            <a:ext cx="1208088" cy="303213"/>
            <a:chOff x="501" y="1990"/>
            <a:chExt cx="761" cy="191"/>
          </a:xfrm>
        </p:grpSpPr>
        <p:sp>
          <p:nvSpPr>
            <p:cNvPr id="144509" name="Rectangle 40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10" name="Rectangle 41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t</a:t>
              </a:r>
            </a:p>
          </p:txBody>
        </p:sp>
        <p:sp>
          <p:nvSpPr>
            <p:cNvPr id="144511" name="Rectangle 42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n</a:t>
              </a:r>
            </a:p>
          </p:txBody>
        </p:sp>
        <p:sp>
          <p:nvSpPr>
            <p:cNvPr id="144512" name="Rectangle 43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M</a:t>
              </a:r>
            </a:p>
          </p:txBody>
        </p:sp>
        <p:sp>
          <p:nvSpPr>
            <p:cNvPr id="144513" name="Line 44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514" name="Line 45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95288" y="996950"/>
            <a:ext cx="963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solidFill>
                  <a:srgbClr val="CC0000"/>
                </a:solidFill>
              </a:rPr>
              <a:t>segment</a:t>
            </a:r>
          </a:p>
        </p:txBody>
      </p:sp>
      <p:grpSp>
        <p:nvGrpSpPr>
          <p:cNvPr id="6" name="Group 178"/>
          <p:cNvGrpSpPr>
            <a:grpSpLocks/>
          </p:cNvGrpSpPr>
          <p:nvPr/>
        </p:nvGrpSpPr>
        <p:grpSpPr bwMode="auto">
          <a:xfrm>
            <a:off x="1533525" y="1033463"/>
            <a:ext cx="301625" cy="292100"/>
            <a:chOff x="1962" y="2058"/>
            <a:chExt cx="190" cy="184"/>
          </a:xfrm>
        </p:grpSpPr>
        <p:sp>
          <p:nvSpPr>
            <p:cNvPr id="144507" name="Rectangle 47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08" name="Rectangle 48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t</a:t>
              </a:r>
            </a:p>
          </p:txBody>
        </p:sp>
      </p:grp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195263" y="1336675"/>
            <a:ext cx="10429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solidFill>
                  <a:srgbClr val="CC0000"/>
                </a:solidFill>
              </a:rPr>
              <a:t>datagram</a:t>
            </a:r>
          </a:p>
        </p:txBody>
      </p:sp>
      <p:sp>
        <p:nvSpPr>
          <p:cNvPr id="144405" name="Text Box 54"/>
          <p:cNvSpPr txBox="1">
            <a:spLocks noChangeArrowheads="1"/>
          </p:cNvSpPr>
          <p:nvPr/>
        </p:nvSpPr>
        <p:spPr bwMode="auto">
          <a:xfrm>
            <a:off x="1547813" y="4157663"/>
            <a:ext cx="1412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2000" i="1">
                <a:solidFill>
                  <a:srgbClr val="000099"/>
                </a:solidFill>
              </a:rPr>
              <a:t>destination</a:t>
            </a:r>
          </a:p>
        </p:txBody>
      </p:sp>
      <p:sp>
        <p:nvSpPr>
          <p:cNvPr id="144406" name="Freeform 56"/>
          <p:cNvSpPr>
            <a:spLocks/>
          </p:cNvSpPr>
          <p:nvPr/>
        </p:nvSpPr>
        <p:spPr bwMode="auto">
          <a:xfrm>
            <a:off x="2979738" y="4540250"/>
            <a:ext cx="360362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407" name="Rectangle 57"/>
          <p:cNvSpPr>
            <a:spLocks noChangeArrowheads="1"/>
          </p:cNvSpPr>
          <p:nvPr/>
        </p:nvSpPr>
        <p:spPr bwMode="auto">
          <a:xfrm>
            <a:off x="1755775" y="4546600"/>
            <a:ext cx="1296988" cy="1546225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8" name="Rectangle 58"/>
          <p:cNvSpPr>
            <a:spLocks noChangeArrowheads="1"/>
          </p:cNvSpPr>
          <p:nvPr/>
        </p:nvSpPr>
        <p:spPr bwMode="auto">
          <a:xfrm>
            <a:off x="1708150" y="46180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409" name="Line 59"/>
          <p:cNvSpPr>
            <a:spLocks noChangeShapeType="1"/>
          </p:cNvSpPr>
          <p:nvPr/>
        </p:nvSpPr>
        <p:spPr bwMode="auto">
          <a:xfrm>
            <a:off x="1708150" y="49355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4410" name="Text Box 60"/>
          <p:cNvSpPr txBox="1">
            <a:spLocks noChangeArrowheads="1"/>
          </p:cNvSpPr>
          <p:nvPr/>
        </p:nvSpPr>
        <p:spPr bwMode="auto">
          <a:xfrm>
            <a:off x="1665288" y="4584700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/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/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/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/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/>
              <a:t>physical</a:t>
            </a:r>
          </a:p>
        </p:txBody>
      </p:sp>
      <p:sp>
        <p:nvSpPr>
          <p:cNvPr id="144411" name="Line 61"/>
          <p:cNvSpPr>
            <a:spLocks noChangeShapeType="1"/>
          </p:cNvSpPr>
          <p:nvPr/>
        </p:nvSpPr>
        <p:spPr bwMode="auto">
          <a:xfrm>
            <a:off x="1716088" y="52562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4412" name="Line 62"/>
          <p:cNvSpPr>
            <a:spLocks noChangeShapeType="1"/>
          </p:cNvSpPr>
          <p:nvPr/>
        </p:nvSpPr>
        <p:spPr bwMode="auto">
          <a:xfrm>
            <a:off x="1720850" y="55372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4413" name="Line 63"/>
          <p:cNvSpPr>
            <a:spLocks noChangeShapeType="1"/>
          </p:cNvSpPr>
          <p:nvPr/>
        </p:nvSpPr>
        <p:spPr bwMode="auto">
          <a:xfrm>
            <a:off x="1720850" y="58134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44414" name="Group 64"/>
          <p:cNvGrpSpPr>
            <a:grpSpLocks/>
          </p:cNvGrpSpPr>
          <p:nvPr/>
        </p:nvGrpSpPr>
        <p:grpSpPr bwMode="auto">
          <a:xfrm>
            <a:off x="152400" y="5527675"/>
            <a:ext cx="1479550" cy="303213"/>
            <a:chOff x="332" y="2224"/>
            <a:chExt cx="932" cy="191"/>
          </a:xfrm>
        </p:grpSpPr>
        <p:sp>
          <p:nvSpPr>
            <p:cNvPr id="144499" name="Rectangle 65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00" name="Rectangle 66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t</a:t>
              </a:r>
            </a:p>
          </p:txBody>
        </p:sp>
        <p:sp>
          <p:nvSpPr>
            <p:cNvPr id="144501" name="Rectangle 67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n</a:t>
              </a:r>
            </a:p>
          </p:txBody>
        </p:sp>
        <p:sp>
          <p:nvSpPr>
            <p:cNvPr id="144502" name="Rectangle 68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l</a:t>
              </a:r>
            </a:p>
          </p:txBody>
        </p:sp>
        <p:sp>
          <p:nvSpPr>
            <p:cNvPr id="144503" name="Rectangle 69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M</a:t>
              </a:r>
            </a:p>
          </p:txBody>
        </p:sp>
        <p:sp>
          <p:nvSpPr>
            <p:cNvPr id="144504" name="Line 70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505" name="Line 71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506" name="Line 72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44415" name="Group 73"/>
          <p:cNvGrpSpPr>
            <a:grpSpLocks/>
          </p:cNvGrpSpPr>
          <p:nvPr/>
        </p:nvGrpSpPr>
        <p:grpSpPr bwMode="auto">
          <a:xfrm>
            <a:off x="420688" y="5229225"/>
            <a:ext cx="1208087" cy="303213"/>
            <a:chOff x="501" y="1990"/>
            <a:chExt cx="761" cy="191"/>
          </a:xfrm>
        </p:grpSpPr>
        <p:sp>
          <p:nvSpPr>
            <p:cNvPr id="144493" name="Rectangle 74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94" name="Rectangle 75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t</a:t>
              </a:r>
            </a:p>
          </p:txBody>
        </p:sp>
        <p:sp>
          <p:nvSpPr>
            <p:cNvPr id="144495" name="Rectangle 76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n</a:t>
              </a:r>
            </a:p>
          </p:txBody>
        </p:sp>
        <p:sp>
          <p:nvSpPr>
            <p:cNvPr id="144496" name="Rectangle 77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M</a:t>
              </a:r>
            </a:p>
          </p:txBody>
        </p:sp>
        <p:sp>
          <p:nvSpPr>
            <p:cNvPr id="144497" name="Line 78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498" name="Line 79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44416" name="Group 80"/>
          <p:cNvGrpSpPr>
            <a:grpSpLocks/>
          </p:cNvGrpSpPr>
          <p:nvPr/>
        </p:nvGrpSpPr>
        <p:grpSpPr bwMode="auto">
          <a:xfrm>
            <a:off x="723900" y="4921250"/>
            <a:ext cx="890588" cy="303213"/>
            <a:chOff x="645" y="1734"/>
            <a:chExt cx="561" cy="191"/>
          </a:xfrm>
        </p:grpSpPr>
        <p:sp>
          <p:nvSpPr>
            <p:cNvPr id="144489" name="Rectangle 81"/>
            <p:cNvSpPr>
              <a:spLocks noChangeArrowheads="1"/>
            </p:cNvSpPr>
            <p:nvPr/>
          </p:nvSpPr>
          <p:spPr bwMode="auto">
            <a:xfrm>
              <a:off x="645" y="1751"/>
              <a:ext cx="4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90" name="Rectangle 82"/>
            <p:cNvSpPr>
              <a:spLocks noChangeArrowheads="1"/>
            </p:cNvSpPr>
            <p:nvPr/>
          </p:nvSpPr>
          <p:spPr bwMode="auto">
            <a:xfrm>
              <a:off x="648" y="173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t</a:t>
              </a:r>
            </a:p>
          </p:txBody>
        </p:sp>
        <p:sp>
          <p:nvSpPr>
            <p:cNvPr id="144491" name="Rectangle 83"/>
            <p:cNvSpPr>
              <a:spLocks noChangeArrowheads="1"/>
            </p:cNvSpPr>
            <p:nvPr/>
          </p:nvSpPr>
          <p:spPr bwMode="auto">
            <a:xfrm>
              <a:off x="778" y="173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M</a:t>
              </a:r>
            </a:p>
          </p:txBody>
        </p:sp>
        <p:sp>
          <p:nvSpPr>
            <p:cNvPr id="144492" name="Line 84"/>
            <p:cNvSpPr>
              <a:spLocks noChangeShapeType="1"/>
            </p:cNvSpPr>
            <p:nvPr/>
          </p:nvSpPr>
          <p:spPr bwMode="auto">
            <a:xfrm>
              <a:off x="824" y="175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44417" name="Group 85"/>
          <p:cNvGrpSpPr>
            <a:grpSpLocks/>
          </p:cNvGrpSpPr>
          <p:nvPr/>
        </p:nvGrpSpPr>
        <p:grpSpPr bwMode="auto">
          <a:xfrm>
            <a:off x="930275" y="4610100"/>
            <a:ext cx="679450" cy="301625"/>
            <a:chOff x="780" y="1553"/>
            <a:chExt cx="428" cy="190"/>
          </a:xfrm>
        </p:grpSpPr>
        <p:sp>
          <p:nvSpPr>
            <p:cNvPr id="144487" name="Rectangle 8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88" name="Rectangle 8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M</a:t>
              </a:r>
            </a:p>
          </p:txBody>
        </p:sp>
      </p:grpSp>
      <p:grpSp>
        <p:nvGrpSpPr>
          <p:cNvPr id="144418" name="Group 88"/>
          <p:cNvGrpSpPr>
            <a:grpSpLocks/>
          </p:cNvGrpSpPr>
          <p:nvPr/>
        </p:nvGrpSpPr>
        <p:grpSpPr bwMode="auto">
          <a:xfrm>
            <a:off x="5654675" y="4164013"/>
            <a:ext cx="1387475" cy="1035050"/>
            <a:chOff x="3601" y="168"/>
            <a:chExt cx="874" cy="652"/>
          </a:xfrm>
        </p:grpSpPr>
        <p:sp>
          <p:nvSpPr>
            <p:cNvPr id="144482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83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84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4485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/>
                <a:t>network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/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/>
                <a:t>physical</a:t>
              </a:r>
            </a:p>
          </p:txBody>
        </p:sp>
        <p:sp>
          <p:nvSpPr>
            <p:cNvPr id="144486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44419" name="Group 94"/>
          <p:cNvGrpSpPr>
            <a:grpSpLocks/>
          </p:cNvGrpSpPr>
          <p:nvPr/>
        </p:nvGrpSpPr>
        <p:grpSpPr bwMode="auto">
          <a:xfrm>
            <a:off x="5821363" y="2271713"/>
            <a:ext cx="1387475" cy="733425"/>
            <a:chOff x="4696" y="597"/>
            <a:chExt cx="874" cy="462"/>
          </a:xfrm>
        </p:grpSpPr>
        <p:sp>
          <p:nvSpPr>
            <p:cNvPr id="144478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9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80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4481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/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/>
                <a:t>physical</a:t>
              </a:r>
            </a:p>
          </p:txBody>
        </p:sp>
      </p:grpSp>
      <p:sp>
        <p:nvSpPr>
          <p:cNvPr id="144420" name="Freeform 114"/>
          <p:cNvSpPr>
            <a:spLocks/>
          </p:cNvSpPr>
          <p:nvPr/>
        </p:nvSpPr>
        <p:spPr bwMode="auto">
          <a:xfrm>
            <a:off x="1828800" y="533400"/>
            <a:ext cx="5264150" cy="5494338"/>
          </a:xfrm>
          <a:custGeom>
            <a:avLst/>
            <a:gdLst>
              <a:gd name="T0" fmla="*/ 2147483647 w 3316"/>
              <a:gd name="T1" fmla="*/ 0 h 3461"/>
              <a:gd name="T2" fmla="*/ 2147483647 w 3316"/>
              <a:gd name="T3" fmla="*/ 2147483647 h 3461"/>
              <a:gd name="T4" fmla="*/ 2147483647 w 3316"/>
              <a:gd name="T5" fmla="*/ 2147483647 h 3461"/>
              <a:gd name="T6" fmla="*/ 2147483647 w 3316"/>
              <a:gd name="T7" fmla="*/ 2147483647 h 3461"/>
              <a:gd name="T8" fmla="*/ 2147483647 w 3316"/>
              <a:gd name="T9" fmla="*/ 2147483647 h 3461"/>
              <a:gd name="T10" fmla="*/ 2147483647 w 3316"/>
              <a:gd name="T11" fmla="*/ 2147483647 h 3461"/>
              <a:gd name="T12" fmla="*/ 2147483647 w 3316"/>
              <a:gd name="T13" fmla="*/ 2147483647 h 3461"/>
              <a:gd name="T14" fmla="*/ 2147483647 w 3316"/>
              <a:gd name="T15" fmla="*/ 2147483647 h 3461"/>
              <a:gd name="T16" fmla="*/ 2147483647 w 3316"/>
              <a:gd name="T17" fmla="*/ 2147483647 h 3461"/>
              <a:gd name="T18" fmla="*/ 2147483647 w 3316"/>
              <a:gd name="T19" fmla="*/ 2147483647 h 3461"/>
              <a:gd name="T20" fmla="*/ 2147483647 w 3316"/>
              <a:gd name="T21" fmla="*/ 2147483647 h 3461"/>
              <a:gd name="T22" fmla="*/ 0 w 3316"/>
              <a:gd name="T23" fmla="*/ 2147483647 h 3461"/>
              <a:gd name="T24" fmla="*/ 0 w 3316"/>
              <a:gd name="T25" fmla="*/ 2147483647 h 34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16"/>
              <a:gd name="T40" fmla="*/ 0 h 3461"/>
              <a:gd name="T41" fmla="*/ 3316 w 3316"/>
              <a:gd name="T42" fmla="*/ 3461 h 346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16" h="3461">
                <a:moveTo>
                  <a:pt x="872" y="0"/>
                </a:moveTo>
                <a:lnTo>
                  <a:pt x="878" y="1481"/>
                </a:lnTo>
                <a:lnTo>
                  <a:pt x="2612" y="1481"/>
                </a:lnTo>
                <a:lnTo>
                  <a:pt x="2612" y="1179"/>
                </a:lnTo>
                <a:lnTo>
                  <a:pt x="3294" y="1179"/>
                </a:lnTo>
                <a:lnTo>
                  <a:pt x="3316" y="3131"/>
                </a:lnTo>
                <a:lnTo>
                  <a:pt x="3148" y="2986"/>
                </a:lnTo>
                <a:lnTo>
                  <a:pt x="3143" y="2387"/>
                </a:lnTo>
                <a:lnTo>
                  <a:pt x="2505" y="2387"/>
                </a:lnTo>
                <a:lnTo>
                  <a:pt x="2505" y="3070"/>
                </a:lnTo>
                <a:lnTo>
                  <a:pt x="1057" y="3461"/>
                </a:lnTo>
                <a:lnTo>
                  <a:pt x="0" y="3461"/>
                </a:lnTo>
                <a:lnTo>
                  <a:pt x="0" y="2505"/>
                </a:ln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44421" name="Group 115"/>
          <p:cNvGrpSpPr>
            <a:grpSpLocks/>
          </p:cNvGrpSpPr>
          <p:nvPr/>
        </p:nvGrpSpPr>
        <p:grpSpPr bwMode="auto">
          <a:xfrm>
            <a:off x="4238625" y="4546600"/>
            <a:ext cx="1479550" cy="303213"/>
            <a:chOff x="332" y="2224"/>
            <a:chExt cx="932" cy="191"/>
          </a:xfrm>
        </p:grpSpPr>
        <p:sp>
          <p:nvSpPr>
            <p:cNvPr id="144470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1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t</a:t>
              </a:r>
            </a:p>
          </p:txBody>
        </p:sp>
        <p:sp>
          <p:nvSpPr>
            <p:cNvPr id="144472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n</a:t>
              </a:r>
            </a:p>
          </p:txBody>
        </p:sp>
        <p:sp>
          <p:nvSpPr>
            <p:cNvPr id="144473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l</a:t>
              </a:r>
            </a:p>
          </p:txBody>
        </p:sp>
        <p:sp>
          <p:nvSpPr>
            <p:cNvPr id="144474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M</a:t>
              </a:r>
            </a:p>
          </p:txBody>
        </p:sp>
        <p:sp>
          <p:nvSpPr>
            <p:cNvPr id="144475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476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477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44422" name="Group 124"/>
          <p:cNvGrpSpPr>
            <a:grpSpLocks/>
          </p:cNvGrpSpPr>
          <p:nvPr/>
        </p:nvGrpSpPr>
        <p:grpSpPr bwMode="auto">
          <a:xfrm>
            <a:off x="4497388" y="4240213"/>
            <a:ext cx="1208087" cy="303212"/>
            <a:chOff x="501" y="1990"/>
            <a:chExt cx="761" cy="191"/>
          </a:xfrm>
        </p:grpSpPr>
        <p:sp>
          <p:nvSpPr>
            <p:cNvPr id="144464" name="Rectangle 125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65" name="Rectangle 126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t</a:t>
              </a:r>
            </a:p>
          </p:txBody>
        </p:sp>
        <p:sp>
          <p:nvSpPr>
            <p:cNvPr id="144466" name="Rectangle 127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n</a:t>
              </a:r>
            </a:p>
          </p:txBody>
        </p:sp>
        <p:sp>
          <p:nvSpPr>
            <p:cNvPr id="144467" name="Rectangle 128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M</a:t>
              </a:r>
            </a:p>
          </p:txBody>
        </p:sp>
        <p:sp>
          <p:nvSpPr>
            <p:cNvPr id="144468" name="Line 129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469" name="Line 130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5" name="Group 140"/>
          <p:cNvGrpSpPr>
            <a:grpSpLocks/>
          </p:cNvGrpSpPr>
          <p:nvPr/>
        </p:nvGrpSpPr>
        <p:grpSpPr bwMode="auto">
          <a:xfrm>
            <a:off x="7269163" y="4606925"/>
            <a:ext cx="1208087" cy="303213"/>
            <a:chOff x="501" y="1990"/>
            <a:chExt cx="761" cy="191"/>
          </a:xfrm>
        </p:grpSpPr>
        <p:sp>
          <p:nvSpPr>
            <p:cNvPr id="144458" name="Rectangle 141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59" name="Rectangle 142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t</a:t>
              </a:r>
            </a:p>
          </p:txBody>
        </p:sp>
        <p:sp>
          <p:nvSpPr>
            <p:cNvPr id="144460" name="Rectangle 143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n</a:t>
              </a:r>
            </a:p>
          </p:txBody>
        </p:sp>
        <p:sp>
          <p:nvSpPr>
            <p:cNvPr id="144461" name="Rectangle 144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M</a:t>
              </a:r>
            </a:p>
          </p:txBody>
        </p:sp>
        <p:sp>
          <p:nvSpPr>
            <p:cNvPr id="144462" name="Line 145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463" name="Line 146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" name="Group 156"/>
          <p:cNvGrpSpPr>
            <a:grpSpLocks/>
          </p:cNvGrpSpPr>
          <p:nvPr/>
        </p:nvGrpSpPr>
        <p:grpSpPr bwMode="auto">
          <a:xfrm>
            <a:off x="938213" y="1665288"/>
            <a:ext cx="1479550" cy="303212"/>
            <a:chOff x="332" y="2224"/>
            <a:chExt cx="932" cy="191"/>
          </a:xfrm>
        </p:grpSpPr>
        <p:sp>
          <p:nvSpPr>
            <p:cNvPr id="144450" name="Rectangle 157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51" name="Rectangle 158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t</a:t>
              </a:r>
            </a:p>
          </p:txBody>
        </p:sp>
        <p:sp>
          <p:nvSpPr>
            <p:cNvPr id="144452" name="Rectangle 159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n</a:t>
              </a:r>
            </a:p>
          </p:txBody>
        </p:sp>
        <p:sp>
          <p:nvSpPr>
            <p:cNvPr id="144453" name="Rectangle 160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l</a:t>
              </a:r>
            </a:p>
          </p:txBody>
        </p:sp>
        <p:sp>
          <p:nvSpPr>
            <p:cNvPr id="144454" name="Rectangle 161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M</a:t>
              </a:r>
            </a:p>
          </p:txBody>
        </p:sp>
        <p:sp>
          <p:nvSpPr>
            <p:cNvPr id="144455" name="Line 162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456" name="Line 163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457" name="Line 164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44425" name="Text Box 166"/>
          <p:cNvSpPr txBox="1">
            <a:spLocks noChangeArrowheads="1"/>
          </p:cNvSpPr>
          <p:nvPr/>
        </p:nvSpPr>
        <p:spPr bwMode="auto">
          <a:xfrm>
            <a:off x="7921625" y="5411788"/>
            <a:ext cx="84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 b="1"/>
              <a:t>router</a:t>
            </a:r>
          </a:p>
        </p:txBody>
      </p:sp>
      <p:sp>
        <p:nvSpPr>
          <p:cNvPr id="144426" name="Text Box 167"/>
          <p:cNvSpPr txBox="1">
            <a:spLocks noChangeArrowheads="1"/>
          </p:cNvSpPr>
          <p:nvPr/>
        </p:nvSpPr>
        <p:spPr bwMode="auto">
          <a:xfrm>
            <a:off x="7935913" y="3098800"/>
            <a:ext cx="89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 b="1"/>
              <a:t>switch</a:t>
            </a:r>
          </a:p>
        </p:txBody>
      </p:sp>
      <p:sp>
        <p:nvSpPr>
          <p:cNvPr id="144427" name="Rectangle 168"/>
          <p:cNvSpPr>
            <a:spLocks noGrp="1" noChangeArrowheads="1"/>
          </p:cNvSpPr>
          <p:nvPr>
            <p:ph type="title" idx="4294967295"/>
          </p:nvPr>
        </p:nvSpPr>
        <p:spPr>
          <a:xfrm>
            <a:off x="4995863" y="0"/>
            <a:ext cx="3805237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Encapsulation</a:t>
            </a:r>
          </a:p>
        </p:txBody>
      </p:sp>
      <p:sp>
        <p:nvSpPr>
          <p:cNvPr id="112814" name="Text Box 174"/>
          <p:cNvSpPr txBox="1">
            <a:spLocks noChangeArrowheads="1"/>
          </p:cNvSpPr>
          <p:nvPr/>
        </p:nvSpPr>
        <p:spPr bwMode="auto">
          <a:xfrm>
            <a:off x="703263" y="692150"/>
            <a:ext cx="10080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solidFill>
                  <a:srgbClr val="CC0000"/>
                </a:solidFill>
              </a:rPr>
              <a:t>message</a:t>
            </a:r>
          </a:p>
        </p:txBody>
      </p:sp>
      <p:grpSp>
        <p:nvGrpSpPr>
          <p:cNvPr id="17" name="Group 175"/>
          <p:cNvGrpSpPr>
            <a:grpSpLocks/>
          </p:cNvGrpSpPr>
          <p:nvPr/>
        </p:nvGrpSpPr>
        <p:grpSpPr bwMode="auto">
          <a:xfrm>
            <a:off x="1763713" y="719138"/>
            <a:ext cx="679450" cy="301625"/>
            <a:chOff x="780" y="1553"/>
            <a:chExt cx="428" cy="190"/>
          </a:xfrm>
        </p:grpSpPr>
        <p:sp>
          <p:nvSpPr>
            <p:cNvPr id="144448" name="Rectangle 17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49" name="Rectangle 17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M</a:t>
              </a:r>
            </a:p>
          </p:txBody>
        </p:sp>
      </p:grpSp>
      <p:grpSp>
        <p:nvGrpSpPr>
          <p:cNvPr id="18" name="Group 185"/>
          <p:cNvGrpSpPr>
            <a:grpSpLocks/>
          </p:cNvGrpSpPr>
          <p:nvPr/>
        </p:nvGrpSpPr>
        <p:grpSpPr bwMode="auto">
          <a:xfrm>
            <a:off x="1528763" y="1039813"/>
            <a:ext cx="903287" cy="301625"/>
            <a:chOff x="1851" y="2046"/>
            <a:chExt cx="569" cy="190"/>
          </a:xfrm>
        </p:grpSpPr>
        <p:grpSp>
          <p:nvGrpSpPr>
            <p:cNvPr id="144442" name="Group 179"/>
            <p:cNvGrpSpPr>
              <a:grpSpLocks/>
            </p:cNvGrpSpPr>
            <p:nvPr/>
          </p:nvGrpSpPr>
          <p:grpSpPr bwMode="auto">
            <a:xfrm>
              <a:off x="1851" y="2047"/>
              <a:ext cx="190" cy="184"/>
              <a:chOff x="1962" y="2058"/>
              <a:chExt cx="190" cy="184"/>
            </a:xfrm>
          </p:grpSpPr>
          <p:sp>
            <p:nvSpPr>
              <p:cNvPr id="144446" name="Rectangle 180"/>
              <p:cNvSpPr>
                <a:spLocks noChangeArrowheads="1"/>
              </p:cNvSpPr>
              <p:nvPr/>
            </p:nvSpPr>
            <p:spPr bwMode="auto">
              <a:xfrm>
                <a:off x="1962" y="2075"/>
                <a:ext cx="177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447" name="Rectangle 181"/>
              <p:cNvSpPr>
                <a:spLocks noChangeArrowheads="1"/>
              </p:cNvSpPr>
              <p:nvPr/>
            </p:nvSpPr>
            <p:spPr bwMode="auto">
              <a:xfrm>
                <a:off x="1965" y="2058"/>
                <a:ext cx="187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/>
                  <a:t>H</a:t>
                </a:r>
                <a:r>
                  <a:rPr lang="en-US" sz="1800" baseline="-25000"/>
                  <a:t>t</a:t>
                </a:r>
              </a:p>
            </p:txBody>
          </p:sp>
        </p:grpSp>
        <p:grpSp>
          <p:nvGrpSpPr>
            <p:cNvPr id="144443" name="Group 182"/>
            <p:cNvGrpSpPr>
              <a:grpSpLocks/>
            </p:cNvGrpSpPr>
            <p:nvPr/>
          </p:nvGrpSpPr>
          <p:grpSpPr bwMode="auto">
            <a:xfrm>
              <a:off x="1992" y="2046"/>
              <a:ext cx="428" cy="190"/>
              <a:chOff x="780" y="1553"/>
              <a:chExt cx="428" cy="190"/>
            </a:xfrm>
          </p:grpSpPr>
          <p:sp>
            <p:nvSpPr>
              <p:cNvPr id="144444" name="Rectangle 183"/>
              <p:cNvSpPr>
                <a:spLocks noChangeArrowheads="1"/>
              </p:cNvSpPr>
              <p:nvPr/>
            </p:nvSpPr>
            <p:spPr bwMode="auto">
              <a:xfrm>
                <a:off x="817" y="1569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445" name="Rectangle 184"/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/>
                  <a:t>M</a:t>
                </a:r>
              </a:p>
            </p:txBody>
          </p:sp>
        </p:grpSp>
      </p:grpSp>
      <p:grpSp>
        <p:nvGrpSpPr>
          <p:cNvPr id="21" name="Group 187"/>
          <p:cNvGrpSpPr>
            <a:grpSpLocks/>
          </p:cNvGrpSpPr>
          <p:nvPr/>
        </p:nvGrpSpPr>
        <p:grpSpPr bwMode="auto">
          <a:xfrm>
            <a:off x="1235075" y="1363663"/>
            <a:ext cx="301625" cy="292100"/>
            <a:chOff x="1962" y="2058"/>
            <a:chExt cx="190" cy="184"/>
          </a:xfrm>
        </p:grpSpPr>
        <p:sp>
          <p:nvSpPr>
            <p:cNvPr id="144440" name="Rectangle 188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41" name="Rectangle 189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n</a:t>
              </a:r>
            </a:p>
          </p:txBody>
        </p:sp>
      </p:grp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157163" y="1643063"/>
            <a:ext cx="704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solidFill>
                  <a:srgbClr val="CC0000"/>
                </a:solidFill>
              </a:rPr>
              <a:t>frame</a:t>
            </a:r>
          </a:p>
        </p:txBody>
      </p:sp>
      <p:grpSp>
        <p:nvGrpSpPr>
          <p:cNvPr id="144433" name="Group 187"/>
          <p:cNvGrpSpPr>
            <a:grpSpLocks/>
          </p:cNvGrpSpPr>
          <p:nvPr/>
        </p:nvGrpSpPr>
        <p:grpSpPr bwMode="auto">
          <a:xfrm flipH="1">
            <a:off x="3178175" y="4970463"/>
            <a:ext cx="803275" cy="771525"/>
            <a:chOff x="-44" y="1473"/>
            <a:chExt cx="981" cy="1105"/>
          </a:xfrm>
        </p:grpSpPr>
        <p:pic>
          <p:nvPicPr>
            <p:cNvPr id="144438" name="Picture 188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4439" name="Freeform 18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144434" name="Group 190"/>
          <p:cNvGrpSpPr>
            <a:grpSpLocks/>
          </p:cNvGrpSpPr>
          <p:nvPr/>
        </p:nvGrpSpPr>
        <p:grpSpPr bwMode="auto">
          <a:xfrm flipH="1">
            <a:off x="4140200" y="1087438"/>
            <a:ext cx="803275" cy="771525"/>
            <a:chOff x="-44" y="1473"/>
            <a:chExt cx="981" cy="1105"/>
          </a:xfrm>
        </p:grpSpPr>
        <p:pic>
          <p:nvPicPr>
            <p:cNvPr id="144436" name="Picture 191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4437" name="Freeform 1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144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200">
                <a:latin typeface="Tahoma" pitchFamily="34" charset="0"/>
              </a:rPr>
              <a:t>1-</a:t>
            </a:r>
            <a:fld id="{124E112D-9A7A-4B85-BD1F-2E199F32FAC2}" type="slidenum">
              <a:rPr lang="en-US" sz="1200">
                <a:latin typeface="Tahoma" pitchFamily="34" charset="0"/>
              </a:rPr>
              <a:pPr/>
              <a:t>9</a:t>
            </a:fld>
            <a:endParaRPr lang="en-US" sz="12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24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37 L -4.72222E-6 0.045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7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12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926 L -3.05556E-6 0.0479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L -3.05556E-6 0.0421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3.05556E-6 0.13889 L 0.40295 0.13889 L 0.40295 0.09885 L 0.57152 0.10093 L 0.57152 0.57709 L 0.66371 0.50857 L 0.66371 0.42848 " pathEditMode="relative" rAng="0" ptsTypes="AAAAAAAA">
                                      <p:cBhvr>
                                        <p:cTn id="6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77" y="2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046 L 0.00156 -0.0481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  <p:bldP spid="112645" grpId="1"/>
      <p:bldP spid="112644" grpId="0"/>
      <p:bldP spid="112644" grpId="1"/>
      <p:bldP spid="112814" grpId="0"/>
      <p:bldP spid="112647" grpId="0"/>
      <p:bldP spid="112647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267</Words>
  <Application>Microsoft Office PowerPoint</Application>
  <PresentationFormat>Skærmshow (4:3)</PresentationFormat>
  <Paragraphs>162</Paragraphs>
  <Slides>9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Gill Sans MT</vt:lpstr>
      <vt:lpstr>Tahoma</vt:lpstr>
      <vt:lpstr>Times New Roman</vt:lpstr>
      <vt:lpstr>Office Theme</vt:lpstr>
      <vt:lpstr>Introduction to  Computer Networks </vt:lpstr>
      <vt:lpstr>PowerPoint-præsentation</vt:lpstr>
      <vt:lpstr>PowerPoint-præsentation</vt:lpstr>
      <vt:lpstr>Circuit switching: FDM versus TDM</vt:lpstr>
      <vt:lpstr>Packet Switching: queueing delay, loss</vt:lpstr>
      <vt:lpstr>PowerPoint-præsentation</vt:lpstr>
      <vt:lpstr>Organization of air travel</vt:lpstr>
      <vt:lpstr>Layering of airline functionality</vt:lpstr>
      <vt:lpstr>Encapsulation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Computer Networks </dc:title>
  <dc:creator>Peter Levinsky</dc:creator>
  <cp:lastModifiedBy>Administrator</cp:lastModifiedBy>
  <cp:revision>5</cp:revision>
  <dcterms:created xsi:type="dcterms:W3CDTF">2006-08-16T00:00:00Z</dcterms:created>
  <dcterms:modified xsi:type="dcterms:W3CDTF">2017-08-28T10:49:15Z</dcterms:modified>
</cp:coreProperties>
</file>