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66" r:id="rId6"/>
    <p:sldId id="263" r:id="rId7"/>
    <p:sldId id="258" r:id="rId8"/>
    <p:sldId id="260" r:id="rId9"/>
    <p:sldId id="261" r:id="rId10"/>
    <p:sldId id="262" r:id="rId11"/>
    <p:sldId id="267" r:id="rId12"/>
    <p:sldId id="269" r:id="rId13"/>
    <p:sldId id="268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F596-C560-4EDE-8534-9E8716EAF0FC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B0FA-D11D-4E9F-A9B8-8789EB8C9E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781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F596-C560-4EDE-8534-9E8716EAF0FC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B0FA-D11D-4E9F-A9B8-8789EB8C9E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9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F596-C560-4EDE-8534-9E8716EAF0FC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B0FA-D11D-4E9F-A9B8-8789EB8C9E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96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F596-C560-4EDE-8534-9E8716EAF0FC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B0FA-D11D-4E9F-A9B8-8789EB8C9E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456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F596-C560-4EDE-8534-9E8716EAF0FC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B0FA-D11D-4E9F-A9B8-8789EB8C9E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78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F596-C560-4EDE-8534-9E8716EAF0FC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B0FA-D11D-4E9F-A9B8-8789EB8C9E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85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F596-C560-4EDE-8534-9E8716EAF0FC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B0FA-D11D-4E9F-A9B8-8789EB8C9E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3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F596-C560-4EDE-8534-9E8716EAF0FC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B0FA-D11D-4E9F-A9B8-8789EB8C9E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26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F596-C560-4EDE-8534-9E8716EAF0FC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B0FA-D11D-4E9F-A9B8-8789EB8C9E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361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F596-C560-4EDE-8534-9E8716EAF0FC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B0FA-D11D-4E9F-A9B8-8789EB8C9E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07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F596-C560-4EDE-8534-9E8716EAF0FC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B0FA-D11D-4E9F-A9B8-8789EB8C9E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69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r="-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F596-C560-4EDE-8534-9E8716EAF0FC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CB0FA-D11D-4E9F-A9B8-8789EB8C9E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532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so25000.com/index.php/en/iso-25000-standards/iso-25010?limit=3&amp;limitstart=0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iso25000.com/index.php/en/iso-25000-standards/iso-25010?limit=3&amp;limitstart=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iso25000.com/index.php/en/iso-25000-standards/iso-25010?limit=3&amp;limitstart=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iso25000.com/index.php/en/iso-25000-standards/iso-25010?limit=3&amp;limitstart=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iso25000.com/index.php/en/iso-25000-standards/iso-25010?limit=3&amp;limitstart=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iso25000.com/index.php/en/iso-25000-standards/iso-25010?limit=3&amp;limitstart=0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iso25000.com/index.php/en/iso-25000-standards/iso-25010?limit=3&amp;limitstart=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iso25000.com/index.php/en/iso-25000-standards/iso-25010?limit=3&amp;limitstart=0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iso25000.com/index.php/en/iso-25000-standards/iso-25010?limit=3&amp;limitstart=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Quality Factors</a:t>
            </a:r>
            <a:endParaRPr lang="en-GB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9392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55" y="351287"/>
            <a:ext cx="7740769" cy="6510067"/>
          </a:xfrm>
          <a:prstGeom prst="rect">
            <a:avLst/>
          </a:prstGeom>
        </p:spPr>
      </p:pic>
      <p:sp>
        <p:nvSpPr>
          <p:cNvPr id="6" name="Tekstfelt 5"/>
          <p:cNvSpPr txBox="1"/>
          <p:nvPr/>
        </p:nvSpPr>
        <p:spPr>
          <a:xfrm rot="2700595">
            <a:off x="7066122" y="2422623"/>
            <a:ext cx="3255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2060"/>
                </a:solidFill>
              </a:rPr>
              <a:t>Product Transition</a:t>
            </a:r>
            <a:endParaRPr lang="en-GB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13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FURPS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Functional </a:t>
            </a:r>
            <a:r>
              <a:rPr lang="en-GB" dirty="0"/>
              <a:t>features, capabilities, security.</a:t>
            </a:r>
          </a:p>
          <a:p>
            <a:r>
              <a:rPr lang="en-GB" b="1" dirty="0" smtClean="0"/>
              <a:t>Usability </a:t>
            </a:r>
            <a:r>
              <a:rPr lang="en-GB" dirty="0"/>
              <a:t>human factors, help, documentation.</a:t>
            </a:r>
          </a:p>
          <a:p>
            <a:r>
              <a:rPr lang="en-GB" b="1" dirty="0" smtClean="0"/>
              <a:t>Reliability </a:t>
            </a:r>
            <a:r>
              <a:rPr lang="en-GB" dirty="0"/>
              <a:t>frequency of failure, recoverability, predictability.</a:t>
            </a:r>
          </a:p>
          <a:p>
            <a:r>
              <a:rPr lang="en-GB" b="1" dirty="0" smtClean="0"/>
              <a:t>Performance </a:t>
            </a:r>
            <a:r>
              <a:rPr lang="en-GB" dirty="0"/>
              <a:t>response times, throughput, accuracy, availability, resource usage.</a:t>
            </a:r>
          </a:p>
          <a:p>
            <a:r>
              <a:rPr lang="en-GB" b="1" dirty="0" smtClean="0"/>
              <a:t>Supportability </a:t>
            </a:r>
            <a:r>
              <a:rPr lang="en-GB" dirty="0"/>
              <a:t>adaptability, maintainability, internationalization, configurability.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769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FURPS+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Implementation </a:t>
            </a:r>
            <a:r>
              <a:rPr lang="en-GB" dirty="0"/>
              <a:t>resource limitations, languages and tools, hardware, ...</a:t>
            </a:r>
          </a:p>
          <a:p>
            <a:r>
              <a:rPr lang="en-GB" b="1" dirty="0" smtClean="0"/>
              <a:t>Interface </a:t>
            </a:r>
            <a:r>
              <a:rPr lang="en-GB" dirty="0"/>
              <a:t>constraints imposed by interfacing with external systems.</a:t>
            </a:r>
          </a:p>
          <a:p>
            <a:r>
              <a:rPr lang="en-GB" b="1" dirty="0" smtClean="0"/>
              <a:t>Operations </a:t>
            </a:r>
            <a:r>
              <a:rPr lang="en-GB" dirty="0"/>
              <a:t>system management in its operational setting.</a:t>
            </a:r>
          </a:p>
          <a:p>
            <a:r>
              <a:rPr lang="en-GB" b="1" dirty="0" smtClean="0"/>
              <a:t>Packaging </a:t>
            </a:r>
            <a:r>
              <a:rPr lang="en-GB" dirty="0"/>
              <a:t>for example, a physical box.</a:t>
            </a:r>
          </a:p>
          <a:p>
            <a:r>
              <a:rPr lang="en-GB" b="1" dirty="0" smtClean="0"/>
              <a:t>Legal </a:t>
            </a:r>
            <a:r>
              <a:rPr lang="en-GB" dirty="0"/>
              <a:t>licensing and so forth.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025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ISO - 26010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819" y="1690688"/>
            <a:ext cx="11656329" cy="3295346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838200" y="5781822"/>
            <a:ext cx="929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/>
              </a:rPr>
              <a:t>Source:: http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iso25000.com/index.php/en/iso-25000-standards/iso-25010?limit=3&amp;limitstart=0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641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ISO – 26010 – Functional Suitability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felt 4"/>
          <p:cNvSpPr txBox="1"/>
          <p:nvPr/>
        </p:nvSpPr>
        <p:spPr>
          <a:xfrm>
            <a:off x="915092" y="6327732"/>
            <a:ext cx="929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2"/>
              </a:rPr>
              <a:t>Source:: 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iso25000.com/index.php/en/iso-25000-standards/iso-25010?limit=3&amp;limitstart=0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ekstfelt 2"/>
          <p:cNvSpPr txBox="1"/>
          <p:nvPr/>
        </p:nvSpPr>
        <p:spPr>
          <a:xfrm>
            <a:off x="518614" y="2006221"/>
            <a:ext cx="1008569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1" dirty="0"/>
              <a:t>Functional completeness.</a:t>
            </a:r>
            <a:r>
              <a:rPr lang="en-GB" sz="3200" dirty="0"/>
              <a:t> </a:t>
            </a:r>
            <a:endParaRPr lang="en-GB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Degree </a:t>
            </a:r>
            <a:r>
              <a:rPr lang="en-GB" sz="2400" dirty="0"/>
              <a:t>to which the set of functions covers all the specified tasks and user objectives.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1" dirty="0"/>
              <a:t>Functional correctness.</a:t>
            </a:r>
            <a:r>
              <a:rPr lang="en-GB" sz="3200" dirty="0"/>
              <a:t> </a:t>
            </a:r>
            <a:endParaRPr lang="en-GB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Degree </a:t>
            </a:r>
            <a:r>
              <a:rPr lang="en-GB" sz="2400" dirty="0"/>
              <a:t>to which a product or system provides the correct results with the needed degree of precision.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1" dirty="0"/>
              <a:t>Functional appropriateness.</a:t>
            </a:r>
            <a:r>
              <a:rPr lang="en-GB" sz="3200" dirty="0"/>
              <a:t> </a:t>
            </a:r>
            <a:endParaRPr lang="en-GB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Degree </a:t>
            </a:r>
            <a:r>
              <a:rPr lang="en-GB" sz="2400" dirty="0"/>
              <a:t>to which the functions facilitate the accomplishment of specified tasks and objectives.</a:t>
            </a:r>
          </a:p>
        </p:txBody>
      </p:sp>
    </p:spTree>
    <p:extLst>
      <p:ext uri="{BB962C8B-B14F-4D97-AF65-F5344CB8AC3E}">
        <p14:creationId xmlns:p14="http://schemas.microsoft.com/office/powerpoint/2010/main" val="756604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ISO – 26010 – Performance efficiency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915092" y="6327732"/>
            <a:ext cx="929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2"/>
              </a:rPr>
              <a:t>Source:: 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iso25000.com/index.php/en/iso-25000-standards/iso-25010?limit=3&amp;limitstart=0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ekstfelt 2"/>
          <p:cNvSpPr txBox="1"/>
          <p:nvPr/>
        </p:nvSpPr>
        <p:spPr>
          <a:xfrm>
            <a:off x="518614" y="2006221"/>
            <a:ext cx="112866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/>
              <a:t>Time behaviour.</a:t>
            </a:r>
            <a:r>
              <a:rPr lang="en-GB" sz="3200" dirty="0"/>
              <a:t> 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2400" dirty="0" smtClean="0"/>
              <a:t>Degree </a:t>
            </a:r>
            <a:r>
              <a:rPr lang="en-GB" sz="2400" dirty="0"/>
              <a:t>to which the response and processing times and throughput rates of a product or system, when performing its functions, meet requirements.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/>
              <a:t>Resource utilization.</a:t>
            </a:r>
            <a:r>
              <a:rPr lang="en-GB" sz="3200" dirty="0"/>
              <a:t> 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2400" dirty="0" smtClean="0"/>
              <a:t>Degree </a:t>
            </a:r>
            <a:r>
              <a:rPr lang="en-GB" sz="2400" dirty="0"/>
              <a:t>to which the amounts and types of resources used by a product or system, when performing its functions, meet requirements.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/>
              <a:t>Capacity.</a:t>
            </a:r>
            <a:r>
              <a:rPr lang="en-GB" sz="3200" dirty="0"/>
              <a:t> 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2400" dirty="0" smtClean="0"/>
              <a:t>Degree </a:t>
            </a:r>
            <a:r>
              <a:rPr lang="en-GB" sz="2400" dirty="0"/>
              <a:t>to which the maximum limits of a product or system parameter meet requirements.</a:t>
            </a:r>
          </a:p>
        </p:txBody>
      </p:sp>
    </p:spTree>
    <p:extLst>
      <p:ext uri="{BB962C8B-B14F-4D97-AF65-F5344CB8AC3E}">
        <p14:creationId xmlns:p14="http://schemas.microsoft.com/office/powerpoint/2010/main" val="942245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ISO – 26010 – Compatibility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915092" y="6327732"/>
            <a:ext cx="929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2"/>
              </a:rPr>
              <a:t>Source:: 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iso25000.com/index.php/en/iso-25000-standards/iso-25010?limit=3&amp;limitstart=0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ekstfelt 2"/>
          <p:cNvSpPr txBox="1"/>
          <p:nvPr/>
        </p:nvSpPr>
        <p:spPr>
          <a:xfrm>
            <a:off x="518614" y="2006221"/>
            <a:ext cx="1119116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1" dirty="0"/>
              <a:t>Co-existence</a:t>
            </a:r>
            <a:r>
              <a:rPr lang="en-GB" sz="2400" dirty="0"/>
              <a:t>.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Degree </a:t>
            </a:r>
            <a:r>
              <a:rPr lang="en-GB" sz="2400" dirty="0"/>
              <a:t>to which a product can perform its required functions efficiently while sharing a common environment and resources with other products, without detrimental impact on any other product.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1" dirty="0"/>
              <a:t>Interoperability. 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2400" dirty="0" smtClean="0"/>
              <a:t>Degree </a:t>
            </a:r>
            <a:r>
              <a:rPr lang="en-GB" sz="2400" dirty="0"/>
              <a:t>to which two or more systems, products or components can exchange information and use the information that has been exchanged.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54606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ISO – 26010 – Usability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915090" y="6488668"/>
            <a:ext cx="929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2"/>
              </a:rPr>
              <a:t>Source:: 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iso25000.com/index.php/en/iso-25000-standards/iso-25010?limit=3&amp;limitstart=0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ekstfelt 2"/>
          <p:cNvSpPr txBox="1"/>
          <p:nvPr/>
        </p:nvSpPr>
        <p:spPr>
          <a:xfrm>
            <a:off x="518612" y="1500831"/>
            <a:ext cx="1132764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Appropriateness </a:t>
            </a:r>
            <a:r>
              <a:rPr lang="en-GB" sz="2000" b="1" dirty="0" smtClean="0"/>
              <a:t>recognisability</a:t>
            </a:r>
            <a:r>
              <a:rPr lang="en-GB" sz="2400" b="1" dirty="0" smtClean="0"/>
              <a:t>.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Degree </a:t>
            </a:r>
            <a:r>
              <a:rPr lang="en-GB" sz="2000" dirty="0"/>
              <a:t>to which users can recognize whether a product or system is appropriate for their needs.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Learnability</a:t>
            </a:r>
            <a:r>
              <a:rPr lang="en-GB" sz="2000" dirty="0"/>
              <a:t>.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Degree </a:t>
            </a:r>
            <a:r>
              <a:rPr lang="en-GB" sz="2000" dirty="0"/>
              <a:t>to which a product or system can be used by specified users to achieve specified goals of learning to use the product or system with effectiveness, efficiency, freedom from risk and satisfaction in a specified context of use.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Operability</a:t>
            </a:r>
            <a:r>
              <a:rPr lang="en-GB" sz="2000" dirty="0"/>
              <a:t>.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Degree </a:t>
            </a:r>
            <a:r>
              <a:rPr lang="en-GB" sz="2000" dirty="0"/>
              <a:t>to which a product or system has attributes that make it easy to operate and control.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User error protection</a:t>
            </a:r>
            <a:r>
              <a:rPr lang="en-GB" sz="2000" dirty="0"/>
              <a:t>.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Degree </a:t>
            </a:r>
            <a:r>
              <a:rPr lang="en-GB" sz="2000" dirty="0"/>
              <a:t>to which a system protects users against making errors.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User interface aesthetics</a:t>
            </a:r>
            <a:r>
              <a:rPr lang="en-GB" sz="2000" dirty="0"/>
              <a:t>.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Degree </a:t>
            </a:r>
            <a:r>
              <a:rPr lang="en-GB" sz="2000" dirty="0"/>
              <a:t>to which a user interface enables pleasing and satisfying interaction for the user.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Accessibility.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Degree </a:t>
            </a:r>
            <a:r>
              <a:rPr lang="en-GB" sz="2000" dirty="0"/>
              <a:t>to which a product or system can be used by people with the widest range of characteristics and capabilities to achieve a specified goal in a specified context of use.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8612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ISO – 26010 – Reliability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915090" y="6456034"/>
            <a:ext cx="929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2"/>
              </a:rPr>
              <a:t>Source:: 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iso25000.com/index.php/en/iso-25000-standards/iso-25010?limit=3&amp;limitstart=0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ekstfelt 2"/>
          <p:cNvSpPr txBox="1"/>
          <p:nvPr/>
        </p:nvSpPr>
        <p:spPr>
          <a:xfrm>
            <a:off x="518612" y="1562387"/>
            <a:ext cx="109728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Maturity</a:t>
            </a:r>
            <a:r>
              <a:rPr lang="en-GB" sz="2400" dirty="0"/>
              <a:t>.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Degree </a:t>
            </a:r>
            <a:r>
              <a:rPr lang="en-GB" sz="2400" dirty="0"/>
              <a:t>to which a system, product or component meets needs for reliability under normal operation.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Availability</a:t>
            </a:r>
            <a:r>
              <a:rPr lang="en-GB" sz="2400" dirty="0"/>
              <a:t>.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Degree </a:t>
            </a:r>
            <a:r>
              <a:rPr lang="en-GB" sz="2400" dirty="0"/>
              <a:t>to which a system, product or component is operational and accessible when required for use.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Fault tolerance</a:t>
            </a:r>
            <a:r>
              <a:rPr lang="en-GB" sz="2400" dirty="0"/>
              <a:t>.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Degree </a:t>
            </a:r>
            <a:r>
              <a:rPr lang="en-GB" sz="2400" dirty="0"/>
              <a:t>to which a system, product or component operates as intended despite the presence of hardware or software faults.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Recoverability</a:t>
            </a:r>
            <a:r>
              <a:rPr lang="en-GB" sz="2400" dirty="0"/>
              <a:t>.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Degree </a:t>
            </a:r>
            <a:r>
              <a:rPr lang="en-GB" sz="2400" dirty="0"/>
              <a:t>to which, in the event of an interruption or a failure, a product or system can recover the data directly affected and re-establish the desired state of the system.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0527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ISO – 26010 – Security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915092" y="6327732"/>
            <a:ext cx="929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2"/>
              </a:rPr>
              <a:t>Source:: 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iso25000.com/index.php/en/iso-25000-standards/iso-25010?limit=3&amp;limitstart=0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ekstfelt 2"/>
          <p:cNvSpPr txBox="1"/>
          <p:nvPr/>
        </p:nvSpPr>
        <p:spPr>
          <a:xfrm>
            <a:off x="545910" y="1595021"/>
            <a:ext cx="114777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Confidentiality</a:t>
            </a:r>
            <a:r>
              <a:rPr lang="en-GB" sz="2000" dirty="0"/>
              <a:t>.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Degree </a:t>
            </a:r>
            <a:r>
              <a:rPr lang="en-GB" sz="2000" dirty="0"/>
              <a:t>to which a product or system ensures that data are accessible only to those authorized to have access.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Integrity</a:t>
            </a:r>
            <a:r>
              <a:rPr lang="en-GB" sz="2000" dirty="0"/>
              <a:t>.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Degree </a:t>
            </a:r>
            <a:r>
              <a:rPr lang="en-GB" sz="2000" dirty="0"/>
              <a:t>to which a system, product or component prevents unauthorized access to, or modification of, computer programs or 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Non-repudiation</a:t>
            </a:r>
            <a:r>
              <a:rPr lang="en-GB" sz="2000" dirty="0"/>
              <a:t>.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Degree </a:t>
            </a:r>
            <a:r>
              <a:rPr lang="en-GB" sz="2000" dirty="0"/>
              <a:t>to which actions or events can be proven to have taken place, so that the events or actions cannot be repudiated later.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Accountability</a:t>
            </a:r>
            <a:r>
              <a:rPr lang="en-GB" sz="2000" dirty="0"/>
              <a:t>.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Degree </a:t>
            </a:r>
            <a:r>
              <a:rPr lang="en-GB" sz="2000" dirty="0"/>
              <a:t>to which the actions of an entity can be traced uniquely to the entity.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Authenticity</a:t>
            </a:r>
            <a:r>
              <a:rPr lang="en-GB" sz="2000" dirty="0"/>
              <a:t>.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Degree </a:t>
            </a:r>
            <a:r>
              <a:rPr lang="en-GB" sz="2000" dirty="0"/>
              <a:t>to which the identity of a subject or resource can be proved to be the one claimed.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3983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Hvad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Kvalitet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	</a:t>
            </a:r>
            <a:r>
              <a:rPr lang="en-GB" sz="3200" b="1" dirty="0"/>
              <a:t>Conformance to specification</a:t>
            </a:r>
            <a:r>
              <a:rPr lang="en-GB" sz="3200" dirty="0"/>
              <a:t>: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	</a:t>
            </a:r>
            <a:r>
              <a:rPr lang="en-GB" dirty="0" smtClean="0"/>
              <a:t>Quality </a:t>
            </a:r>
            <a:r>
              <a:rPr lang="en-GB" dirty="0"/>
              <a:t>that is defined as a matter of products and </a:t>
            </a:r>
            <a:r>
              <a:rPr lang="en-GB" dirty="0" smtClean="0"/>
              <a:t>services</a:t>
            </a:r>
            <a:endParaRPr lang="en-GB" dirty="0"/>
          </a:p>
          <a:p>
            <a:r>
              <a:rPr lang="en-GB" sz="3200" dirty="0"/>
              <a:t>	</a:t>
            </a:r>
            <a:r>
              <a:rPr lang="en-GB" sz="3200" b="1" dirty="0"/>
              <a:t>Meeting customer needs</a:t>
            </a:r>
            <a:r>
              <a:rPr lang="en-GB" sz="3200" dirty="0"/>
              <a:t>: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	</a:t>
            </a:r>
            <a:r>
              <a:rPr lang="en-GB" dirty="0" smtClean="0"/>
              <a:t>Quality </a:t>
            </a:r>
            <a:r>
              <a:rPr lang="en-GB" dirty="0"/>
              <a:t>that is identified independent of any </a:t>
            </a:r>
            <a:r>
              <a:rPr lang="en-GB" dirty="0" smtClean="0"/>
              <a:t>measurable</a:t>
            </a:r>
            <a:br>
              <a:rPr lang="en-GB" dirty="0" smtClean="0"/>
            </a:br>
            <a:r>
              <a:rPr lang="en-GB" dirty="0" smtClean="0"/>
              <a:t>	characteristics</a:t>
            </a:r>
            <a:r>
              <a:rPr lang="en-GB" dirty="0"/>
              <a:t>. </a:t>
            </a:r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400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ISO – 26010 – Maintainability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915092" y="6327732"/>
            <a:ext cx="929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2"/>
              </a:rPr>
              <a:t>Source:: 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iso25000.com/index.php/en/iso-25000-standards/iso-25010?limit=3&amp;limitstart=0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ekstfelt 2"/>
          <p:cNvSpPr txBox="1"/>
          <p:nvPr/>
        </p:nvSpPr>
        <p:spPr>
          <a:xfrm>
            <a:off x="518612" y="1690688"/>
            <a:ext cx="1143682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Modularity</a:t>
            </a:r>
            <a:r>
              <a:rPr lang="en-GB" sz="2000" dirty="0"/>
              <a:t>.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Degree </a:t>
            </a:r>
            <a:r>
              <a:rPr lang="en-GB" sz="2000" dirty="0"/>
              <a:t>to which a system or computer program is composed of discrete components such that a change to one component has minimal impact on other components.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Reusability</a:t>
            </a:r>
            <a:r>
              <a:rPr lang="en-GB" sz="2000" dirty="0"/>
              <a:t>.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Degree </a:t>
            </a:r>
            <a:r>
              <a:rPr lang="en-GB" sz="2000" dirty="0"/>
              <a:t>to which an asset can be used in more than one system, or in building other assets.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Analysability</a:t>
            </a:r>
            <a:r>
              <a:rPr lang="en-GB" sz="2000" dirty="0"/>
              <a:t>.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Degree </a:t>
            </a:r>
            <a:r>
              <a:rPr lang="en-GB" sz="2000" dirty="0"/>
              <a:t>of effectiveness and efficiency with which it is possible to assess the impact on a product or system of an intended change to one or more of its parts, or to diagnose a product for deficiencies or causes of failures, or to identify parts to be modified.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Modifiability</a:t>
            </a:r>
            <a:r>
              <a:rPr lang="en-GB" sz="2000" dirty="0"/>
              <a:t>.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Degree </a:t>
            </a:r>
            <a:r>
              <a:rPr lang="en-GB" sz="2000" dirty="0"/>
              <a:t>to which a product or system can be effectively and efficiently modified without introducing defects or degrading existing product quality.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Testability</a:t>
            </a:r>
            <a:r>
              <a:rPr lang="en-GB" sz="2000" dirty="0"/>
              <a:t>.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Degree </a:t>
            </a:r>
            <a:r>
              <a:rPr lang="en-GB" sz="2000" dirty="0"/>
              <a:t>of effectiveness and efficiency with which test criteria can be established for a system, product or component and tests can be performed to determine whether those criteria have been met.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36162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ISO – 26010 – Portability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915092" y="6327732"/>
            <a:ext cx="929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2"/>
              </a:rPr>
              <a:t>Source:: 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iso25000.com/index.php/en/iso-25000-standards/iso-25010?limit=3&amp;limitstart=0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ekstfelt 2"/>
          <p:cNvSpPr txBox="1"/>
          <p:nvPr/>
        </p:nvSpPr>
        <p:spPr>
          <a:xfrm>
            <a:off x="518612" y="1690688"/>
            <a:ext cx="114368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Adaptability</a:t>
            </a:r>
            <a:r>
              <a:rPr lang="en-GB" sz="2400" dirty="0"/>
              <a:t>.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Degree </a:t>
            </a:r>
            <a:r>
              <a:rPr lang="en-GB" sz="2400" dirty="0"/>
              <a:t>to which a product or system can effectively and efficiently be adapted for different or evolving hardware, software or other operational or usage environments.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err="1"/>
              <a:t>Installability</a:t>
            </a:r>
            <a:r>
              <a:rPr lang="en-GB" sz="2400" dirty="0"/>
              <a:t>.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Degree </a:t>
            </a:r>
            <a:r>
              <a:rPr lang="en-GB" sz="2400" dirty="0"/>
              <a:t>of effectiveness and efficiency with which a product or system can be successfully installed and/or uninstalled in a specified environment.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err="1"/>
              <a:t>Replaceability</a:t>
            </a:r>
            <a:r>
              <a:rPr lang="en-GB" sz="2400" dirty="0"/>
              <a:t>.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Degree </a:t>
            </a:r>
            <a:r>
              <a:rPr lang="en-GB" sz="2400" dirty="0"/>
              <a:t>to which a product can replace another specified software product for the same purpose in the same environment.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60234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Hvad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Kvalitet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?                 Del 2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b="1" u="sng" dirty="0" smtClean="0"/>
              <a:t>Walter  </a:t>
            </a:r>
            <a:r>
              <a:rPr lang="en-GB" sz="3200" b="1" u="sng" dirty="0"/>
              <a:t>A. </a:t>
            </a:r>
            <a:r>
              <a:rPr lang="en-GB" sz="3200" b="1" u="sng" dirty="0" err="1"/>
              <a:t>Shewhart</a:t>
            </a:r>
            <a:r>
              <a:rPr lang="en-GB" sz="3200" b="1" u="sng" dirty="0"/>
              <a:t> defines quality</a:t>
            </a:r>
            <a:r>
              <a:rPr lang="en-GB" b="1" u="sng" dirty="0" smtClean="0"/>
              <a:t> </a:t>
            </a:r>
            <a:br>
              <a:rPr lang="en-GB" b="1" u="sng" dirty="0" smtClean="0"/>
            </a:br>
            <a:endParaRPr lang="en-GB" b="1" u="sng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3200" dirty="0" smtClean="0"/>
              <a:t>The </a:t>
            </a:r>
            <a:r>
              <a:rPr lang="en-GB" sz="3200" dirty="0"/>
              <a:t>consideration of the quality of a thing as an objective reality independent of the existence of man.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i="1" dirty="0" smtClean="0"/>
              <a:t>(</a:t>
            </a:r>
            <a:r>
              <a:rPr lang="en-GB" sz="3200" i="1" dirty="0" err="1" smtClean="0"/>
              <a:t>Kvantitative</a:t>
            </a:r>
            <a:r>
              <a:rPr lang="en-GB" sz="3200" i="1" dirty="0" smtClean="0"/>
              <a:t> – tit </a:t>
            </a:r>
            <a:r>
              <a:rPr lang="en-GB" sz="3200" i="1" dirty="0" err="1" smtClean="0"/>
              <a:t>tæt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på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kvalitets</a:t>
            </a:r>
            <a:r>
              <a:rPr lang="en-GB" sz="3200" i="1" dirty="0" smtClean="0"/>
              <a:t> </a:t>
            </a:r>
            <a:r>
              <a:rPr lang="en-GB" sz="3200" i="1" dirty="0" err="1" smtClean="0"/>
              <a:t>faktorer</a:t>
            </a:r>
            <a:r>
              <a:rPr lang="en-GB" sz="3200" i="1" dirty="0" smtClean="0"/>
              <a:t>)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200" dirty="0" smtClean="0"/>
              <a:t>What </a:t>
            </a:r>
            <a:r>
              <a:rPr lang="en-GB" sz="3200" dirty="0"/>
              <a:t>we think, feel or sense as a result of the objective reality. In other word, there is a subjective side of quality</a:t>
            </a:r>
            <a:r>
              <a:rPr lang="en-GB" sz="3200" dirty="0" smtClean="0"/>
              <a:t>.</a:t>
            </a:r>
            <a:br>
              <a:rPr lang="en-GB" sz="3200" dirty="0" smtClean="0"/>
            </a:br>
            <a:r>
              <a:rPr lang="en-GB" sz="3200" i="1" dirty="0" smtClean="0"/>
              <a:t>(</a:t>
            </a:r>
            <a:r>
              <a:rPr lang="en-GB" sz="3200" i="1" dirty="0" err="1" smtClean="0"/>
              <a:t>Kvalitative</a:t>
            </a:r>
            <a:r>
              <a:rPr lang="en-GB" sz="3200" i="1" dirty="0" smtClean="0"/>
              <a:t> – </a:t>
            </a:r>
            <a:r>
              <a:rPr lang="en-GB" sz="3200" i="1" dirty="0" err="1" smtClean="0"/>
              <a:t>sværere</a:t>
            </a:r>
            <a:r>
              <a:rPr lang="en-GB" sz="3200" i="1" dirty="0" smtClean="0"/>
              <a:t> at </a:t>
            </a:r>
            <a:r>
              <a:rPr lang="en-GB" sz="3200" i="1" dirty="0" err="1" smtClean="0"/>
              <a:t>beskrive</a:t>
            </a:r>
            <a:r>
              <a:rPr lang="en-GB" sz="3200" i="1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3970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Kvalitet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faktorer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3200" dirty="0" smtClean="0"/>
              <a:t>Et redskab til </a:t>
            </a:r>
          </a:p>
          <a:p>
            <a:pPr lvl="1"/>
            <a:r>
              <a:rPr lang="da-DK" sz="2800" dirty="0" smtClean="0"/>
              <a:t>Et bedre system udvikling forløb</a:t>
            </a:r>
          </a:p>
          <a:p>
            <a:pPr lvl="1"/>
            <a:r>
              <a:rPr lang="da-DK" sz="2800" dirty="0" smtClean="0"/>
              <a:t>Et fokuseret system udvikling forløb</a:t>
            </a:r>
          </a:p>
          <a:p>
            <a:r>
              <a:rPr lang="da-DK" sz="3200" dirty="0" smtClean="0"/>
              <a:t>Afklare bruger krav</a:t>
            </a:r>
          </a:p>
          <a:p>
            <a:r>
              <a:rPr lang="da-DK" sz="3200" dirty="0" smtClean="0"/>
              <a:t>Bør indgå i krav </a:t>
            </a:r>
            <a:r>
              <a:rPr lang="da-DK" sz="3200" dirty="0" smtClean="0"/>
              <a:t>specifikationen</a:t>
            </a:r>
            <a:br>
              <a:rPr lang="da-DK" sz="3200" dirty="0" smtClean="0"/>
            </a:br>
            <a:endParaRPr lang="da-DK" sz="3200" dirty="0" smtClean="0"/>
          </a:p>
          <a:p>
            <a:endParaRPr lang="da-DK" sz="3200" dirty="0" smtClean="0"/>
          </a:p>
          <a:p>
            <a:r>
              <a:rPr lang="da-DK" i="1" dirty="0" smtClean="0"/>
              <a:t>NB! Det er nemmere at specificere ‘objektive’ krav end subjektive</a:t>
            </a:r>
            <a:endParaRPr lang="da-DK" i="1" dirty="0" smtClean="0"/>
          </a:p>
          <a:p>
            <a:pPr lvl="1"/>
            <a:endParaRPr lang="en-GB" sz="2800" dirty="0" smtClean="0"/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823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Kvalitet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faktorer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DEL 2 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3200" dirty="0" smtClean="0"/>
              <a:t>En række Kvalitets Modeller</a:t>
            </a:r>
            <a:br>
              <a:rPr lang="da-DK" sz="3200" dirty="0" smtClean="0"/>
            </a:br>
            <a:endParaRPr lang="da-DK" sz="3200" dirty="0" smtClean="0"/>
          </a:p>
          <a:p>
            <a:pPr lvl="1"/>
            <a:r>
              <a:rPr lang="en-GB" sz="2800" dirty="0" smtClean="0">
                <a:solidFill>
                  <a:schemeClr val="accent2"/>
                </a:solidFill>
              </a:rPr>
              <a:t>McCall (conform to specification)</a:t>
            </a:r>
          </a:p>
          <a:p>
            <a:pPr lvl="1"/>
            <a:r>
              <a:rPr lang="en-GB" sz="2800" dirty="0" smtClean="0"/>
              <a:t>Boehm (You can conform in diff. degree)</a:t>
            </a:r>
          </a:p>
          <a:p>
            <a:pPr lvl="1"/>
            <a:r>
              <a:rPr lang="en-GB" sz="2800" dirty="0" smtClean="0">
                <a:solidFill>
                  <a:schemeClr val="accent2"/>
                </a:solidFill>
              </a:rPr>
              <a:t>FURPS (Same but fewer categories – </a:t>
            </a:r>
            <a:r>
              <a:rPr lang="en-GB" sz="2800" b="1" dirty="0" smtClean="0">
                <a:solidFill>
                  <a:schemeClr val="accent2"/>
                </a:solidFill>
              </a:rPr>
              <a:t>Described in </a:t>
            </a:r>
            <a:r>
              <a:rPr lang="en-GB" sz="2800" b="1" dirty="0" err="1" smtClean="0">
                <a:solidFill>
                  <a:schemeClr val="accent2"/>
                </a:solidFill>
              </a:rPr>
              <a:t>Larman</a:t>
            </a:r>
            <a:r>
              <a:rPr lang="en-GB" sz="2800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GB" sz="2800" dirty="0" smtClean="0"/>
              <a:t>ISO – international Standardisation Organisation</a:t>
            </a:r>
          </a:p>
          <a:p>
            <a:pPr lvl="2"/>
            <a:r>
              <a:rPr lang="en-GB" sz="2400" dirty="0" smtClean="0"/>
              <a:t>900x – focus on process</a:t>
            </a:r>
          </a:p>
          <a:p>
            <a:pPr lvl="2"/>
            <a:r>
              <a:rPr lang="en-GB" sz="2400" dirty="0" smtClean="0"/>
              <a:t>9126 – a la McCall, Boehm, FURPS</a:t>
            </a:r>
          </a:p>
          <a:p>
            <a:pPr lvl="2"/>
            <a:r>
              <a:rPr lang="en-GB" sz="2400" dirty="0" smtClean="0">
                <a:solidFill>
                  <a:schemeClr val="accent2"/>
                </a:solidFill>
              </a:rPr>
              <a:t>25010 – Newest version of SW Product Quality </a:t>
            </a:r>
          </a:p>
          <a:p>
            <a:pPr lvl="1"/>
            <a:endParaRPr lang="en-GB" sz="2800" dirty="0" smtClean="0"/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960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gebenet trekant 3"/>
          <p:cNvSpPr/>
          <p:nvPr/>
        </p:nvSpPr>
        <p:spPr>
          <a:xfrm>
            <a:off x="2784143" y="1732189"/>
            <a:ext cx="6496335" cy="2948993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grpSp>
        <p:nvGrpSpPr>
          <p:cNvPr id="14" name="Gruppe 13"/>
          <p:cNvGrpSpPr/>
          <p:nvPr/>
        </p:nvGrpSpPr>
        <p:grpSpPr>
          <a:xfrm>
            <a:off x="2784143" y="1724533"/>
            <a:ext cx="6496335" cy="3255002"/>
            <a:chOff x="2784143" y="1724533"/>
            <a:chExt cx="6496335" cy="3255002"/>
          </a:xfrm>
        </p:grpSpPr>
        <p:cxnSp>
          <p:nvCxnSpPr>
            <p:cNvPr id="6" name="Lige forbindelse 5"/>
            <p:cNvCxnSpPr>
              <a:endCxn id="4" idx="2"/>
            </p:cNvCxnSpPr>
            <p:nvPr/>
          </p:nvCxnSpPr>
          <p:spPr>
            <a:xfrm flipH="1">
              <a:off x="2784143" y="3712191"/>
              <a:ext cx="3220872" cy="9689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Lige forbindelse 7"/>
            <p:cNvCxnSpPr>
              <a:endCxn id="4" idx="4"/>
            </p:cNvCxnSpPr>
            <p:nvPr/>
          </p:nvCxnSpPr>
          <p:spPr>
            <a:xfrm>
              <a:off x="6005015" y="3725839"/>
              <a:ext cx="3275463" cy="9553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Lige forbindelse 9"/>
            <p:cNvCxnSpPr>
              <a:endCxn id="4" idx="0"/>
            </p:cNvCxnSpPr>
            <p:nvPr/>
          </p:nvCxnSpPr>
          <p:spPr>
            <a:xfrm flipV="1">
              <a:off x="6005016" y="1732189"/>
              <a:ext cx="27295" cy="19800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kstfelt 10"/>
            <p:cNvSpPr txBox="1"/>
            <p:nvPr/>
          </p:nvSpPr>
          <p:spPr>
            <a:xfrm>
              <a:off x="4670762" y="4030504"/>
              <a:ext cx="32349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>
                  <a:solidFill>
                    <a:srgbClr val="FF0000"/>
                  </a:solidFill>
                </a:rPr>
                <a:t>Product Operation</a:t>
              </a:r>
              <a:endParaRPr lang="en-GB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Tekstfelt 11"/>
            <p:cNvSpPr txBox="1"/>
            <p:nvPr/>
          </p:nvSpPr>
          <p:spPr>
            <a:xfrm rot="19157103">
              <a:off x="3432758" y="2844151"/>
              <a:ext cx="32550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>
                  <a:solidFill>
                    <a:srgbClr val="00B050"/>
                  </a:solidFill>
                </a:rPr>
                <a:t>Product Revision</a:t>
              </a:r>
              <a:endParaRPr lang="en-GB" sz="2800" b="1" dirty="0">
                <a:solidFill>
                  <a:srgbClr val="00B050"/>
                </a:solidFill>
              </a:endParaRPr>
            </a:p>
          </p:txBody>
        </p:sp>
        <p:sp>
          <p:nvSpPr>
            <p:cNvPr id="13" name="Tekstfelt 12"/>
            <p:cNvSpPr txBox="1"/>
            <p:nvPr/>
          </p:nvSpPr>
          <p:spPr>
            <a:xfrm rot="2700595">
              <a:off x="5739063" y="3090424"/>
              <a:ext cx="32550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>
                  <a:solidFill>
                    <a:srgbClr val="002060"/>
                  </a:solidFill>
                </a:rPr>
                <a:t>Product Transition</a:t>
              </a:r>
              <a:endParaRPr lang="en-GB" sz="28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28" name="Tekstfelt 27"/>
          <p:cNvSpPr txBox="1"/>
          <p:nvPr/>
        </p:nvSpPr>
        <p:spPr>
          <a:xfrm>
            <a:off x="3751297" y="4960876"/>
            <a:ext cx="58028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Correctness</a:t>
            </a:r>
            <a:r>
              <a:rPr lang="en-GB" dirty="0" smtClean="0"/>
              <a:t>	</a:t>
            </a:r>
            <a:r>
              <a:rPr lang="en-GB" dirty="0" err="1" smtClean="0"/>
              <a:t>Gør</a:t>
            </a:r>
            <a:r>
              <a:rPr lang="en-GB" dirty="0" smtClean="0"/>
              <a:t> vi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rigtigt</a:t>
            </a:r>
            <a:r>
              <a:rPr lang="en-GB" dirty="0" smtClean="0"/>
              <a:t>	</a:t>
            </a:r>
          </a:p>
          <a:p>
            <a:r>
              <a:rPr lang="en-GB" b="1" dirty="0" smtClean="0"/>
              <a:t>Reliability</a:t>
            </a:r>
            <a:r>
              <a:rPr lang="en-GB" dirty="0" smtClean="0"/>
              <a:t>	</a:t>
            </a:r>
            <a:r>
              <a:rPr lang="en-GB" dirty="0" err="1" smtClean="0"/>
              <a:t>Gør</a:t>
            </a:r>
            <a:r>
              <a:rPr lang="en-GB" dirty="0" smtClean="0"/>
              <a:t> vi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nøjagtigt</a:t>
            </a:r>
            <a:r>
              <a:rPr lang="en-GB" dirty="0" smtClean="0"/>
              <a:t> hele </a:t>
            </a:r>
            <a:r>
              <a:rPr lang="en-GB" dirty="0" err="1" smtClean="0"/>
              <a:t>tiden</a:t>
            </a:r>
            <a:r>
              <a:rPr lang="en-GB" dirty="0" smtClean="0"/>
              <a:t> </a:t>
            </a:r>
          </a:p>
          <a:p>
            <a:r>
              <a:rPr lang="en-GB" b="1" dirty="0" smtClean="0"/>
              <a:t>Efficiency</a:t>
            </a:r>
            <a:r>
              <a:rPr lang="en-GB" dirty="0" smtClean="0"/>
              <a:t>		</a:t>
            </a:r>
            <a:r>
              <a:rPr lang="en-GB" dirty="0" err="1" smtClean="0"/>
              <a:t>Kører</a:t>
            </a:r>
            <a:r>
              <a:rPr lang="en-GB" dirty="0" smtClean="0"/>
              <a:t>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optimalt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min HW</a:t>
            </a:r>
          </a:p>
          <a:p>
            <a:r>
              <a:rPr lang="en-GB" b="1" dirty="0" smtClean="0"/>
              <a:t>Integrity</a:t>
            </a:r>
            <a:r>
              <a:rPr lang="en-GB" dirty="0" smtClean="0"/>
              <a:t>		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smtClean="0"/>
              <a:t>sikkert</a:t>
            </a:r>
            <a:endParaRPr lang="en-GB" dirty="0" smtClean="0"/>
          </a:p>
          <a:p>
            <a:r>
              <a:rPr lang="en-GB" b="1" dirty="0" smtClean="0"/>
              <a:t>Usability</a:t>
            </a:r>
            <a:r>
              <a:rPr lang="en-GB" dirty="0" smtClean="0"/>
              <a:t>		</a:t>
            </a:r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 smtClean="0"/>
              <a:t>jeg</a:t>
            </a:r>
            <a:r>
              <a:rPr lang="en-GB" dirty="0" smtClean="0"/>
              <a:t> </a:t>
            </a:r>
            <a:r>
              <a:rPr lang="en-GB" dirty="0" err="1" smtClean="0"/>
              <a:t>køre</a:t>
            </a:r>
            <a:r>
              <a:rPr lang="en-GB" dirty="0" smtClean="0"/>
              <a:t> </a:t>
            </a:r>
            <a:r>
              <a:rPr lang="en-GB" dirty="0" err="1" smtClean="0"/>
              <a:t>det</a:t>
            </a:r>
            <a:r>
              <a:rPr lang="en-GB" dirty="0" smtClean="0"/>
              <a:t> (</a:t>
            </a:r>
            <a:r>
              <a:rPr lang="en-GB" dirty="0" err="1" smtClean="0"/>
              <a:t>brugervenligt</a:t>
            </a:r>
            <a:r>
              <a:rPr lang="en-GB" dirty="0" smtClean="0"/>
              <a:t>)</a:t>
            </a:r>
          </a:p>
          <a:p>
            <a:endParaRPr lang="da-DK" dirty="0" smtClean="0"/>
          </a:p>
          <a:p>
            <a:endParaRPr lang="en-GB" dirty="0"/>
          </a:p>
        </p:txBody>
      </p:sp>
      <p:sp>
        <p:nvSpPr>
          <p:cNvPr id="29" name="Tekstfelt 28"/>
          <p:cNvSpPr txBox="1"/>
          <p:nvPr/>
        </p:nvSpPr>
        <p:spPr>
          <a:xfrm>
            <a:off x="733091" y="1905432"/>
            <a:ext cx="43378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 smtClean="0"/>
              <a:t>Maintability</a:t>
            </a:r>
            <a:r>
              <a:rPr lang="da-DK" dirty="0" smtClean="0"/>
              <a:t>	Kan jeg rette i det</a:t>
            </a:r>
          </a:p>
          <a:p>
            <a:r>
              <a:rPr lang="da-DK" b="1" dirty="0" err="1" smtClean="0"/>
              <a:t>Flexsability</a:t>
            </a:r>
            <a:r>
              <a:rPr lang="da-DK" dirty="0" smtClean="0"/>
              <a:t>	Kan det ændres</a:t>
            </a:r>
          </a:p>
          <a:p>
            <a:r>
              <a:rPr lang="da-DK" b="1" dirty="0" err="1" smtClean="0"/>
              <a:t>Testability</a:t>
            </a:r>
            <a:r>
              <a:rPr lang="da-DK" dirty="0" smtClean="0"/>
              <a:t>	Kan det testes</a:t>
            </a:r>
          </a:p>
          <a:p>
            <a:endParaRPr lang="en-GB" dirty="0"/>
          </a:p>
        </p:txBody>
      </p:sp>
      <p:sp>
        <p:nvSpPr>
          <p:cNvPr id="30" name="Tekstfelt 29"/>
          <p:cNvSpPr txBox="1"/>
          <p:nvPr/>
        </p:nvSpPr>
        <p:spPr>
          <a:xfrm>
            <a:off x="6949872" y="1444791"/>
            <a:ext cx="51683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 smtClean="0"/>
              <a:t>Portability</a:t>
            </a:r>
            <a:r>
              <a:rPr lang="da-DK" dirty="0" smtClean="0"/>
              <a:t>	kan det køre på andre platforme</a:t>
            </a:r>
          </a:p>
          <a:p>
            <a:r>
              <a:rPr lang="en-GB" b="1" dirty="0" smtClean="0"/>
              <a:t>Reusability</a:t>
            </a:r>
            <a:r>
              <a:rPr lang="en-GB" dirty="0" smtClean="0"/>
              <a:t>	</a:t>
            </a:r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 smtClean="0"/>
              <a:t>jeg</a:t>
            </a:r>
            <a:r>
              <a:rPr lang="en-GB" dirty="0" smtClean="0"/>
              <a:t> </a:t>
            </a:r>
            <a:r>
              <a:rPr lang="en-GB" dirty="0" err="1" smtClean="0"/>
              <a:t>genbruge</a:t>
            </a:r>
            <a:r>
              <a:rPr lang="en-GB" dirty="0" smtClean="0"/>
              <a:t> dele </a:t>
            </a:r>
            <a:r>
              <a:rPr lang="en-GB" dirty="0" err="1" smtClean="0"/>
              <a:t>af</a:t>
            </a:r>
            <a:r>
              <a:rPr lang="en-GB" dirty="0" smtClean="0"/>
              <a:t> SW</a:t>
            </a:r>
            <a:endParaRPr lang="en-GB" dirty="0"/>
          </a:p>
          <a:p>
            <a:r>
              <a:rPr lang="en-GB" b="1" dirty="0" smtClean="0"/>
              <a:t>Interoperability</a:t>
            </a:r>
            <a:r>
              <a:rPr lang="en-GB" dirty="0" smtClean="0"/>
              <a:t>	</a:t>
            </a:r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 smtClean="0"/>
              <a:t>det</a:t>
            </a:r>
            <a:r>
              <a:rPr lang="en-GB" dirty="0" smtClean="0"/>
              <a:t> </a:t>
            </a:r>
            <a:r>
              <a:rPr lang="en-GB" dirty="0" err="1" smtClean="0"/>
              <a:t>kobles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andre</a:t>
            </a:r>
            <a:r>
              <a:rPr lang="en-GB" dirty="0" smtClean="0"/>
              <a:t> </a:t>
            </a:r>
            <a:r>
              <a:rPr lang="en-GB" dirty="0" err="1" smtClean="0"/>
              <a:t>systemer</a:t>
            </a:r>
            <a:endParaRPr lang="en-GB" dirty="0"/>
          </a:p>
          <a:p>
            <a:endParaRPr lang="da-DK" dirty="0" smtClean="0"/>
          </a:p>
          <a:p>
            <a:endParaRPr lang="en-GB" dirty="0"/>
          </a:p>
        </p:txBody>
      </p:sp>
      <p:sp>
        <p:nvSpPr>
          <p:cNvPr id="2" name="Tekstfelt 1"/>
          <p:cNvSpPr txBox="1"/>
          <p:nvPr/>
        </p:nvSpPr>
        <p:spPr>
          <a:xfrm>
            <a:off x="518616" y="349411"/>
            <a:ext cx="104405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McCall -  </a:t>
            </a:r>
            <a:r>
              <a:rPr lang="en-GB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Major Perspectives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68274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McCall - 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Kvalitets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Faktorer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3373582" cy="4351338"/>
          </a:xfrm>
        </p:spPr>
        <p:txBody>
          <a:bodyPr/>
          <a:lstStyle/>
          <a:p>
            <a:r>
              <a:rPr lang="en-GB" sz="3600" dirty="0" smtClean="0"/>
              <a:t>Correctness</a:t>
            </a:r>
          </a:p>
          <a:p>
            <a:r>
              <a:rPr lang="en-GB" sz="3600" dirty="0" smtClean="0"/>
              <a:t>Reliability</a:t>
            </a:r>
          </a:p>
          <a:p>
            <a:r>
              <a:rPr lang="en-GB" sz="3600" dirty="0" smtClean="0"/>
              <a:t>Efficiency</a:t>
            </a:r>
          </a:p>
          <a:p>
            <a:r>
              <a:rPr lang="en-GB" sz="3600" dirty="0" smtClean="0"/>
              <a:t>Integrity</a:t>
            </a:r>
          </a:p>
          <a:p>
            <a:r>
              <a:rPr lang="en-GB" sz="3600" dirty="0" smtClean="0"/>
              <a:t>Usability</a:t>
            </a:r>
          </a:p>
          <a:p>
            <a:r>
              <a:rPr lang="en-GB" sz="3600" dirty="0" smtClean="0"/>
              <a:t>Maintainability</a:t>
            </a:r>
          </a:p>
          <a:p>
            <a:endParaRPr lang="en-GB" dirty="0"/>
          </a:p>
        </p:txBody>
      </p:sp>
      <p:sp>
        <p:nvSpPr>
          <p:cNvPr id="4" name="Pladsholder til indhold 2"/>
          <p:cNvSpPr txBox="1">
            <a:spLocks/>
          </p:cNvSpPr>
          <p:nvPr/>
        </p:nvSpPr>
        <p:spPr>
          <a:xfrm>
            <a:off x="5396345" y="1825625"/>
            <a:ext cx="337358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 smtClean="0"/>
              <a:t>Testability</a:t>
            </a:r>
          </a:p>
          <a:p>
            <a:r>
              <a:rPr lang="en-GB" sz="3600" dirty="0" smtClean="0"/>
              <a:t>Flexibility</a:t>
            </a:r>
          </a:p>
          <a:p>
            <a:r>
              <a:rPr lang="en-GB" sz="3600" dirty="0" smtClean="0"/>
              <a:t>Portability</a:t>
            </a:r>
          </a:p>
          <a:p>
            <a:r>
              <a:rPr lang="en-GB" sz="3600" dirty="0" smtClean="0"/>
              <a:t>Reusability</a:t>
            </a:r>
          </a:p>
          <a:p>
            <a:r>
              <a:rPr lang="en-GB" sz="3600" dirty="0" smtClean="0"/>
              <a:t>Interoperability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89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7367288" y="3479765"/>
            <a:ext cx="3255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Product Operation</a:t>
            </a:r>
            <a:endParaRPr lang="en-GB" sz="2800" b="1" dirty="0">
              <a:solidFill>
                <a:srgbClr val="FF0000"/>
              </a:solidFill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774" y="123488"/>
            <a:ext cx="4712730" cy="664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22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 rot="19157103">
            <a:off x="-92023" y="1064665"/>
            <a:ext cx="3255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B050"/>
                </a:solidFill>
              </a:rPr>
              <a:t>Product Revision</a:t>
            </a:r>
            <a:endParaRPr lang="en-GB" sz="2800" b="1" dirty="0">
              <a:solidFill>
                <a:srgbClr val="00B050"/>
              </a:solidFill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224" y="433536"/>
            <a:ext cx="5846862" cy="606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51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283</Words>
  <Application>Microsoft Office PowerPoint</Application>
  <PresentationFormat>Widescreen</PresentationFormat>
  <Paragraphs>122</Paragraphs>
  <Slides>21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Office-tema</vt:lpstr>
      <vt:lpstr>Quality Factors</vt:lpstr>
      <vt:lpstr>Hvad er Kvalitet?</vt:lpstr>
      <vt:lpstr>Hvad er Kvalitet?                 Del 2</vt:lpstr>
      <vt:lpstr>Kvalitet faktorer </vt:lpstr>
      <vt:lpstr>Kvalitet faktorer                     DEL 2 </vt:lpstr>
      <vt:lpstr>PowerPoint-præsentation</vt:lpstr>
      <vt:lpstr>McCall -  Kvalitets Faktorer</vt:lpstr>
      <vt:lpstr>PowerPoint-præsentation</vt:lpstr>
      <vt:lpstr>PowerPoint-præsentation</vt:lpstr>
      <vt:lpstr>PowerPoint-præsentation</vt:lpstr>
      <vt:lpstr>FURPS</vt:lpstr>
      <vt:lpstr>FURPS+</vt:lpstr>
      <vt:lpstr>ISO - 26010</vt:lpstr>
      <vt:lpstr>ISO – 26010 – Functional Suitability</vt:lpstr>
      <vt:lpstr>ISO – 26010 – Performance efficiency</vt:lpstr>
      <vt:lpstr>ISO – 26010 – Compatibility</vt:lpstr>
      <vt:lpstr>ISO – 26010 – Usability</vt:lpstr>
      <vt:lpstr>ISO – 26010 – Reliability</vt:lpstr>
      <vt:lpstr>ISO – 26010 – Security</vt:lpstr>
      <vt:lpstr>ISO – 26010 – Maintainability</vt:lpstr>
      <vt:lpstr>ISO – 26010 – Portability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Factors</dc:title>
  <dc:creator>Peter Levinsky</dc:creator>
  <cp:lastModifiedBy>Administrator</cp:lastModifiedBy>
  <cp:revision>16</cp:revision>
  <dcterms:created xsi:type="dcterms:W3CDTF">2014-11-25T15:18:45Z</dcterms:created>
  <dcterms:modified xsi:type="dcterms:W3CDTF">2017-10-11T12:43:24Z</dcterms:modified>
</cp:coreProperties>
</file>