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7" r:id="rId3"/>
    <p:sldId id="278" r:id="rId4"/>
    <p:sldId id="258" r:id="rId5"/>
    <p:sldId id="260" r:id="rId6"/>
    <p:sldId id="261" r:id="rId7"/>
    <p:sldId id="262" r:id="rId8"/>
    <p:sldId id="263" r:id="rId9"/>
    <p:sldId id="264" r:id="rId10"/>
    <p:sldId id="266" r:id="rId11"/>
    <p:sldId id="267" r:id="rId12"/>
    <p:sldId id="265" r:id="rId13"/>
    <p:sldId id="268" r:id="rId14"/>
    <p:sldId id="271" r:id="rId15"/>
    <p:sldId id="272" r:id="rId16"/>
    <p:sldId id="273" r:id="rId17"/>
    <p:sldId id="269" r:id="rId18"/>
    <p:sldId id="270" r:id="rId19"/>
    <p:sldId id="274" r:id="rId20"/>
    <p:sldId id="275" r:id="rId21"/>
    <p:sldId id="276"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2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7BBDA-0AB7-4F55-A9C0-40BD950F943A}" type="datetimeFigureOut">
              <a:rPr lang="en-GB" smtClean="0"/>
              <a:t>27/10/2015</a:t>
            </a:fld>
            <a:endParaRPr lang="en-GB"/>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ECBD7-170C-4942-B730-B86E1BAF54FD}" type="slidenum">
              <a:rPr lang="en-GB" smtClean="0"/>
              <a:t>‹nr.›</a:t>
            </a:fld>
            <a:endParaRPr lang="en-GB"/>
          </a:p>
        </p:txBody>
      </p:sp>
    </p:spTree>
    <p:extLst>
      <p:ext uri="{BB962C8B-B14F-4D97-AF65-F5344CB8AC3E}">
        <p14:creationId xmlns:p14="http://schemas.microsoft.com/office/powerpoint/2010/main" val="257562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smtClean="0">
                <a:solidFill>
                  <a:schemeClr val="tx1"/>
                </a:solidFill>
                <a:effectLst/>
                <a:latin typeface="Segoe UI" pitchFamily="34" charset="0"/>
                <a:ea typeface="+mn-ea"/>
                <a:cs typeface="+mn-cs"/>
              </a:rPr>
              <a:t>Estimated Time:</a:t>
            </a:r>
            <a:r>
              <a:rPr lang="en-US" sz="900" kern="1200" dirty="0" smtClean="0">
                <a:solidFill>
                  <a:schemeClr val="tx1"/>
                </a:solidFill>
                <a:effectLst/>
                <a:latin typeface="Segoe UI" pitchFamily="34" charset="0"/>
                <a:ea typeface="+mn-ea"/>
                <a:cs typeface="+mn-cs"/>
              </a:rPr>
              <a:t> 3 minutes</a:t>
            </a:r>
          </a:p>
          <a:p>
            <a:endParaRPr lang="en-US" sz="900"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Key Messages: </a:t>
            </a:r>
            <a:endParaRPr lang="en-US" sz="900" b="0" kern="1200" dirty="0" smtClean="0">
              <a:solidFill>
                <a:schemeClr val="tx1"/>
              </a:solidFill>
              <a:effectLst/>
              <a:latin typeface="Segoe UI" pitchFamily="34" charset="0"/>
              <a:ea typeface="+mn-ea"/>
              <a:cs typeface="+mn-cs"/>
            </a:endParaRPr>
          </a:p>
          <a:p>
            <a:r>
              <a:rPr lang="en-US" sz="900" b="0" kern="1200" dirty="0" smtClean="0">
                <a:solidFill>
                  <a:schemeClr val="tx1"/>
                </a:solidFill>
                <a:effectLst/>
                <a:latin typeface="Segoe UI" pitchFamily="34" charset="0"/>
                <a:ea typeface="+mn-ea"/>
                <a:cs typeface="+mn-cs"/>
              </a:rPr>
              <a:t>Break out of standard template.</a:t>
            </a:r>
          </a:p>
          <a:p>
            <a:r>
              <a:rPr lang="en-US" sz="900" b="0" kern="1200" dirty="0" smtClean="0">
                <a:solidFill>
                  <a:schemeClr val="tx1"/>
                </a:solidFill>
                <a:effectLst/>
                <a:latin typeface="Segoe UI" pitchFamily="34" charset="0"/>
                <a:ea typeface="+mn-ea"/>
                <a:cs typeface="+mn-cs"/>
              </a:rPr>
              <a:t>Use size and proportion.</a:t>
            </a:r>
          </a:p>
          <a:p>
            <a:r>
              <a:rPr lang="en-US" sz="900" kern="1200" dirty="0" smtClean="0">
                <a:solidFill>
                  <a:schemeClr val="tx1"/>
                </a:solidFill>
                <a:effectLst/>
                <a:latin typeface="Segoe UI" pitchFamily="34" charset="0"/>
                <a:ea typeface="+mn-ea"/>
                <a:cs typeface="+mn-cs"/>
              </a:rPr>
              <a:t> </a:t>
            </a: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Script: </a:t>
            </a:r>
            <a:endParaRPr lang="en-US" sz="900" b="0" kern="1200" dirty="0" smtClean="0">
              <a:solidFill>
                <a:schemeClr val="tx1"/>
              </a:solidFill>
              <a:effectLst/>
              <a:latin typeface="Segoe UI" pitchFamily="34" charset="0"/>
              <a:ea typeface="+mn-ea"/>
              <a:cs typeface="+mn-cs"/>
            </a:endParaRPr>
          </a:p>
          <a:p>
            <a:pPr marL="0" lvl="0" indent="0">
              <a:buFont typeface="Arial" charset="0"/>
              <a:buNone/>
            </a:pPr>
            <a:r>
              <a:rPr lang="en-US" dirty="0" smtClean="0"/>
              <a:t>In</a:t>
            </a:r>
            <a:r>
              <a:rPr lang="en-US" baseline="0" dirty="0" smtClean="0"/>
              <a:t> your app, you will want to drive people’s focus to certain elements on the page. You can do this using size and proportion or by varying the position of objects on the page.</a:t>
            </a:r>
            <a:endParaRPr lang="en-US" sz="900" b="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pitchFamily="34" charset="0"/>
                <a:ea typeface="+mn-ea"/>
                <a:cs typeface="+mn-cs"/>
              </a:rPr>
              <a:t> </a:t>
            </a:r>
          </a:p>
          <a:p>
            <a:r>
              <a:rPr lang="en-US" sz="900" b="1" kern="1200" dirty="0" smtClean="0">
                <a:solidFill>
                  <a:schemeClr val="tx1"/>
                </a:solidFill>
                <a:effectLst/>
                <a:latin typeface="Segoe UI" pitchFamily="34" charset="0"/>
                <a:ea typeface="+mn-ea"/>
                <a:cs typeface="+mn-cs"/>
              </a:rPr>
              <a:t>Transition: [</a:t>
            </a:r>
            <a:r>
              <a:rPr lang="en-US" sz="900" b="0" kern="1200" dirty="0" smtClean="0">
                <a:solidFill>
                  <a:schemeClr val="tx1"/>
                </a:solidFill>
                <a:effectLst/>
                <a:latin typeface="Segoe UI" pitchFamily="34" charset="0"/>
                <a:ea typeface="+mn-ea"/>
                <a:cs typeface="+mn-cs"/>
              </a:rPr>
              <a:t>Next, Position]</a:t>
            </a:r>
            <a:endParaRPr lang="en-US" dirty="0" smtClean="0"/>
          </a:p>
        </p:txBody>
      </p:sp>
      <p:sp>
        <p:nvSpPr>
          <p:cNvPr id="4" name="Slide Number Placeholder 3"/>
          <p:cNvSpPr>
            <a:spLocks noGrp="1"/>
          </p:cNvSpPr>
          <p:nvPr>
            <p:ph type="sldNum" sz="quarter" idx="10"/>
          </p:nvPr>
        </p:nvSpPr>
        <p:spPr/>
        <p:txBody>
          <a:bodyPr/>
          <a:lstStyle/>
          <a:p>
            <a:fld id="{F744E311-AAFE-4A79-A686-16FCA71EAEE2}" type="slidenum">
              <a:rPr lang="en-US" smtClean="0"/>
              <a:t>16</a:t>
            </a:fld>
            <a:endParaRPr lang="en-US" dirty="0"/>
          </a:p>
        </p:txBody>
      </p:sp>
    </p:spTree>
    <p:extLst>
      <p:ext uri="{BB962C8B-B14F-4D97-AF65-F5344CB8AC3E}">
        <p14:creationId xmlns:p14="http://schemas.microsoft.com/office/powerpoint/2010/main" val="360320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0D54CA70-D805-4092-9E15-53354959FDBE}"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232471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D54CA70-D805-4092-9E15-53354959FDBE}"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35420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D54CA70-D805-4092-9E15-53354959FDBE}"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196237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D54CA70-D805-4092-9E15-53354959FDBE}"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327781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0D54CA70-D805-4092-9E15-53354959FDBE}"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107165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0D54CA70-D805-4092-9E15-53354959FDBE}" type="datetimeFigureOut">
              <a:rPr lang="da-DK" smtClean="0"/>
              <a:t>27-10-2015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45126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0D54CA70-D805-4092-9E15-53354959FDBE}" type="datetimeFigureOut">
              <a:rPr lang="da-DK" smtClean="0"/>
              <a:t>27-10-2015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137713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0D54CA70-D805-4092-9E15-53354959FDBE}" type="datetimeFigureOut">
              <a:rPr lang="da-DK" smtClean="0"/>
              <a:t>27-10-2015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301645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D54CA70-D805-4092-9E15-53354959FDBE}" type="datetimeFigureOut">
              <a:rPr lang="da-DK" smtClean="0"/>
              <a:t>27-10-2015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202448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0D54CA70-D805-4092-9E15-53354959FDBE}" type="datetimeFigureOut">
              <a:rPr lang="da-DK" smtClean="0"/>
              <a:t>27-10-2015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162290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0D54CA70-D805-4092-9E15-53354959FDBE}" type="datetimeFigureOut">
              <a:rPr lang="da-DK" smtClean="0"/>
              <a:t>27-10-2015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7A6E983-7974-40F4-9A98-D78560566B0F}" type="slidenum">
              <a:rPr lang="da-DK" smtClean="0"/>
              <a:t>‹nr.›</a:t>
            </a:fld>
            <a:endParaRPr lang="da-DK"/>
          </a:p>
        </p:txBody>
      </p:sp>
    </p:spTree>
    <p:extLst>
      <p:ext uri="{BB962C8B-B14F-4D97-AF65-F5344CB8AC3E}">
        <p14:creationId xmlns:p14="http://schemas.microsoft.com/office/powerpoint/2010/main" val="90796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r="-100000"/>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4CA70-D805-4092-9E15-53354959FDBE}" type="datetimeFigureOut">
              <a:rPr lang="da-DK" smtClean="0"/>
              <a:t>27-10-2015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6E983-7974-40F4-9A98-D78560566B0F}" type="slidenum">
              <a:rPr lang="da-DK" smtClean="0"/>
              <a:t>‹nr.›</a:t>
            </a:fld>
            <a:endParaRPr lang="da-DK"/>
          </a:p>
        </p:txBody>
      </p:sp>
    </p:spTree>
    <p:extLst>
      <p:ext uri="{BB962C8B-B14F-4D97-AF65-F5344CB8AC3E}">
        <p14:creationId xmlns:p14="http://schemas.microsoft.com/office/powerpoint/2010/main" val="1944383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sdn.microsoft.com/en-us/library/windows/apps/hh465424.aspx#help_and_instructions" TargetMode="External"/><Relationship Id="rId13" Type="http://schemas.openxmlformats.org/officeDocument/2006/relationships/hyperlink" Target="https://msdn.microsoft.com/en-us/library/windows/apps/hh465424.aspx#text_and_input" TargetMode="External"/><Relationship Id="rId3" Type="http://schemas.openxmlformats.org/officeDocument/2006/relationships/hyperlink" Target="https://msdn.microsoft.com/en-us/library/windows/apps/hh465424.aspx#app_settings_and_data" TargetMode="External"/><Relationship Id="rId7" Type="http://schemas.openxmlformats.org/officeDocument/2006/relationships/hyperlink" Target="https://msdn.microsoft.com/en-us/library/windows/apps/hh465424.aspx#globalization_and_localization" TargetMode="External"/><Relationship Id="rId12" Type="http://schemas.openxmlformats.org/officeDocument/2006/relationships/hyperlink" Target="https://msdn.microsoft.com/en-us/library/windows/apps/hh465424.aspx#maps_and_location" TargetMode="External"/><Relationship Id="rId2" Type="http://schemas.openxmlformats.org/officeDocument/2006/relationships/hyperlink" Target="https://msdn.microsoft.com/en-us/library/windows/apps/hh465424.aspx#animations" TargetMode="External"/><Relationship Id="rId1" Type="http://schemas.openxmlformats.org/officeDocument/2006/relationships/slideLayout" Target="../slideLayouts/slideLayout2.xml"/><Relationship Id="rId6" Type="http://schemas.openxmlformats.org/officeDocument/2006/relationships/hyperlink" Target="https://msdn.microsoft.com/en-us/library/windows/apps/hh465424.aspx#files__data__and_connectivity" TargetMode="External"/><Relationship Id="rId11" Type="http://schemas.openxmlformats.org/officeDocument/2006/relationships/hyperlink" Target="https://msdn.microsoft.com/en-us/library/windows/apps/hh465424.aspx#layout_and_scaling" TargetMode="External"/><Relationship Id="rId5" Type="http://schemas.openxmlformats.org/officeDocument/2006/relationships/hyperlink" Target="https://msdn.microsoft.com/en-us/library/windows/apps/hh465424.aspx#custom_user_interactions" TargetMode="External"/><Relationship Id="rId10" Type="http://schemas.openxmlformats.org/officeDocument/2006/relationships/hyperlink" Target="https://msdn.microsoft.com/en-us/library/windows/apps/hh465424.aspx#launch__suspend__and_resume" TargetMode="External"/><Relationship Id="rId4" Type="http://schemas.openxmlformats.org/officeDocument/2006/relationships/hyperlink" Target="https://msdn.microsoft.com/en-us/library/windows/apps/hh465424.aspx#controls_and_patterns" TargetMode="External"/><Relationship Id="rId9" Type="http://schemas.openxmlformats.org/officeDocument/2006/relationships/hyperlink" Target="https://msdn.microsoft.com/en-us/library/windows/apps/hh465424.aspx#identity_and_security" TargetMode="External"/><Relationship Id="rId14" Type="http://schemas.openxmlformats.org/officeDocument/2006/relationships/hyperlink" Target="https://msdn.microsoft.com/en-us/library/windows/apps/hh465424.aspx#tiles_and_notific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lideshare.net/crafted/10-usability-heuristics-explained" TargetMode="External"/><Relationship Id="rId2" Type="http://schemas.openxmlformats.org/officeDocument/2006/relationships/hyperlink" Target="http://www.nngroup.com/articles/ten-usability-heuristics/" TargetMode="External"/><Relationship Id="rId1" Type="http://schemas.openxmlformats.org/officeDocument/2006/relationships/slideLayout" Target="../slideLayouts/slideLayout2.xml"/><Relationship Id="rId5" Type="http://schemas.openxmlformats.org/officeDocument/2006/relationships/hyperlink" Target="http://www.whatwasithinking.co.uk/2009/02/27/explaining-usability-heuristics-a-quick-guide/" TargetMode="External"/><Relationship Id="rId4" Type="http://schemas.openxmlformats.org/officeDocument/2006/relationships/hyperlink" Target="http://www.slideshare.net/sacsprasath/ten-usability-heuristics-with-examp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b="1" dirty="0" smtClean="0"/>
              <a:t>User Interface Design</a:t>
            </a:r>
            <a:endParaRPr lang="da-DK" b="1" dirty="0"/>
          </a:p>
        </p:txBody>
      </p:sp>
      <p:sp>
        <p:nvSpPr>
          <p:cNvPr id="3" name="Undertitel 2"/>
          <p:cNvSpPr>
            <a:spLocks noGrp="1"/>
          </p:cNvSpPr>
          <p:nvPr>
            <p:ph type="subTitle" idx="1"/>
          </p:nvPr>
        </p:nvSpPr>
        <p:spPr/>
        <p:txBody>
          <a:bodyPr/>
          <a:lstStyle/>
          <a:p>
            <a:endParaRPr lang="en-GB" dirty="0" smtClean="0"/>
          </a:p>
          <a:p>
            <a:r>
              <a:rPr lang="en-GB" dirty="0" smtClean="0"/>
              <a:t>In Windows using Blend</a:t>
            </a:r>
            <a:endParaRPr lang="en-GB" dirty="0"/>
          </a:p>
        </p:txBody>
      </p:sp>
    </p:spTree>
    <p:extLst>
      <p:ext uri="{BB962C8B-B14F-4D97-AF65-F5344CB8AC3E}">
        <p14:creationId xmlns:p14="http://schemas.microsoft.com/office/powerpoint/2010/main" val="2172851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t>Microsofts’ 5 principles - </a:t>
            </a:r>
            <a:r>
              <a:rPr lang="da-DK" b="1" dirty="0" err="1" smtClean="0"/>
              <a:t>Translated</a:t>
            </a:r>
            <a:r>
              <a:rPr lang="da-DK" b="1" dirty="0" smtClean="0"/>
              <a:t> </a:t>
            </a:r>
            <a:endParaRPr lang="da-DK" b="1" dirty="0"/>
          </a:p>
        </p:txBody>
      </p:sp>
      <p:sp>
        <p:nvSpPr>
          <p:cNvPr id="3" name="Content Placeholder 2"/>
          <p:cNvSpPr>
            <a:spLocks noGrp="1"/>
          </p:cNvSpPr>
          <p:nvPr>
            <p:ph idx="1"/>
          </p:nvPr>
        </p:nvSpPr>
        <p:spPr/>
        <p:txBody>
          <a:bodyPr>
            <a:normAutofit/>
          </a:bodyPr>
          <a:lstStyle/>
          <a:p>
            <a:r>
              <a:rPr lang="da-DK" dirty="0">
                <a:solidFill>
                  <a:srgbClr val="00B0F0"/>
                </a:solidFill>
              </a:rPr>
              <a:t>Content</a:t>
            </a:r>
            <a:r>
              <a:rPr lang="da-DK" dirty="0"/>
              <a:t> </a:t>
            </a:r>
            <a:r>
              <a:rPr lang="da-DK" dirty="0" err="1"/>
              <a:t>before</a:t>
            </a:r>
            <a:r>
              <a:rPr lang="da-DK" dirty="0"/>
              <a:t> </a:t>
            </a:r>
            <a:r>
              <a:rPr lang="da-DK" dirty="0" err="1"/>
              <a:t>chrome</a:t>
            </a:r>
            <a:endParaRPr lang="da-DK" dirty="0"/>
          </a:p>
          <a:p>
            <a:endParaRPr lang="da-DK" dirty="0"/>
          </a:p>
          <a:p>
            <a:r>
              <a:rPr lang="da-DK" dirty="0" err="1"/>
              <a:t>Create</a:t>
            </a:r>
            <a:r>
              <a:rPr lang="da-DK" dirty="0"/>
              <a:t> </a:t>
            </a:r>
            <a:r>
              <a:rPr lang="da-DK" dirty="0" err="1"/>
              <a:t>flat</a:t>
            </a:r>
            <a:r>
              <a:rPr lang="da-DK" dirty="0"/>
              <a:t> &amp; </a:t>
            </a:r>
            <a:r>
              <a:rPr lang="da-DK" dirty="0" err="1">
                <a:solidFill>
                  <a:srgbClr val="00B0F0"/>
                </a:solidFill>
              </a:rPr>
              <a:t>recognizable</a:t>
            </a:r>
            <a:r>
              <a:rPr lang="da-DK" dirty="0">
                <a:solidFill>
                  <a:srgbClr val="00B0F0"/>
                </a:solidFill>
              </a:rPr>
              <a:t> </a:t>
            </a:r>
            <a:r>
              <a:rPr lang="da-DK" dirty="0"/>
              <a:t>design</a:t>
            </a:r>
          </a:p>
          <a:p>
            <a:endParaRPr lang="da-DK" dirty="0"/>
          </a:p>
          <a:p>
            <a:r>
              <a:rPr lang="da-DK" dirty="0" err="1"/>
              <a:t>Keep</a:t>
            </a:r>
            <a:r>
              <a:rPr lang="da-DK" dirty="0"/>
              <a:t> it </a:t>
            </a:r>
            <a:r>
              <a:rPr lang="da-DK" dirty="0">
                <a:solidFill>
                  <a:srgbClr val="00B0F0"/>
                </a:solidFill>
              </a:rPr>
              <a:t>simple</a:t>
            </a:r>
          </a:p>
          <a:p>
            <a:endParaRPr lang="da-DK" dirty="0"/>
          </a:p>
          <a:p>
            <a:r>
              <a:rPr lang="en-US" dirty="0"/>
              <a:t>Design with bold, vibrant and </a:t>
            </a:r>
            <a:r>
              <a:rPr lang="en-US" dirty="0">
                <a:solidFill>
                  <a:srgbClr val="00B0F0"/>
                </a:solidFill>
              </a:rPr>
              <a:t>crisp colors </a:t>
            </a:r>
            <a:r>
              <a:rPr lang="en-US" dirty="0"/>
              <a:t>and </a:t>
            </a:r>
            <a:r>
              <a:rPr lang="en-US" dirty="0">
                <a:solidFill>
                  <a:srgbClr val="00B0F0"/>
                </a:solidFill>
              </a:rPr>
              <a:t>images</a:t>
            </a:r>
            <a:r>
              <a:rPr lang="en-US" dirty="0"/>
              <a:t> that go beyond the limits of real world material.</a:t>
            </a:r>
            <a:endParaRPr lang="da-DK" dirty="0"/>
          </a:p>
        </p:txBody>
      </p:sp>
    </p:spTree>
    <p:extLst>
      <p:ext uri="{BB962C8B-B14F-4D97-AF65-F5344CB8AC3E}">
        <p14:creationId xmlns:p14="http://schemas.microsoft.com/office/powerpoint/2010/main" val="199818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sp>
        <p:nvSpPr>
          <p:cNvPr id="3" name="Content Placeholder 2"/>
          <p:cNvSpPr>
            <a:spLocks noGrp="1"/>
          </p:cNvSpPr>
          <p:nvPr>
            <p:ph idx="1"/>
          </p:nvPr>
        </p:nvSpPr>
        <p:spPr/>
        <p:txBody>
          <a:bodyPr/>
          <a:lstStyle/>
          <a:p>
            <a:endParaRPr lang="da-DK"/>
          </a:p>
        </p:txBody>
      </p:sp>
      <p:pic>
        <p:nvPicPr>
          <p:cNvPr id="4" name="Picture 3" descr="\\windesign\secure\randyw\Windows8\RSSReader\BUILD-presentation\110829_jpgs\110829_05-Read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3102"/>
            <a:ext cx="12192001" cy="685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1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Universal Windows Platform</a:t>
            </a:r>
            <a:endParaRPr lang="en-GB" b="1" dirty="0"/>
          </a:p>
        </p:txBody>
      </p:sp>
      <p:pic>
        <p:nvPicPr>
          <p:cNvPr id="2050" name="Picture 2" descr="Windows universal apps run on a variety of devices, support adaptive user interface, natural user input, one store, one dev center, and cloud servic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053"/>
            <a:ext cx="8729546" cy="437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831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Windows Device Families</a:t>
            </a:r>
            <a:endParaRPr lang="en-GB" b="1" dirty="0"/>
          </a:p>
        </p:txBody>
      </p:sp>
      <p:pic>
        <p:nvPicPr>
          <p:cNvPr id="4" name="Pladsholder til indhold 3"/>
          <p:cNvPicPr>
            <a:picLocks noGrp="1" noChangeAspect="1"/>
          </p:cNvPicPr>
          <p:nvPr>
            <p:ph idx="1"/>
          </p:nvPr>
        </p:nvPicPr>
        <p:blipFill>
          <a:blip r:embed="rId2"/>
          <a:stretch>
            <a:fillRect/>
          </a:stretch>
        </p:blipFill>
        <p:spPr>
          <a:xfrm>
            <a:off x="838199" y="1946333"/>
            <a:ext cx="10923825" cy="3105169"/>
          </a:xfrm>
          <a:prstGeom prst="rect">
            <a:avLst/>
          </a:prstGeom>
        </p:spPr>
      </p:pic>
    </p:spTree>
    <p:extLst>
      <p:ext uri="{BB962C8B-B14F-4D97-AF65-F5344CB8AC3E}">
        <p14:creationId xmlns:p14="http://schemas.microsoft.com/office/powerpoint/2010/main" val="3297072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err="1" smtClean="0"/>
              <a:t>Choosing</a:t>
            </a:r>
            <a:r>
              <a:rPr lang="da-DK" b="1" dirty="0" smtClean="0"/>
              <a:t> the right </a:t>
            </a:r>
            <a:r>
              <a:rPr lang="da-DK" b="1" dirty="0" err="1" smtClean="0"/>
              <a:t>tool</a:t>
            </a:r>
            <a:endParaRPr lang="da-DK" b="1" dirty="0"/>
          </a:p>
        </p:txBody>
      </p:sp>
      <p:sp>
        <p:nvSpPr>
          <p:cNvPr id="3" name="Content Placeholder 2"/>
          <p:cNvSpPr>
            <a:spLocks noGrp="1"/>
          </p:cNvSpPr>
          <p:nvPr>
            <p:ph idx="1"/>
          </p:nvPr>
        </p:nvSpPr>
        <p:spPr/>
        <p:txBody>
          <a:bodyPr/>
          <a:lstStyle/>
          <a:p>
            <a:r>
              <a:rPr lang="da-DK" dirty="0"/>
              <a:t>VS == </a:t>
            </a:r>
            <a:r>
              <a:rPr lang="da-DK" dirty="0" err="1"/>
              <a:t>code</a:t>
            </a:r>
            <a:endParaRPr lang="da-DK" dirty="0"/>
          </a:p>
          <a:p>
            <a:r>
              <a:rPr lang="da-DK" dirty="0">
                <a:solidFill>
                  <a:srgbClr val="00B0F0"/>
                </a:solidFill>
              </a:rPr>
              <a:t>Blend</a:t>
            </a:r>
            <a:r>
              <a:rPr lang="da-DK" dirty="0"/>
              <a:t> == </a:t>
            </a:r>
            <a:r>
              <a:rPr lang="da-DK" dirty="0">
                <a:solidFill>
                  <a:srgbClr val="00B0F0"/>
                </a:solidFill>
              </a:rPr>
              <a:t>layout</a:t>
            </a:r>
          </a:p>
          <a:p>
            <a:endParaRPr lang="da-DK" dirty="0"/>
          </a:p>
          <a:p>
            <a:r>
              <a:rPr lang="da-DK" dirty="0" err="1"/>
              <a:t>Beginners</a:t>
            </a:r>
            <a:r>
              <a:rPr lang="da-DK" dirty="0"/>
              <a:t> =&gt; </a:t>
            </a:r>
            <a:r>
              <a:rPr lang="da-DK" dirty="0" err="1"/>
              <a:t>Easy</a:t>
            </a:r>
            <a:r>
              <a:rPr lang="da-DK" dirty="0"/>
              <a:t> Start</a:t>
            </a:r>
          </a:p>
          <a:p>
            <a:r>
              <a:rPr lang="da-DK" dirty="0"/>
              <a:t>Advanced =&gt; High Productivity</a:t>
            </a:r>
          </a:p>
          <a:p>
            <a:endParaRPr lang="da-DK" dirty="0"/>
          </a:p>
        </p:txBody>
      </p:sp>
      <p:pic>
        <p:nvPicPr>
          <p:cNvPr id="7170" name="Picture 2" descr="https://cdn1.iconfinder.com/data/icons/metro-ui-icon-set/512/Visual_Studio_2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303" y="1941815"/>
            <a:ext cx="2269258" cy="2269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188129" y="3325087"/>
            <a:ext cx="2250537" cy="2274227"/>
          </a:xfrm>
          <a:prstGeom prst="rect">
            <a:avLst/>
          </a:prstGeom>
        </p:spPr>
      </p:pic>
    </p:spTree>
    <p:extLst>
      <p:ext uri="{BB962C8B-B14F-4D97-AF65-F5344CB8AC3E}">
        <p14:creationId xmlns:p14="http://schemas.microsoft.com/office/powerpoint/2010/main" val="2630833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Techniques for good (</a:t>
            </a:r>
            <a:r>
              <a:rPr lang="en-GB" b="1" dirty="0" err="1" smtClean="0"/>
              <a:t>ms</a:t>
            </a:r>
            <a:r>
              <a:rPr lang="en-GB" b="1" dirty="0" smtClean="0"/>
              <a:t>-) design</a:t>
            </a:r>
            <a:endParaRPr lang="en-GB" b="1" dirty="0"/>
          </a:p>
        </p:txBody>
      </p:sp>
      <p:sp>
        <p:nvSpPr>
          <p:cNvPr id="3" name="Pladsholder til indhold 2"/>
          <p:cNvSpPr>
            <a:spLocks noGrp="1"/>
          </p:cNvSpPr>
          <p:nvPr>
            <p:ph idx="1"/>
          </p:nvPr>
        </p:nvSpPr>
        <p:spPr/>
        <p:txBody>
          <a:bodyPr/>
          <a:lstStyle/>
          <a:p>
            <a:r>
              <a:rPr lang="en-GB" dirty="0" smtClean="0"/>
              <a:t>General principles – put into rules of thumbs</a:t>
            </a:r>
          </a:p>
          <a:p>
            <a:pPr marL="457200" indent="-457200">
              <a:buFont typeface="Arial" panose="020B0604020202020204" pitchFamily="34" charset="0"/>
              <a:buChar char="•"/>
            </a:pPr>
            <a:r>
              <a:rPr lang="en-GB" dirty="0" smtClean="0"/>
              <a:t>Organize the screen</a:t>
            </a:r>
          </a:p>
          <a:p>
            <a:pPr marL="457200" indent="-457200">
              <a:buFont typeface="Arial" panose="020B0604020202020204" pitchFamily="34" charset="0"/>
              <a:buChar char="•"/>
            </a:pPr>
            <a:r>
              <a:rPr lang="en-GB" dirty="0" err="1" smtClean="0"/>
              <a:t>AppBars</a:t>
            </a:r>
            <a:r>
              <a:rPr lang="en-GB" dirty="0" smtClean="0"/>
              <a:t> (‘hide’ functionality)</a:t>
            </a:r>
          </a:p>
          <a:p>
            <a:pPr marL="457200" indent="-457200">
              <a:buFont typeface="Arial" panose="020B0604020202020204" pitchFamily="34" charset="0"/>
              <a:buChar char="•"/>
            </a:pPr>
            <a:r>
              <a:rPr lang="en-GB" dirty="0" smtClean="0"/>
              <a:t>Other utilities</a:t>
            </a:r>
            <a:endParaRPr lang="en-GB" dirty="0"/>
          </a:p>
        </p:txBody>
      </p:sp>
    </p:spTree>
    <p:extLst>
      <p:ext uri="{BB962C8B-B14F-4D97-AF65-F5344CB8AC3E}">
        <p14:creationId xmlns:p14="http://schemas.microsoft.com/office/powerpoint/2010/main" val="1185340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6346" y="1941815"/>
            <a:ext cx="9136304" cy="4481767"/>
            <a:chOff x="1074496" y="1248540"/>
            <a:chExt cx="10437198" cy="5119914"/>
          </a:xfrm>
        </p:grpSpPr>
        <p:sp>
          <p:nvSpPr>
            <p:cNvPr id="9" name="Rectangle 8"/>
            <p:cNvSpPr/>
            <p:nvPr/>
          </p:nvSpPr>
          <p:spPr bwMode="auto">
            <a:xfrm>
              <a:off x="1074496" y="1248540"/>
              <a:ext cx="5119914" cy="5119914"/>
            </a:xfrm>
            <a:prstGeom prst="rect">
              <a:avLst/>
            </a:prstGeom>
            <a:solidFill>
              <a:srgbClr val="00B0F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3" tIns="91427" rIns="91423" bIns="0" numCol="1" rtlCol="0" anchor="t" anchorCtr="0" compatLnSpc="1">
              <a:prstTxWarp prst="textNoShape">
                <a:avLst/>
              </a:prstTxWarp>
            </a:bodyPr>
            <a:lstStyle/>
            <a:p>
              <a:pPr defTabSz="913924"/>
              <a:r>
                <a:rPr lang="en-US" sz="4200" dirty="0">
                  <a:solidFill>
                    <a:schemeClr val="bg1"/>
                  </a:solidFill>
                  <a:latin typeface="Segoe UI Light" pitchFamily="34" charset="0"/>
                </a:rPr>
                <a:t>1</a:t>
              </a:r>
            </a:p>
          </p:txBody>
        </p:sp>
        <p:sp>
          <p:nvSpPr>
            <p:cNvPr id="22" name="Rectangle 21"/>
            <p:cNvSpPr/>
            <p:nvPr/>
          </p:nvSpPr>
          <p:spPr bwMode="auto">
            <a:xfrm>
              <a:off x="6255362" y="3852034"/>
              <a:ext cx="2559957" cy="1279979"/>
            </a:xfrm>
            <a:prstGeom prst="rect">
              <a:avLst/>
            </a:prstGeom>
            <a:solidFill>
              <a:schemeClr val="tx2">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3" tIns="45711" rIns="91423" bIns="45711" numCol="1" spcCol="0" rtlCol="0" fromWordArt="0" anchor="b" anchorCtr="0" forceAA="0" compatLnSpc="1">
              <a:prstTxWarp prst="textNoShape">
                <a:avLst/>
              </a:prstTxWarp>
              <a:noAutofit/>
            </a:bodyPr>
            <a:lstStyle/>
            <a:p>
              <a:pPr algn="r" defTabSz="913924"/>
              <a:r>
                <a:rPr lang="en-US" sz="4200" dirty="0">
                  <a:solidFill>
                    <a:schemeClr val="bg1"/>
                  </a:solidFill>
                  <a:latin typeface="Segoe UI Light" pitchFamily="34" charset="0"/>
                </a:rPr>
                <a:t>3</a:t>
              </a:r>
            </a:p>
          </p:txBody>
        </p:sp>
        <p:sp>
          <p:nvSpPr>
            <p:cNvPr id="23" name="Rectangle 22"/>
            <p:cNvSpPr/>
            <p:nvPr/>
          </p:nvSpPr>
          <p:spPr bwMode="auto">
            <a:xfrm>
              <a:off x="8882078" y="1248541"/>
              <a:ext cx="1279979" cy="2559956"/>
            </a:xfrm>
            <a:prstGeom prst="rect">
              <a:avLst/>
            </a:prstGeom>
            <a:solidFill>
              <a:schemeClr val="tx1">
                <a:lumMod val="50000"/>
                <a:lumOff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3" tIns="45711" rIns="91423" bIns="45711" numCol="1" rtlCol="0" anchor="b" anchorCtr="0" compatLnSpc="1">
              <a:prstTxWarp prst="textNoShape">
                <a:avLst/>
              </a:prstTxWarp>
            </a:bodyPr>
            <a:lstStyle/>
            <a:p>
              <a:pPr algn="r" defTabSz="913924"/>
              <a:endParaRPr lang="en-US" sz="4200" dirty="0">
                <a:solidFill>
                  <a:schemeClr val="bg1"/>
                </a:solidFill>
                <a:latin typeface="Segoe UI Light" pitchFamily="34" charset="0"/>
              </a:endParaRPr>
            </a:p>
          </p:txBody>
        </p:sp>
        <p:sp>
          <p:nvSpPr>
            <p:cNvPr id="24" name="Rectangle 23"/>
            <p:cNvSpPr/>
            <p:nvPr/>
          </p:nvSpPr>
          <p:spPr bwMode="auto">
            <a:xfrm>
              <a:off x="10231715" y="1248540"/>
              <a:ext cx="1279979" cy="1234265"/>
            </a:xfrm>
            <a:prstGeom prst="rect">
              <a:avLst/>
            </a:prstGeom>
            <a:solidFill>
              <a:schemeClr val="bg1">
                <a:lumMod val="6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3" tIns="91427" rIns="91423" bIns="0" numCol="1" spcCol="0" rtlCol="0" fromWordArt="0" anchor="t" anchorCtr="0" forceAA="0" compatLnSpc="1">
              <a:prstTxWarp prst="textNoShape">
                <a:avLst/>
              </a:prstTxWarp>
              <a:noAutofit/>
            </a:bodyPr>
            <a:lstStyle/>
            <a:p>
              <a:pPr defTabSz="913924"/>
              <a:endParaRPr lang="en-US" sz="2000" dirty="0">
                <a:solidFill>
                  <a:schemeClr val="bg1"/>
                </a:solidFill>
              </a:endParaRPr>
            </a:p>
          </p:txBody>
        </p:sp>
        <p:sp>
          <p:nvSpPr>
            <p:cNvPr id="34" name="Rectangle 33"/>
            <p:cNvSpPr/>
            <p:nvPr/>
          </p:nvSpPr>
          <p:spPr bwMode="auto">
            <a:xfrm>
              <a:off x="6255362" y="1248541"/>
              <a:ext cx="2559957" cy="2559957"/>
            </a:xfrm>
            <a:prstGeom prst="rect">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3" tIns="45711" rIns="91423" bIns="45711" numCol="1" spcCol="0" rtlCol="0" fromWordArt="0" anchor="b" anchorCtr="0" forceAA="0" compatLnSpc="1">
              <a:prstTxWarp prst="textNoShape">
                <a:avLst/>
              </a:prstTxWarp>
              <a:noAutofit/>
            </a:bodyPr>
            <a:lstStyle/>
            <a:p>
              <a:pPr algn="r" defTabSz="913924"/>
              <a:r>
                <a:rPr lang="en-US" sz="4200" dirty="0">
                  <a:solidFill>
                    <a:schemeClr val="bg1"/>
                  </a:solidFill>
                  <a:latin typeface="Segoe UI Light" pitchFamily="34" charset="0"/>
                </a:rPr>
                <a:t>2</a:t>
              </a:r>
            </a:p>
          </p:txBody>
        </p:sp>
        <p:sp>
          <p:nvSpPr>
            <p:cNvPr id="14" name="Rectangle 13"/>
            <p:cNvSpPr/>
            <p:nvPr/>
          </p:nvSpPr>
          <p:spPr bwMode="auto">
            <a:xfrm>
              <a:off x="10231715" y="2574232"/>
              <a:ext cx="1279979" cy="1234265"/>
            </a:xfrm>
            <a:prstGeom prst="rect">
              <a:avLst/>
            </a:prstGeom>
            <a:solidFill>
              <a:schemeClr val="bg1">
                <a:lumMod val="8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3" tIns="91427" rIns="91423" bIns="0" numCol="1" spcCol="0" rtlCol="0" fromWordArt="0" anchor="t" anchorCtr="0" forceAA="0" compatLnSpc="1">
              <a:prstTxWarp prst="textNoShape">
                <a:avLst/>
              </a:prstTxWarp>
              <a:noAutofit/>
            </a:bodyPr>
            <a:lstStyle/>
            <a:p>
              <a:pPr defTabSz="913924"/>
              <a:endParaRPr lang="en-US" sz="2000" dirty="0">
                <a:solidFill>
                  <a:schemeClr val="bg1"/>
                </a:solidFill>
              </a:endParaRPr>
            </a:p>
          </p:txBody>
        </p:sp>
      </p:grpSp>
      <p:sp>
        <p:nvSpPr>
          <p:cNvPr id="15" name="Title 5"/>
          <p:cNvSpPr txBox="1">
            <a:spLocks/>
          </p:cNvSpPr>
          <p:nvPr/>
        </p:nvSpPr>
        <p:spPr>
          <a:xfrm>
            <a:off x="967741" y="402742"/>
            <a:ext cx="11147432" cy="583702"/>
          </a:xfrm>
          <a:prstGeom prst="rect">
            <a:avLst/>
          </a:prstGeom>
        </p:spPr>
        <p:txBody>
          <a:bodyPr/>
          <a:lst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a:lstStyle>
          <a:p>
            <a:endParaRPr lang="en-US" sz="4200" dirty="0">
              <a:solidFill>
                <a:schemeClr val="tx1">
                  <a:lumMod val="75000"/>
                  <a:lumOff val="25000"/>
                  <a:alpha val="98824"/>
                </a:schemeClr>
              </a:solidFill>
            </a:endParaRPr>
          </a:p>
        </p:txBody>
      </p:sp>
      <p:sp>
        <p:nvSpPr>
          <p:cNvPr id="2" name="Title 1"/>
          <p:cNvSpPr>
            <a:spLocks noGrp="1"/>
          </p:cNvSpPr>
          <p:nvPr>
            <p:ph type="title"/>
          </p:nvPr>
        </p:nvSpPr>
        <p:spPr/>
        <p:txBody>
          <a:bodyPr/>
          <a:lstStyle/>
          <a:p>
            <a:r>
              <a:rPr lang="en-GB" dirty="0"/>
              <a:t>Organize the </a:t>
            </a:r>
            <a:r>
              <a:rPr lang="en-GB" dirty="0" smtClean="0"/>
              <a:t>screen - </a:t>
            </a:r>
            <a:r>
              <a:rPr lang="en-US" dirty="0" smtClean="0">
                <a:solidFill>
                  <a:schemeClr val="tx1"/>
                </a:solidFill>
              </a:rPr>
              <a:t>Size </a:t>
            </a:r>
            <a:r>
              <a:rPr lang="en-US" dirty="0">
                <a:solidFill>
                  <a:schemeClr val="tx1"/>
                </a:solidFill>
              </a:rPr>
              <a:t>and </a:t>
            </a:r>
            <a:r>
              <a:rPr lang="en-US" dirty="0" smtClean="0">
                <a:solidFill>
                  <a:schemeClr val="tx1"/>
                </a:solidFill>
              </a:rPr>
              <a:t>proportion</a:t>
            </a:r>
            <a:endParaRPr lang="en-US" dirty="0">
              <a:solidFill>
                <a:schemeClr val="tx1"/>
              </a:solidFill>
            </a:endParaRPr>
          </a:p>
        </p:txBody>
      </p:sp>
    </p:spTree>
    <p:extLst>
      <p:ext uri="{BB962C8B-B14F-4D97-AF65-F5344CB8AC3E}">
        <p14:creationId xmlns:p14="http://schemas.microsoft.com/office/powerpoint/2010/main" val="401018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AppBars</a:t>
            </a:r>
            <a:r>
              <a:rPr lang="en-GB" dirty="0" smtClean="0"/>
              <a:t> - </a:t>
            </a:r>
            <a:r>
              <a:rPr lang="en-GB" sz="3600" dirty="0"/>
              <a:t>(‘hide’ functionality</a:t>
            </a:r>
            <a:r>
              <a:rPr lang="en-GB" sz="3600" dirty="0" smtClean="0"/>
              <a:t>)</a:t>
            </a:r>
            <a:endParaRPr lang="en-GB" sz="3600" dirty="0"/>
          </a:p>
        </p:txBody>
      </p:sp>
      <p:pic>
        <p:nvPicPr>
          <p:cNvPr id="4" name="Pladsholder til indhold 3"/>
          <p:cNvPicPr>
            <a:picLocks noGrp="1" noChangeAspect="1"/>
          </p:cNvPicPr>
          <p:nvPr>
            <p:ph idx="1"/>
          </p:nvPr>
        </p:nvPicPr>
        <p:blipFill>
          <a:blip r:embed="rId2"/>
          <a:stretch>
            <a:fillRect/>
          </a:stretch>
        </p:blipFill>
        <p:spPr>
          <a:xfrm>
            <a:off x="1315844" y="3174950"/>
            <a:ext cx="5999355" cy="3344362"/>
          </a:xfrm>
          <a:prstGeom prst="rect">
            <a:avLst/>
          </a:prstGeom>
        </p:spPr>
      </p:pic>
      <p:sp>
        <p:nvSpPr>
          <p:cNvPr id="5" name="Tekstfelt 4"/>
          <p:cNvSpPr txBox="1"/>
          <p:nvPr/>
        </p:nvSpPr>
        <p:spPr>
          <a:xfrm>
            <a:off x="2732040" y="6096187"/>
            <a:ext cx="2027671" cy="369332"/>
          </a:xfrm>
          <a:prstGeom prst="rect">
            <a:avLst/>
          </a:prstGeom>
          <a:noFill/>
        </p:spPr>
        <p:txBody>
          <a:bodyPr wrap="none" rtlCol="0">
            <a:spAutoFit/>
          </a:bodyPr>
          <a:lstStyle/>
          <a:p>
            <a:r>
              <a:rPr lang="en-GB" dirty="0" smtClean="0"/>
              <a:t>Primary Commands</a:t>
            </a:r>
            <a:endParaRPr lang="en-GB" dirty="0"/>
          </a:p>
        </p:txBody>
      </p:sp>
      <p:sp>
        <p:nvSpPr>
          <p:cNvPr id="10" name="Højrebuet pil 9"/>
          <p:cNvSpPr/>
          <p:nvPr/>
        </p:nvSpPr>
        <p:spPr>
          <a:xfrm rot="10800000">
            <a:off x="7315199" y="5854390"/>
            <a:ext cx="278781" cy="4835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kstfelt 10"/>
          <p:cNvSpPr txBox="1"/>
          <p:nvPr/>
        </p:nvSpPr>
        <p:spPr>
          <a:xfrm>
            <a:off x="7315199" y="5575609"/>
            <a:ext cx="2274212" cy="369332"/>
          </a:xfrm>
          <a:prstGeom prst="rect">
            <a:avLst/>
          </a:prstGeom>
          <a:noFill/>
        </p:spPr>
        <p:txBody>
          <a:bodyPr wrap="none" rtlCol="0">
            <a:spAutoFit/>
          </a:bodyPr>
          <a:lstStyle/>
          <a:p>
            <a:r>
              <a:rPr lang="en-GB" dirty="0" smtClean="0"/>
              <a:t>Secondary Commands</a:t>
            </a:r>
            <a:endParaRPr lang="en-GB" dirty="0"/>
          </a:p>
        </p:txBody>
      </p:sp>
      <p:sp>
        <p:nvSpPr>
          <p:cNvPr id="12" name="Tekstfelt 11"/>
          <p:cNvSpPr txBox="1"/>
          <p:nvPr/>
        </p:nvSpPr>
        <p:spPr>
          <a:xfrm>
            <a:off x="838200" y="1758988"/>
            <a:ext cx="5752171"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Primary Commands </a:t>
            </a:r>
          </a:p>
          <a:p>
            <a:pPr marL="742950" lvl="1" indent="-285750">
              <a:buFont typeface="Arial" panose="020B0604020202020204" pitchFamily="34" charset="0"/>
              <a:buChar char="•"/>
            </a:pPr>
            <a:r>
              <a:rPr lang="en-GB" dirty="0" smtClean="0"/>
              <a:t>always visible =&gt; often used functionalities</a:t>
            </a:r>
          </a:p>
          <a:p>
            <a:pPr marL="285750" indent="-285750">
              <a:buFont typeface="Arial" panose="020B0604020202020204" pitchFamily="34" charset="0"/>
              <a:buChar char="•"/>
            </a:pPr>
            <a:r>
              <a:rPr lang="en-GB" dirty="0" smtClean="0"/>
              <a:t>Secondary Commands </a:t>
            </a:r>
          </a:p>
          <a:p>
            <a:pPr marL="742950" lvl="1" indent="-285750">
              <a:buFont typeface="Arial" panose="020B0604020202020204" pitchFamily="34" charset="0"/>
              <a:buChar char="•"/>
            </a:pPr>
            <a:r>
              <a:rPr lang="en-GB" dirty="0" smtClean="0"/>
              <a:t>only visible when tap/click the field ‘…’ </a:t>
            </a:r>
            <a:endParaRPr lang="en-GB" dirty="0"/>
          </a:p>
        </p:txBody>
      </p:sp>
    </p:spTree>
    <p:extLst>
      <p:ext uri="{BB962C8B-B14F-4D97-AF65-F5344CB8AC3E}">
        <p14:creationId xmlns:p14="http://schemas.microsoft.com/office/powerpoint/2010/main" val="2404216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Other </a:t>
            </a:r>
            <a:r>
              <a:rPr lang="en-GB" dirty="0" smtClean="0"/>
              <a:t>utilities</a:t>
            </a:r>
            <a:endParaRPr lang="en-GB" dirty="0"/>
          </a:p>
        </p:txBody>
      </p:sp>
      <p:sp>
        <p:nvSpPr>
          <p:cNvPr id="3" name="Pladsholder til indhold 2"/>
          <p:cNvSpPr>
            <a:spLocks noGrp="1"/>
          </p:cNvSpPr>
          <p:nvPr>
            <p:ph idx="1"/>
          </p:nvPr>
        </p:nvSpPr>
        <p:spPr/>
        <p:txBody>
          <a:bodyPr/>
          <a:lstStyle/>
          <a:p>
            <a:r>
              <a:rPr lang="en-GB" dirty="0" smtClean="0"/>
              <a:t>Different size classes</a:t>
            </a:r>
            <a:endParaRPr lang="en-GB" dirty="0"/>
          </a:p>
        </p:txBody>
      </p:sp>
      <p:pic>
        <p:nvPicPr>
          <p:cNvPr id="4" name="Billede 3"/>
          <p:cNvPicPr>
            <a:picLocks noChangeAspect="1"/>
          </p:cNvPicPr>
          <p:nvPr/>
        </p:nvPicPr>
        <p:blipFill>
          <a:blip r:embed="rId2"/>
          <a:stretch>
            <a:fillRect/>
          </a:stretch>
        </p:blipFill>
        <p:spPr>
          <a:xfrm>
            <a:off x="1125111" y="2409825"/>
            <a:ext cx="6953250" cy="2952750"/>
          </a:xfrm>
          <a:prstGeom prst="rect">
            <a:avLst/>
          </a:prstGeom>
        </p:spPr>
      </p:pic>
    </p:spTree>
    <p:extLst>
      <p:ext uri="{BB962C8B-B14F-4D97-AF65-F5344CB8AC3E}">
        <p14:creationId xmlns:p14="http://schemas.microsoft.com/office/powerpoint/2010/main" val="3755698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a:t>Other </a:t>
            </a:r>
            <a:r>
              <a:rPr lang="en-GB" b="1" dirty="0" smtClean="0"/>
              <a:t>utilities </a:t>
            </a:r>
            <a:r>
              <a:rPr lang="en-GB" dirty="0" smtClean="0"/>
              <a:t/>
            </a:r>
            <a:br>
              <a:rPr lang="en-GB" dirty="0" smtClean="0"/>
            </a:br>
            <a:r>
              <a:rPr lang="en-GB" sz="2200" dirty="0"/>
              <a:t>see  https://msdn.microsoft.com/en-us/library/windows/apps/hh465424.aspx</a:t>
            </a:r>
          </a:p>
        </p:txBody>
      </p:sp>
      <p:sp>
        <p:nvSpPr>
          <p:cNvPr id="3" name="Pladsholder til indhold 2"/>
          <p:cNvSpPr>
            <a:spLocks noGrp="1"/>
          </p:cNvSpPr>
          <p:nvPr>
            <p:ph idx="1"/>
          </p:nvPr>
        </p:nvSpPr>
        <p:spPr/>
        <p:txBody>
          <a:bodyPr>
            <a:normAutofit fontScale="62500" lnSpcReduction="20000"/>
          </a:bodyPr>
          <a:lstStyle/>
          <a:p>
            <a:r>
              <a:rPr lang="en-US" dirty="0">
                <a:hlinkClick r:id="rId2"/>
              </a:rPr>
              <a:t>Animations</a:t>
            </a:r>
            <a:endParaRPr lang="en-US" dirty="0"/>
          </a:p>
          <a:p>
            <a:r>
              <a:rPr lang="en-US" dirty="0">
                <a:hlinkClick r:id="rId3"/>
              </a:rPr>
              <a:t>App settings and data</a:t>
            </a:r>
            <a:endParaRPr lang="en-US" dirty="0"/>
          </a:p>
          <a:p>
            <a:r>
              <a:rPr lang="en-US" dirty="0">
                <a:hlinkClick r:id="rId4"/>
              </a:rPr>
              <a:t>Controls and patterns</a:t>
            </a:r>
            <a:endParaRPr lang="en-US" dirty="0"/>
          </a:p>
          <a:p>
            <a:r>
              <a:rPr lang="en-US" dirty="0">
                <a:hlinkClick r:id="rId5"/>
              </a:rPr>
              <a:t>Custom user interactions</a:t>
            </a:r>
            <a:endParaRPr lang="en-US" dirty="0"/>
          </a:p>
          <a:p>
            <a:r>
              <a:rPr lang="en-US" dirty="0">
                <a:hlinkClick r:id="rId6"/>
              </a:rPr>
              <a:t>Files, data, and connectivity</a:t>
            </a:r>
            <a:endParaRPr lang="en-US" dirty="0"/>
          </a:p>
          <a:p>
            <a:r>
              <a:rPr lang="en-US" dirty="0">
                <a:hlinkClick r:id="rId7"/>
              </a:rPr>
              <a:t>Globalization and localization</a:t>
            </a:r>
            <a:endParaRPr lang="en-US" dirty="0"/>
          </a:p>
          <a:p>
            <a:r>
              <a:rPr lang="en-US" dirty="0">
                <a:hlinkClick r:id="rId8"/>
              </a:rPr>
              <a:t>Help and instructions</a:t>
            </a:r>
            <a:endParaRPr lang="en-US" dirty="0"/>
          </a:p>
          <a:p>
            <a:r>
              <a:rPr lang="en-US" dirty="0">
                <a:hlinkClick r:id="rId9"/>
              </a:rPr>
              <a:t>Identity and security</a:t>
            </a:r>
            <a:endParaRPr lang="en-US" dirty="0"/>
          </a:p>
          <a:p>
            <a:r>
              <a:rPr lang="en-US" dirty="0">
                <a:hlinkClick r:id="rId10"/>
              </a:rPr>
              <a:t>Launch, suspend, and resume</a:t>
            </a:r>
            <a:endParaRPr lang="en-US" dirty="0"/>
          </a:p>
          <a:p>
            <a:r>
              <a:rPr lang="en-US" dirty="0">
                <a:hlinkClick r:id="rId11"/>
              </a:rPr>
              <a:t>Layout and scaling</a:t>
            </a:r>
            <a:endParaRPr lang="en-US" dirty="0"/>
          </a:p>
          <a:p>
            <a:r>
              <a:rPr lang="en-US" dirty="0">
                <a:hlinkClick r:id="rId12"/>
              </a:rPr>
              <a:t>Maps and location</a:t>
            </a:r>
            <a:endParaRPr lang="en-US" dirty="0"/>
          </a:p>
          <a:p>
            <a:r>
              <a:rPr lang="en-US" dirty="0">
                <a:hlinkClick r:id="rId13"/>
              </a:rPr>
              <a:t>Text and input</a:t>
            </a:r>
            <a:endParaRPr lang="en-US" dirty="0"/>
          </a:p>
          <a:p>
            <a:r>
              <a:rPr lang="en-US" dirty="0">
                <a:hlinkClick r:id="rId14"/>
              </a:rPr>
              <a:t>Tiles and notifications</a:t>
            </a:r>
            <a:endParaRPr lang="en-US" dirty="0"/>
          </a:p>
        </p:txBody>
      </p:sp>
    </p:spTree>
    <p:extLst>
      <p:ext uri="{BB962C8B-B14F-4D97-AF65-F5344CB8AC3E}">
        <p14:creationId xmlns:p14="http://schemas.microsoft.com/office/powerpoint/2010/main" val="3458558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General UI </a:t>
            </a:r>
            <a:r>
              <a:rPr lang="en-GB" b="1" dirty="0" smtClean="0"/>
              <a:t>guidelines 10 </a:t>
            </a:r>
            <a:r>
              <a:rPr lang="en-GB" b="1" dirty="0"/>
              <a:t>heuristics </a:t>
            </a:r>
            <a:r>
              <a:rPr lang="en-GB" b="1" dirty="0" smtClean="0"/>
              <a:t/>
            </a:r>
            <a:br>
              <a:rPr lang="en-GB" b="1" dirty="0" smtClean="0"/>
            </a:br>
            <a:r>
              <a:rPr lang="en-GB" b="1" dirty="0" smtClean="0"/>
              <a:t>                    </a:t>
            </a:r>
            <a:r>
              <a:rPr lang="en-GB" sz="3200" dirty="0" smtClean="0"/>
              <a:t>(</a:t>
            </a:r>
            <a:r>
              <a:rPr lang="da-DK" sz="3200" dirty="0"/>
              <a:t>Jakob Nielsen</a:t>
            </a:r>
            <a:r>
              <a:rPr lang="en-GB" sz="3200" dirty="0" smtClean="0"/>
              <a:t>)</a:t>
            </a:r>
            <a:endParaRPr lang="en-GB" sz="3200" dirty="0"/>
          </a:p>
        </p:txBody>
      </p:sp>
      <p:sp>
        <p:nvSpPr>
          <p:cNvPr id="3" name="Pladsholder til indhold 2"/>
          <p:cNvSpPr>
            <a:spLocks noGrp="1"/>
          </p:cNvSpPr>
          <p:nvPr>
            <p:ph idx="1"/>
          </p:nvPr>
        </p:nvSpPr>
        <p:spPr>
          <a:xfrm>
            <a:off x="425604" y="2190441"/>
            <a:ext cx="5447371" cy="4351338"/>
          </a:xfrm>
        </p:spPr>
        <p:txBody>
          <a:bodyPr>
            <a:normAutofit/>
          </a:bodyPr>
          <a:lstStyle/>
          <a:p>
            <a:pPr lvl="1" eaLnBrk="0" fontAlgn="base" hangingPunct="0">
              <a:lnSpc>
                <a:spcPct val="100000"/>
              </a:lnSpc>
              <a:spcBef>
                <a:spcPct val="0"/>
              </a:spcBef>
              <a:spcAft>
                <a:spcPct val="0"/>
              </a:spcAft>
              <a:buFont typeface="+mj-lt"/>
              <a:buAutoNum type="arabicPeriod"/>
            </a:pPr>
            <a:r>
              <a:rPr lang="en-US" altLang="da-DK" sz="1800" b="1" dirty="0" smtClean="0">
                <a:solidFill>
                  <a:srgbClr val="2B2828"/>
                </a:solidFill>
                <a:latin typeface="Helvetica" panose="020B0604020202020204" pitchFamily="34" charset="0"/>
              </a:rPr>
              <a:t>Visibility of system status</a:t>
            </a:r>
            <a:br>
              <a:rPr lang="en-US" altLang="da-DK" sz="1800" b="1" dirty="0" smtClean="0">
                <a:solidFill>
                  <a:srgbClr val="2B2828"/>
                </a:solidFill>
                <a:latin typeface="Helvetica" panose="020B0604020202020204" pitchFamily="34" charset="0"/>
              </a:rPr>
            </a:br>
            <a:r>
              <a:rPr lang="en-US" altLang="da-DK" sz="1800" dirty="0" smtClean="0">
                <a:solidFill>
                  <a:srgbClr val="2B2828"/>
                </a:solidFill>
                <a:latin typeface="Helvetica" panose="020B0604020202020204" pitchFamily="34" charset="0"/>
              </a:rPr>
              <a:t> </a:t>
            </a:r>
          </a:p>
          <a:p>
            <a:pPr lvl="1" eaLnBrk="0" fontAlgn="base" hangingPunct="0">
              <a:lnSpc>
                <a:spcPct val="100000"/>
              </a:lnSpc>
              <a:spcBef>
                <a:spcPct val="0"/>
              </a:spcBef>
              <a:spcAft>
                <a:spcPct val="0"/>
              </a:spcAft>
              <a:buFont typeface="+mj-lt"/>
              <a:buAutoNum type="arabicPeriod"/>
            </a:pPr>
            <a:r>
              <a:rPr lang="en-US" altLang="da-DK" sz="1800" b="1" dirty="0" smtClean="0">
                <a:solidFill>
                  <a:srgbClr val="2B2828"/>
                </a:solidFill>
                <a:latin typeface="Helvetica" panose="020B0604020202020204" pitchFamily="34" charset="0"/>
              </a:rPr>
              <a:t>Match between system and the real world</a:t>
            </a:r>
            <a:endParaRPr lang="en-US" altLang="da-DK" sz="1800" dirty="0" smtClean="0">
              <a:solidFill>
                <a:srgbClr val="2B2828"/>
              </a:solidFill>
              <a:latin typeface="Helvetica" panose="020B0604020202020204" pitchFamily="34" charset="0"/>
            </a:endParaRPr>
          </a:p>
          <a:p>
            <a:pPr marL="457200" lvl="2" indent="0" eaLnBrk="0" fontAlgn="base" hangingPunct="0">
              <a:lnSpc>
                <a:spcPct val="100000"/>
              </a:lnSpc>
              <a:spcBef>
                <a:spcPct val="0"/>
              </a:spcBef>
              <a:spcAft>
                <a:spcPct val="0"/>
              </a:spcAft>
              <a:buNone/>
            </a:pPr>
            <a:r>
              <a:rPr lang="en-US" altLang="da-DK" sz="1800" dirty="0" smtClean="0">
                <a:solidFill>
                  <a:srgbClr val="2B2828"/>
                </a:solidFill>
                <a:latin typeface="Helvetica" panose="020B0604020202020204" pitchFamily="34" charset="0"/>
              </a:rPr>
              <a:t> </a:t>
            </a:r>
          </a:p>
          <a:p>
            <a:pPr lvl="1" eaLnBrk="0" fontAlgn="base" hangingPunct="0">
              <a:lnSpc>
                <a:spcPct val="100000"/>
              </a:lnSpc>
              <a:spcBef>
                <a:spcPct val="0"/>
              </a:spcBef>
              <a:spcAft>
                <a:spcPct val="0"/>
              </a:spcAft>
              <a:buFont typeface="+mj-lt"/>
              <a:buAutoNum type="arabicPeriod"/>
            </a:pPr>
            <a:r>
              <a:rPr lang="en-US" altLang="da-DK" sz="1800" b="1" dirty="0" smtClean="0">
                <a:solidFill>
                  <a:srgbClr val="2B2828"/>
                </a:solidFill>
                <a:latin typeface="Helvetica" panose="020B0604020202020204" pitchFamily="34" charset="0"/>
              </a:rPr>
              <a:t>User control and freedom</a:t>
            </a:r>
            <a:endParaRPr lang="en-US" altLang="da-DK" sz="1800" dirty="0" smtClean="0">
              <a:solidFill>
                <a:srgbClr val="2B2828"/>
              </a:solidFill>
              <a:latin typeface="Helvetica" panose="020B0604020202020204" pitchFamily="34" charset="0"/>
            </a:endParaRPr>
          </a:p>
          <a:p>
            <a:pPr marL="457200" lvl="2" indent="0" eaLnBrk="0" fontAlgn="base" hangingPunct="0">
              <a:lnSpc>
                <a:spcPct val="100000"/>
              </a:lnSpc>
              <a:spcBef>
                <a:spcPct val="0"/>
              </a:spcBef>
              <a:spcAft>
                <a:spcPct val="0"/>
              </a:spcAft>
              <a:buNone/>
            </a:pPr>
            <a:r>
              <a:rPr lang="en-US" altLang="da-DK" sz="1800" dirty="0" smtClean="0">
                <a:solidFill>
                  <a:srgbClr val="2B2828"/>
                </a:solidFill>
                <a:latin typeface="Helvetica" panose="020B0604020202020204" pitchFamily="34" charset="0"/>
              </a:rPr>
              <a:t> </a:t>
            </a:r>
          </a:p>
          <a:p>
            <a:pPr lvl="1" eaLnBrk="0" fontAlgn="base" hangingPunct="0">
              <a:lnSpc>
                <a:spcPct val="100000"/>
              </a:lnSpc>
              <a:spcBef>
                <a:spcPct val="0"/>
              </a:spcBef>
              <a:spcAft>
                <a:spcPct val="0"/>
              </a:spcAft>
              <a:buFont typeface="+mj-lt"/>
              <a:buAutoNum type="arabicPeriod"/>
            </a:pPr>
            <a:r>
              <a:rPr lang="en-US" altLang="da-DK" sz="1800" b="1" dirty="0" smtClean="0">
                <a:solidFill>
                  <a:srgbClr val="2B2828"/>
                </a:solidFill>
                <a:latin typeface="Helvetica" panose="020B0604020202020204" pitchFamily="34" charset="0"/>
              </a:rPr>
              <a:t>Consistency and standards</a:t>
            </a:r>
            <a:endParaRPr lang="en-US" altLang="da-DK" sz="1800" dirty="0" smtClean="0">
              <a:solidFill>
                <a:srgbClr val="2B2828"/>
              </a:solidFill>
              <a:latin typeface="Helvetica" panose="020B0604020202020204" pitchFamily="34" charset="0"/>
            </a:endParaRPr>
          </a:p>
          <a:p>
            <a:pPr marL="457200" lvl="2" indent="0" eaLnBrk="0" fontAlgn="base" hangingPunct="0">
              <a:lnSpc>
                <a:spcPct val="100000"/>
              </a:lnSpc>
              <a:spcBef>
                <a:spcPct val="0"/>
              </a:spcBef>
              <a:spcAft>
                <a:spcPct val="0"/>
              </a:spcAft>
              <a:buNone/>
            </a:pPr>
            <a:r>
              <a:rPr lang="en-US" altLang="da-DK" sz="1800" dirty="0" smtClean="0">
                <a:solidFill>
                  <a:srgbClr val="2B2828"/>
                </a:solidFill>
                <a:latin typeface="Helvetica" panose="020B0604020202020204" pitchFamily="34" charset="0"/>
              </a:rPr>
              <a:t> </a:t>
            </a:r>
          </a:p>
          <a:p>
            <a:pPr lvl="1" eaLnBrk="0" fontAlgn="base" hangingPunct="0">
              <a:lnSpc>
                <a:spcPct val="100000"/>
              </a:lnSpc>
              <a:spcBef>
                <a:spcPct val="0"/>
              </a:spcBef>
              <a:spcAft>
                <a:spcPct val="0"/>
              </a:spcAft>
              <a:buFont typeface="+mj-lt"/>
              <a:buAutoNum type="arabicPeriod"/>
            </a:pPr>
            <a:r>
              <a:rPr lang="en-US" altLang="da-DK" sz="1800" b="1" dirty="0" smtClean="0">
                <a:solidFill>
                  <a:srgbClr val="2B2828"/>
                </a:solidFill>
                <a:latin typeface="Helvetica" panose="020B0604020202020204" pitchFamily="34" charset="0"/>
              </a:rPr>
              <a:t>Error prevention</a:t>
            </a:r>
            <a:endParaRPr lang="en-US" altLang="da-DK" sz="1800" dirty="0" smtClean="0">
              <a:solidFill>
                <a:srgbClr val="2B2828"/>
              </a:solidFill>
              <a:latin typeface="Helvetica" panose="020B0604020202020204" pitchFamily="34" charset="0"/>
            </a:endParaRPr>
          </a:p>
          <a:p>
            <a:pPr marL="457200" lvl="2" indent="0" eaLnBrk="0" fontAlgn="base" hangingPunct="0">
              <a:lnSpc>
                <a:spcPct val="100000"/>
              </a:lnSpc>
              <a:spcBef>
                <a:spcPct val="0"/>
              </a:spcBef>
              <a:spcAft>
                <a:spcPct val="0"/>
              </a:spcAft>
              <a:buNone/>
            </a:pPr>
            <a:r>
              <a:rPr lang="en-US" altLang="da-DK" sz="1600" dirty="0" smtClean="0">
                <a:solidFill>
                  <a:srgbClr val="2B2828"/>
                </a:solidFill>
                <a:latin typeface="Helvetica" panose="020B0604020202020204" pitchFamily="34" charset="0"/>
              </a:rPr>
              <a:t> </a:t>
            </a:r>
          </a:p>
          <a:p>
            <a:pPr marL="457200" lvl="1" indent="0">
              <a:buNone/>
            </a:pPr>
            <a:endParaRPr lang="en-US" sz="1600" dirty="0"/>
          </a:p>
        </p:txBody>
      </p:sp>
      <p:sp>
        <p:nvSpPr>
          <p:cNvPr id="4" name="Rectangle 1"/>
          <p:cNvSpPr>
            <a:spLocks noChangeArrowheads="1"/>
          </p:cNvSpPr>
          <p:nvPr/>
        </p:nvSpPr>
        <p:spPr bwMode="auto">
          <a:xfrm>
            <a:off x="0" y="-400111"/>
            <a:ext cx="184731"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0" i="0" u="none" strike="noStrike" cap="none" normalizeH="0" baseline="0" dirty="0" smtClean="0">
              <a:ln>
                <a:noFill/>
              </a:ln>
              <a:solidFill>
                <a:srgbClr val="2B2828"/>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smtClean="0">
              <a:ln>
                <a:noFill/>
              </a:ln>
              <a:solidFill>
                <a:schemeClr val="tx1"/>
              </a:solidFill>
              <a:effectLst/>
              <a:latin typeface="Arial" panose="020B0604020202020204" pitchFamily="34" charset="0"/>
            </a:endParaRPr>
          </a:p>
        </p:txBody>
      </p:sp>
      <p:sp>
        <p:nvSpPr>
          <p:cNvPr id="5" name="Pladsholder til indhold 2"/>
          <p:cNvSpPr txBox="1">
            <a:spLocks/>
          </p:cNvSpPr>
          <p:nvPr/>
        </p:nvSpPr>
        <p:spPr>
          <a:xfrm>
            <a:off x="5872975" y="2190441"/>
            <a:ext cx="51946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0" fontAlgn="base" hangingPunct="0">
              <a:lnSpc>
                <a:spcPct val="100000"/>
              </a:lnSpc>
              <a:spcBef>
                <a:spcPct val="0"/>
              </a:spcBef>
              <a:spcAft>
                <a:spcPct val="0"/>
              </a:spcAft>
              <a:buFont typeface="+mj-lt"/>
              <a:buAutoNum type="arabicPeriod" startAt="6"/>
            </a:pPr>
            <a:r>
              <a:rPr lang="en-US" altLang="da-DK" sz="1800" b="1" dirty="0" smtClean="0">
                <a:solidFill>
                  <a:srgbClr val="2B2828"/>
                </a:solidFill>
                <a:latin typeface="Helvetica" panose="020B0604020202020204" pitchFamily="34" charset="0"/>
              </a:rPr>
              <a:t>Recognition rather than recall</a:t>
            </a:r>
            <a:br>
              <a:rPr lang="en-US" altLang="da-DK" sz="1800" b="1" dirty="0" smtClean="0">
                <a:solidFill>
                  <a:srgbClr val="2B2828"/>
                </a:solidFill>
                <a:latin typeface="Helvetica" panose="020B0604020202020204" pitchFamily="34" charset="0"/>
              </a:rPr>
            </a:br>
            <a:endParaRPr lang="en-US" altLang="da-DK" sz="1800" dirty="0" smtClean="0">
              <a:solidFill>
                <a:srgbClr val="2B2828"/>
              </a:solidFill>
              <a:latin typeface="Helvetica" panose="020B0604020202020204" pitchFamily="34" charset="0"/>
            </a:endParaRPr>
          </a:p>
          <a:p>
            <a:pPr lvl="1" eaLnBrk="0" fontAlgn="base" hangingPunct="0">
              <a:lnSpc>
                <a:spcPct val="100000"/>
              </a:lnSpc>
              <a:spcBef>
                <a:spcPct val="0"/>
              </a:spcBef>
              <a:spcAft>
                <a:spcPct val="0"/>
              </a:spcAft>
              <a:buFont typeface="+mj-lt"/>
              <a:buAutoNum type="arabicPeriod" startAt="6"/>
            </a:pPr>
            <a:r>
              <a:rPr lang="en-US" altLang="da-DK" sz="1800" b="1" dirty="0" smtClean="0">
                <a:solidFill>
                  <a:srgbClr val="2B2828"/>
                </a:solidFill>
                <a:latin typeface="Helvetica" panose="020B0604020202020204" pitchFamily="34" charset="0"/>
              </a:rPr>
              <a:t>Flexibility and efficiency of use</a:t>
            </a:r>
            <a:r>
              <a:rPr lang="en-US" altLang="da-DK" sz="1800" dirty="0" smtClean="0">
                <a:solidFill>
                  <a:srgbClr val="2B2828"/>
                </a:solidFill>
                <a:latin typeface="Helvetica" panose="020B0604020202020204" pitchFamily="34" charset="0"/>
              </a:rPr>
              <a:t> </a:t>
            </a:r>
            <a:br>
              <a:rPr lang="en-US" altLang="da-DK" sz="1800" dirty="0" smtClean="0">
                <a:solidFill>
                  <a:srgbClr val="2B2828"/>
                </a:solidFill>
                <a:latin typeface="Helvetica" panose="020B0604020202020204" pitchFamily="34" charset="0"/>
              </a:rPr>
            </a:br>
            <a:endParaRPr lang="en-US" altLang="da-DK" sz="1800" dirty="0" smtClean="0">
              <a:solidFill>
                <a:srgbClr val="2B2828"/>
              </a:solidFill>
              <a:latin typeface="Helvetica" panose="020B0604020202020204" pitchFamily="34" charset="0"/>
            </a:endParaRPr>
          </a:p>
          <a:p>
            <a:pPr lvl="1" eaLnBrk="0" fontAlgn="base" hangingPunct="0">
              <a:lnSpc>
                <a:spcPct val="100000"/>
              </a:lnSpc>
              <a:spcBef>
                <a:spcPct val="0"/>
              </a:spcBef>
              <a:spcAft>
                <a:spcPct val="0"/>
              </a:spcAft>
              <a:buFont typeface="+mj-lt"/>
              <a:buAutoNum type="arabicPeriod" startAt="6"/>
            </a:pPr>
            <a:r>
              <a:rPr lang="en-US" altLang="da-DK" sz="1800" b="1" dirty="0" smtClean="0">
                <a:solidFill>
                  <a:srgbClr val="2B2828"/>
                </a:solidFill>
                <a:latin typeface="Helvetica" panose="020B0604020202020204" pitchFamily="34" charset="0"/>
              </a:rPr>
              <a:t>Aesthetic and minimalist design</a:t>
            </a:r>
            <a:br>
              <a:rPr lang="en-US" altLang="da-DK" sz="1800" b="1" dirty="0" smtClean="0">
                <a:solidFill>
                  <a:srgbClr val="2B2828"/>
                </a:solidFill>
                <a:latin typeface="Helvetica" panose="020B0604020202020204" pitchFamily="34" charset="0"/>
              </a:rPr>
            </a:br>
            <a:endParaRPr lang="en-US" altLang="da-DK" sz="1800" dirty="0" smtClean="0">
              <a:solidFill>
                <a:srgbClr val="2B2828"/>
              </a:solidFill>
              <a:latin typeface="Helvetica" panose="020B0604020202020204" pitchFamily="34" charset="0"/>
            </a:endParaRPr>
          </a:p>
          <a:p>
            <a:pPr lvl="1" eaLnBrk="0" fontAlgn="base" hangingPunct="0">
              <a:lnSpc>
                <a:spcPct val="100000"/>
              </a:lnSpc>
              <a:spcBef>
                <a:spcPct val="0"/>
              </a:spcBef>
              <a:spcAft>
                <a:spcPct val="0"/>
              </a:spcAft>
              <a:buFont typeface="+mj-lt"/>
              <a:buAutoNum type="arabicPeriod" startAt="6"/>
            </a:pPr>
            <a:r>
              <a:rPr lang="en-US" altLang="da-DK" sz="1800" b="1" dirty="0" smtClean="0">
                <a:solidFill>
                  <a:srgbClr val="2B2828"/>
                </a:solidFill>
                <a:latin typeface="Helvetica" panose="020B0604020202020204" pitchFamily="34" charset="0"/>
              </a:rPr>
              <a:t>Help users recognize, diagnose, and recover from errors</a:t>
            </a:r>
            <a:br>
              <a:rPr lang="en-US" altLang="da-DK" sz="1800" b="1" dirty="0" smtClean="0">
                <a:solidFill>
                  <a:srgbClr val="2B2828"/>
                </a:solidFill>
                <a:latin typeface="Helvetica" panose="020B0604020202020204" pitchFamily="34" charset="0"/>
              </a:rPr>
            </a:br>
            <a:endParaRPr lang="en-US" altLang="da-DK" sz="1800" dirty="0" smtClean="0">
              <a:solidFill>
                <a:srgbClr val="2B2828"/>
              </a:solidFill>
              <a:latin typeface="Helvetica" panose="020B0604020202020204" pitchFamily="34" charset="0"/>
            </a:endParaRPr>
          </a:p>
          <a:p>
            <a:pPr lvl="1" eaLnBrk="0" fontAlgn="base" hangingPunct="0">
              <a:lnSpc>
                <a:spcPct val="100000"/>
              </a:lnSpc>
              <a:spcBef>
                <a:spcPct val="0"/>
              </a:spcBef>
              <a:spcAft>
                <a:spcPct val="0"/>
              </a:spcAft>
              <a:buFont typeface="+mj-lt"/>
              <a:buAutoNum type="arabicPeriod" startAt="6"/>
            </a:pPr>
            <a:r>
              <a:rPr lang="en-US" altLang="da-DK" sz="1800" b="1" dirty="0" smtClean="0">
                <a:solidFill>
                  <a:srgbClr val="2B2828"/>
                </a:solidFill>
                <a:latin typeface="Helvetica" panose="020B0604020202020204" pitchFamily="34" charset="0"/>
              </a:rPr>
              <a:t>Help and documentation</a:t>
            </a:r>
            <a:endParaRPr lang="en-US" sz="1800" dirty="0" smtClean="0"/>
          </a:p>
          <a:p>
            <a:pPr lvl="1"/>
            <a:endParaRPr lang="en-US" sz="1600" dirty="0"/>
          </a:p>
        </p:txBody>
      </p:sp>
    </p:spTree>
    <p:extLst>
      <p:ext uri="{BB962C8B-B14F-4D97-AF65-F5344CB8AC3E}">
        <p14:creationId xmlns:p14="http://schemas.microsoft.com/office/powerpoint/2010/main" val="3240098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Other </a:t>
            </a:r>
            <a:r>
              <a:rPr lang="en-GB" b="1" dirty="0" smtClean="0"/>
              <a:t>utilities </a:t>
            </a:r>
            <a:r>
              <a:rPr lang="en-GB" dirty="0" smtClean="0"/>
              <a:t>– </a:t>
            </a:r>
            <a:r>
              <a:rPr lang="en-GB" sz="3600" dirty="0" smtClean="0"/>
              <a:t>e.g. </a:t>
            </a:r>
            <a:r>
              <a:rPr lang="da-DK" sz="3600" dirty="0"/>
              <a:t>Controls and </a:t>
            </a:r>
            <a:r>
              <a:rPr lang="da-DK" sz="3600" dirty="0" smtClean="0"/>
              <a:t>patterns</a:t>
            </a:r>
            <a:endParaRPr lang="en-GB" sz="3600" dirty="0"/>
          </a:p>
        </p:txBody>
      </p:sp>
      <p:pic>
        <p:nvPicPr>
          <p:cNvPr id="3074" name="Picture 2" descr="Contacts li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4126" y="1877970"/>
            <a:ext cx="2819048" cy="1587302"/>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p:cNvSpPr txBox="1"/>
          <p:nvPr/>
        </p:nvSpPr>
        <p:spPr>
          <a:xfrm>
            <a:off x="838200" y="1752298"/>
            <a:ext cx="1079809" cy="2462213"/>
          </a:xfrm>
          <a:prstGeom prst="rect">
            <a:avLst/>
          </a:prstGeom>
          <a:noFill/>
        </p:spPr>
        <p:txBody>
          <a:bodyPr wrap="square" rtlCol="0">
            <a:spAutoFit/>
          </a:bodyPr>
          <a:lstStyle/>
          <a:p>
            <a:r>
              <a:rPr lang="en-US" sz="1400" dirty="0" smtClean="0"/>
              <a:t>Following </a:t>
            </a:r>
            <a:r>
              <a:rPr lang="en-US" sz="1400" dirty="0"/>
              <a:t>these guidelines will help you provide a consistent, elegant, and compelling user experience.</a:t>
            </a:r>
            <a:endParaRPr lang="en-GB" sz="1400" dirty="0"/>
          </a:p>
        </p:txBody>
      </p:sp>
      <p:sp>
        <p:nvSpPr>
          <p:cNvPr id="6" name="Rektangel 5"/>
          <p:cNvSpPr/>
          <p:nvPr/>
        </p:nvSpPr>
        <p:spPr>
          <a:xfrm>
            <a:off x="5618003" y="1877970"/>
            <a:ext cx="6033906" cy="646331"/>
          </a:xfrm>
          <a:prstGeom prst="rect">
            <a:avLst/>
          </a:prstGeom>
        </p:spPr>
        <p:txBody>
          <a:bodyPr wrap="square">
            <a:spAutoFit/>
          </a:bodyPr>
          <a:lstStyle/>
          <a:p>
            <a:r>
              <a:rPr lang="en-US" dirty="0"/>
              <a:t>A button gives the user a way to trigger an immediate action.</a:t>
            </a:r>
          </a:p>
          <a:p>
            <a:r>
              <a:rPr lang="en-US" dirty="0"/>
              <a:t>Example of buttons</a:t>
            </a:r>
            <a:endParaRPr lang="en-GB" dirty="0"/>
          </a:p>
        </p:txBody>
      </p:sp>
      <p:pic>
        <p:nvPicPr>
          <p:cNvPr id="7" name="Billede 6"/>
          <p:cNvPicPr>
            <a:picLocks noChangeAspect="1"/>
          </p:cNvPicPr>
          <p:nvPr/>
        </p:nvPicPr>
        <p:blipFill>
          <a:blip r:embed="rId3"/>
          <a:stretch>
            <a:fillRect/>
          </a:stretch>
        </p:blipFill>
        <p:spPr>
          <a:xfrm>
            <a:off x="5701256" y="2524301"/>
            <a:ext cx="2933700" cy="4029075"/>
          </a:xfrm>
          <a:prstGeom prst="rect">
            <a:avLst/>
          </a:prstGeom>
        </p:spPr>
      </p:pic>
    </p:spTree>
    <p:extLst>
      <p:ext uri="{BB962C8B-B14F-4D97-AF65-F5344CB8AC3E}">
        <p14:creationId xmlns:p14="http://schemas.microsoft.com/office/powerpoint/2010/main" val="1200337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Very Short overview of BLEND</a:t>
            </a:r>
            <a:endParaRPr lang="en-GB" dirty="0"/>
          </a:p>
        </p:txBody>
      </p:sp>
      <p:pic>
        <p:nvPicPr>
          <p:cNvPr id="5" name="Billede 4"/>
          <p:cNvPicPr>
            <a:picLocks noChangeAspect="1"/>
          </p:cNvPicPr>
          <p:nvPr/>
        </p:nvPicPr>
        <p:blipFill>
          <a:blip r:embed="rId2"/>
          <a:stretch>
            <a:fillRect/>
          </a:stretch>
        </p:blipFill>
        <p:spPr>
          <a:xfrm>
            <a:off x="2286000" y="2713718"/>
            <a:ext cx="6086405" cy="3668750"/>
          </a:xfrm>
          <a:prstGeom prst="rect">
            <a:avLst/>
          </a:prstGeom>
        </p:spPr>
      </p:pic>
      <p:sp>
        <p:nvSpPr>
          <p:cNvPr id="6" name="Tekstfelt 5"/>
          <p:cNvSpPr txBox="1"/>
          <p:nvPr/>
        </p:nvSpPr>
        <p:spPr>
          <a:xfrm>
            <a:off x="211873" y="2031608"/>
            <a:ext cx="2330604" cy="584775"/>
          </a:xfrm>
          <a:prstGeom prst="rect">
            <a:avLst/>
          </a:prstGeom>
          <a:noFill/>
        </p:spPr>
        <p:txBody>
          <a:bodyPr wrap="square" rtlCol="0">
            <a:spAutoFit/>
          </a:bodyPr>
          <a:lstStyle/>
          <a:p>
            <a:r>
              <a:rPr lang="en-GB" dirty="0" smtClean="0"/>
              <a:t>Toolbox / assets</a:t>
            </a:r>
          </a:p>
          <a:p>
            <a:r>
              <a:rPr lang="en-GB" sz="1400" dirty="0" smtClean="0"/>
              <a:t>Find controls and </a:t>
            </a:r>
            <a:r>
              <a:rPr lang="en-GB" sz="1400" dirty="0" err="1" smtClean="0"/>
              <a:t>behaviors</a:t>
            </a:r>
            <a:endParaRPr lang="en-GB" sz="1400" dirty="0"/>
          </a:p>
        </p:txBody>
      </p:sp>
      <p:sp>
        <p:nvSpPr>
          <p:cNvPr id="8" name="Opadbøjet pil 7"/>
          <p:cNvSpPr/>
          <p:nvPr/>
        </p:nvSpPr>
        <p:spPr>
          <a:xfrm rot="5400000">
            <a:off x="1541166" y="2766059"/>
            <a:ext cx="509472" cy="382488"/>
          </a:xfrm>
          <a:prstGeom prst="ben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frundet rektangel 8"/>
          <p:cNvSpPr/>
          <p:nvPr/>
        </p:nvSpPr>
        <p:spPr>
          <a:xfrm>
            <a:off x="2007219" y="2957303"/>
            <a:ext cx="1817649" cy="12266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kstfelt 9"/>
          <p:cNvSpPr txBox="1"/>
          <p:nvPr/>
        </p:nvSpPr>
        <p:spPr>
          <a:xfrm>
            <a:off x="0" y="5811257"/>
            <a:ext cx="2286000" cy="738664"/>
          </a:xfrm>
          <a:prstGeom prst="rect">
            <a:avLst/>
          </a:prstGeom>
          <a:noFill/>
        </p:spPr>
        <p:txBody>
          <a:bodyPr wrap="square" rtlCol="0">
            <a:spAutoFit/>
          </a:bodyPr>
          <a:lstStyle/>
          <a:p>
            <a:r>
              <a:rPr lang="en-GB" dirty="0" smtClean="0"/>
              <a:t>Objects and Timelines</a:t>
            </a:r>
          </a:p>
          <a:p>
            <a:r>
              <a:rPr lang="en-GB" sz="1200" dirty="0" smtClean="0"/>
              <a:t>Element structure(as a tree)</a:t>
            </a:r>
          </a:p>
          <a:p>
            <a:r>
              <a:rPr lang="en-GB" sz="1200" dirty="0" smtClean="0"/>
              <a:t>In the GUI</a:t>
            </a:r>
            <a:endParaRPr lang="en-GB" sz="1200" dirty="0"/>
          </a:p>
        </p:txBody>
      </p:sp>
      <p:sp>
        <p:nvSpPr>
          <p:cNvPr id="11" name="Afrundet rektangel 10"/>
          <p:cNvSpPr/>
          <p:nvPr/>
        </p:nvSpPr>
        <p:spPr>
          <a:xfrm>
            <a:off x="1987146" y="4183937"/>
            <a:ext cx="1837722" cy="184887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Bøjet pil 11"/>
          <p:cNvSpPr/>
          <p:nvPr/>
        </p:nvSpPr>
        <p:spPr>
          <a:xfrm>
            <a:off x="1481213" y="5344419"/>
            <a:ext cx="436907" cy="466838"/>
          </a:xfrm>
          <a:prstGeom prst="ben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Opadbøjet pil 12"/>
          <p:cNvSpPr/>
          <p:nvPr/>
        </p:nvSpPr>
        <p:spPr>
          <a:xfrm rot="16200000">
            <a:off x="8455451" y="5144132"/>
            <a:ext cx="469646" cy="397765"/>
          </a:xfrm>
          <a:prstGeom prst="ben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frundet rektangel 13"/>
          <p:cNvSpPr/>
          <p:nvPr/>
        </p:nvSpPr>
        <p:spPr>
          <a:xfrm>
            <a:off x="7103327" y="3323063"/>
            <a:ext cx="1371600" cy="2857526"/>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kstfelt 14"/>
          <p:cNvSpPr txBox="1"/>
          <p:nvPr/>
        </p:nvSpPr>
        <p:spPr>
          <a:xfrm>
            <a:off x="8690274" y="5632700"/>
            <a:ext cx="2141484" cy="800219"/>
          </a:xfrm>
          <a:prstGeom prst="rect">
            <a:avLst/>
          </a:prstGeom>
          <a:noFill/>
        </p:spPr>
        <p:txBody>
          <a:bodyPr wrap="none" rtlCol="0">
            <a:spAutoFit/>
          </a:bodyPr>
          <a:lstStyle/>
          <a:p>
            <a:r>
              <a:rPr lang="en-GB" dirty="0" smtClean="0"/>
              <a:t>Properties</a:t>
            </a:r>
          </a:p>
          <a:p>
            <a:r>
              <a:rPr lang="en-GB" sz="1400" dirty="0" smtClean="0"/>
              <a:t>Setting values like colours, </a:t>
            </a:r>
          </a:p>
          <a:p>
            <a:r>
              <a:rPr lang="en-GB" sz="1400" dirty="0" smtClean="0"/>
              <a:t>Shape, size </a:t>
            </a:r>
            <a:r>
              <a:rPr lang="en-GB" sz="1400" dirty="0" err="1" smtClean="0"/>
              <a:t>etc</a:t>
            </a:r>
            <a:endParaRPr lang="en-GB" sz="1400" dirty="0"/>
          </a:p>
        </p:txBody>
      </p:sp>
      <p:sp>
        <p:nvSpPr>
          <p:cNvPr id="16" name="Afrundet rektangel 15"/>
          <p:cNvSpPr/>
          <p:nvPr/>
        </p:nvSpPr>
        <p:spPr>
          <a:xfrm>
            <a:off x="4170556" y="2761645"/>
            <a:ext cx="2497873" cy="378827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kstfelt 16"/>
          <p:cNvSpPr txBox="1"/>
          <p:nvPr/>
        </p:nvSpPr>
        <p:spPr>
          <a:xfrm>
            <a:off x="6616029" y="1739121"/>
            <a:ext cx="1743064" cy="584775"/>
          </a:xfrm>
          <a:prstGeom prst="rect">
            <a:avLst/>
          </a:prstGeom>
          <a:noFill/>
        </p:spPr>
        <p:txBody>
          <a:bodyPr wrap="square" rtlCol="0">
            <a:spAutoFit/>
          </a:bodyPr>
          <a:lstStyle/>
          <a:p>
            <a:r>
              <a:rPr lang="en-GB" dirty="0" smtClean="0"/>
              <a:t>The GUI</a:t>
            </a:r>
          </a:p>
          <a:p>
            <a:r>
              <a:rPr lang="en-GB" sz="1400" dirty="0" smtClean="0"/>
              <a:t>Ex: phone GUI</a:t>
            </a:r>
            <a:endParaRPr lang="en-GB" sz="1400" dirty="0"/>
          </a:p>
        </p:txBody>
      </p:sp>
      <p:sp>
        <p:nvSpPr>
          <p:cNvPr id="18" name="Opadbøjet pil 17"/>
          <p:cNvSpPr/>
          <p:nvPr/>
        </p:nvSpPr>
        <p:spPr>
          <a:xfrm rot="10800000">
            <a:off x="5670804" y="1860407"/>
            <a:ext cx="850392" cy="901238"/>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Billede 18"/>
          <p:cNvPicPr>
            <a:picLocks noChangeAspect="1"/>
          </p:cNvPicPr>
          <p:nvPr/>
        </p:nvPicPr>
        <p:blipFill>
          <a:blip r:embed="rId3"/>
          <a:stretch>
            <a:fillRect/>
          </a:stretch>
        </p:blipFill>
        <p:spPr>
          <a:xfrm>
            <a:off x="9193452" y="777107"/>
            <a:ext cx="1425096" cy="1425096"/>
          </a:xfrm>
          <a:prstGeom prst="rect">
            <a:avLst/>
          </a:prstGeom>
        </p:spPr>
      </p:pic>
      <p:sp>
        <p:nvSpPr>
          <p:cNvPr id="20" name="Tekstfelt 19"/>
          <p:cNvSpPr txBox="1"/>
          <p:nvPr/>
        </p:nvSpPr>
        <p:spPr>
          <a:xfrm>
            <a:off x="9193452" y="407775"/>
            <a:ext cx="986809" cy="369332"/>
          </a:xfrm>
          <a:prstGeom prst="rect">
            <a:avLst/>
          </a:prstGeom>
          <a:noFill/>
        </p:spPr>
        <p:txBody>
          <a:bodyPr wrap="none" rtlCol="0">
            <a:spAutoFit/>
          </a:bodyPr>
          <a:lstStyle/>
          <a:p>
            <a:r>
              <a:rPr lang="en-GB" dirty="0" smtClean="0"/>
              <a:t>Whistles</a:t>
            </a:r>
            <a:endParaRPr lang="en-GB" dirty="0"/>
          </a:p>
        </p:txBody>
      </p:sp>
      <p:sp>
        <p:nvSpPr>
          <p:cNvPr id="21" name="Tekstfelt 20"/>
          <p:cNvSpPr txBox="1"/>
          <p:nvPr/>
        </p:nvSpPr>
        <p:spPr>
          <a:xfrm rot="5203337">
            <a:off x="10527350" y="835929"/>
            <a:ext cx="620683" cy="369332"/>
          </a:xfrm>
          <a:prstGeom prst="rect">
            <a:avLst/>
          </a:prstGeom>
          <a:noFill/>
        </p:spPr>
        <p:txBody>
          <a:bodyPr wrap="none" rtlCol="0">
            <a:spAutoFit/>
          </a:bodyPr>
          <a:lstStyle/>
          <a:p>
            <a:r>
              <a:rPr lang="en-GB" dirty="0" smtClean="0"/>
              <a:t>Bells</a:t>
            </a:r>
            <a:endParaRPr lang="en-GB" dirty="0"/>
          </a:p>
        </p:txBody>
      </p:sp>
    </p:spTree>
    <p:extLst>
      <p:ext uri="{BB962C8B-B14F-4D97-AF65-F5344CB8AC3E}">
        <p14:creationId xmlns:p14="http://schemas.microsoft.com/office/powerpoint/2010/main" val="590125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Examples illustrating the 10 Heuristics</a:t>
            </a:r>
            <a:endParaRPr lang="en-GB" b="1" dirty="0"/>
          </a:p>
        </p:txBody>
      </p:sp>
      <p:sp>
        <p:nvSpPr>
          <p:cNvPr id="3" name="Pladsholder til indhold 2"/>
          <p:cNvSpPr>
            <a:spLocks noGrp="1"/>
          </p:cNvSpPr>
          <p:nvPr>
            <p:ph idx="1"/>
          </p:nvPr>
        </p:nvSpPr>
        <p:spPr>
          <a:xfrm>
            <a:off x="838200" y="1825624"/>
            <a:ext cx="10515600" cy="4831653"/>
          </a:xfrm>
        </p:spPr>
        <p:txBody>
          <a:bodyPr>
            <a:normAutofit lnSpcReduction="10000"/>
          </a:bodyPr>
          <a:lstStyle/>
          <a:p>
            <a:r>
              <a:rPr lang="en-GB" dirty="0" smtClean="0"/>
              <a:t>Source: </a:t>
            </a:r>
            <a:r>
              <a:rPr lang="en-GB" dirty="0" err="1" smtClean="0"/>
              <a:t>J.Nielsen</a:t>
            </a:r>
            <a:r>
              <a:rPr lang="en-GB" dirty="0" smtClean="0"/>
              <a:t> own homepage</a:t>
            </a:r>
          </a:p>
          <a:p>
            <a:pPr lvl="1"/>
            <a:r>
              <a:rPr lang="en-GB" dirty="0">
                <a:hlinkClick r:id="rId2"/>
              </a:rPr>
              <a:t>http://www.nngroup.com/articles/ten-usability-heuristics</a:t>
            </a:r>
            <a:r>
              <a:rPr lang="en-GB" dirty="0" smtClean="0">
                <a:hlinkClick r:id="rId2"/>
              </a:rPr>
              <a:t>/</a:t>
            </a:r>
            <a:r>
              <a:rPr lang="en-GB" dirty="0" smtClean="0"/>
              <a:t> </a:t>
            </a:r>
            <a:br>
              <a:rPr lang="en-GB" dirty="0" smtClean="0"/>
            </a:br>
            <a:endParaRPr lang="en-GB" dirty="0" smtClean="0"/>
          </a:p>
          <a:p>
            <a:r>
              <a:rPr lang="en-GB" dirty="0" smtClean="0"/>
              <a:t>Illustrated: </a:t>
            </a:r>
          </a:p>
          <a:p>
            <a:pPr lvl="1"/>
            <a:r>
              <a:rPr lang="en-GB" dirty="0">
                <a:hlinkClick r:id="rId3"/>
              </a:rPr>
              <a:t>http://</a:t>
            </a:r>
            <a:r>
              <a:rPr lang="en-GB" dirty="0" smtClean="0">
                <a:hlinkClick r:id="rId3"/>
              </a:rPr>
              <a:t>www.slideshare.net/crafted/10-usability-heuristics-explained</a:t>
            </a:r>
            <a:r>
              <a:rPr lang="en-GB" dirty="0" smtClean="0"/>
              <a:t> </a:t>
            </a:r>
          </a:p>
          <a:p>
            <a:pPr lvl="1"/>
            <a:endParaRPr lang="en-GB" dirty="0" smtClean="0"/>
          </a:p>
          <a:p>
            <a:r>
              <a:rPr lang="en-GB" dirty="0" smtClean="0"/>
              <a:t>Short </a:t>
            </a:r>
            <a:r>
              <a:rPr lang="en-GB" dirty="0"/>
              <a:t>Illustrated </a:t>
            </a:r>
            <a:r>
              <a:rPr lang="en-GB" dirty="0" smtClean="0"/>
              <a:t> version:</a:t>
            </a:r>
          </a:p>
          <a:p>
            <a:pPr lvl="1"/>
            <a:r>
              <a:rPr lang="en-GB" dirty="0">
                <a:hlinkClick r:id="rId4"/>
              </a:rPr>
              <a:t>http://</a:t>
            </a:r>
            <a:r>
              <a:rPr lang="en-GB" dirty="0" smtClean="0">
                <a:hlinkClick r:id="rId4"/>
              </a:rPr>
              <a:t>www.slideshare.net/sacsprasath/ten-usability-heuristics-with-example</a:t>
            </a:r>
            <a:r>
              <a:rPr lang="en-GB" dirty="0" smtClean="0"/>
              <a:t> </a:t>
            </a:r>
            <a:br>
              <a:rPr lang="en-GB" dirty="0" smtClean="0"/>
            </a:br>
            <a:endParaRPr lang="en-GB" dirty="0" smtClean="0"/>
          </a:p>
          <a:p>
            <a:r>
              <a:rPr lang="en-GB" dirty="0" smtClean="0"/>
              <a:t>Explaining short version:</a:t>
            </a:r>
          </a:p>
          <a:p>
            <a:pPr lvl="1"/>
            <a:r>
              <a:rPr lang="en-GB" dirty="0">
                <a:hlinkClick r:id="rId5"/>
              </a:rPr>
              <a:t>http://www.whatwasithinking.co.uk/2009/02/27/explaining-usability-heuristics-a-quick-guide</a:t>
            </a:r>
            <a:r>
              <a:rPr lang="en-GB" dirty="0" smtClean="0">
                <a:hlinkClick r:id="rId5"/>
              </a:rPr>
              <a:t>/</a:t>
            </a:r>
            <a:r>
              <a:rPr lang="en-GB" dirty="0" smtClean="0"/>
              <a:t> </a:t>
            </a:r>
            <a:endParaRPr lang="en-GB" dirty="0"/>
          </a:p>
        </p:txBody>
      </p:sp>
    </p:spTree>
    <p:extLst>
      <p:ext uri="{BB962C8B-B14F-4D97-AF65-F5344CB8AC3E}">
        <p14:creationId xmlns:p14="http://schemas.microsoft.com/office/powerpoint/2010/main" val="2038782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smtClean="0"/>
              <a:t>Windows Guidelines – Modern Design</a:t>
            </a:r>
            <a:endParaRPr lang="en-GB" b="1" dirty="0"/>
          </a:p>
        </p:txBody>
      </p:sp>
      <p:sp>
        <p:nvSpPr>
          <p:cNvPr id="3" name="Pladsholder til indhold 2"/>
          <p:cNvSpPr>
            <a:spLocks noGrp="1"/>
          </p:cNvSpPr>
          <p:nvPr>
            <p:ph idx="1"/>
          </p:nvPr>
        </p:nvSpPr>
        <p:spPr/>
        <p:txBody>
          <a:bodyPr/>
          <a:lstStyle/>
          <a:p>
            <a:r>
              <a:rPr lang="da-DK" dirty="0">
                <a:solidFill>
                  <a:schemeClr val="tx1">
                    <a:lumMod val="75000"/>
                    <a:lumOff val="25000"/>
                  </a:schemeClr>
                </a:solidFill>
                <a:cs typeface="Segoe WP" panose="020B0502040204020203" pitchFamily="34" charset="0"/>
              </a:rPr>
              <a:t>5 principles of designs is the </a:t>
            </a:r>
            <a:r>
              <a:rPr lang="da-DK" dirty="0" err="1">
                <a:solidFill>
                  <a:schemeClr val="tx1">
                    <a:lumMod val="75000"/>
                    <a:lumOff val="25000"/>
                  </a:schemeClr>
                </a:solidFill>
                <a:cs typeface="Segoe WP" panose="020B0502040204020203" pitchFamily="34" charset="0"/>
              </a:rPr>
              <a:t>foundation</a:t>
            </a:r>
            <a:r>
              <a:rPr lang="da-DK" dirty="0">
                <a:solidFill>
                  <a:schemeClr val="tx1">
                    <a:lumMod val="75000"/>
                    <a:lumOff val="25000"/>
                  </a:schemeClr>
                </a:solidFill>
                <a:cs typeface="Segoe WP" panose="020B0502040204020203" pitchFamily="34" charset="0"/>
              </a:rPr>
              <a:t> of </a:t>
            </a:r>
            <a:r>
              <a:rPr lang="da-DK" dirty="0" err="1">
                <a:solidFill>
                  <a:srgbClr val="00B0F0"/>
                </a:solidFill>
                <a:cs typeface="Segoe WP" panose="020B0502040204020203" pitchFamily="34" charset="0"/>
              </a:rPr>
              <a:t>modern</a:t>
            </a:r>
            <a:r>
              <a:rPr lang="da-DK" dirty="0">
                <a:solidFill>
                  <a:srgbClr val="00B0F0"/>
                </a:solidFill>
                <a:cs typeface="Segoe WP" panose="020B0502040204020203" pitchFamily="34" charset="0"/>
              </a:rPr>
              <a:t> design</a:t>
            </a:r>
          </a:p>
          <a:p>
            <a:endParaRPr lang="da-DK" sz="2400" b="1" dirty="0">
              <a:latin typeface="Segoe WP" panose="020B0502040204020203" pitchFamily="34" charset="0"/>
              <a:cs typeface="Segoe WP" panose="020B0502040204020203" pitchFamily="34" charset="0"/>
            </a:endParaRPr>
          </a:p>
          <a:p>
            <a:pPr marL="457200" indent="-457200"/>
            <a:r>
              <a:rPr lang="en-GB" dirty="0"/>
              <a:t>Pride in craftsmanship</a:t>
            </a:r>
          </a:p>
          <a:p>
            <a:pPr marL="457200" indent="-457200"/>
            <a:r>
              <a:rPr lang="en-GB" dirty="0"/>
              <a:t>Fast and fluid</a:t>
            </a:r>
          </a:p>
          <a:p>
            <a:pPr marL="457200" indent="-457200"/>
            <a:r>
              <a:rPr lang="en-GB" dirty="0"/>
              <a:t>Authentically digital</a:t>
            </a:r>
          </a:p>
          <a:p>
            <a:pPr marL="457200" indent="-457200"/>
            <a:r>
              <a:rPr lang="en-GB" dirty="0"/>
              <a:t>Do more with less</a:t>
            </a:r>
          </a:p>
          <a:p>
            <a:pPr marL="457200" indent="-457200"/>
            <a:r>
              <a:rPr lang="en-GB" dirty="0"/>
              <a:t>Win as one</a:t>
            </a:r>
          </a:p>
          <a:p>
            <a:endParaRPr lang="en-GB" dirty="0"/>
          </a:p>
        </p:txBody>
      </p:sp>
    </p:spTree>
    <p:extLst>
      <p:ext uri="{BB962C8B-B14F-4D97-AF65-F5344CB8AC3E}">
        <p14:creationId xmlns:p14="http://schemas.microsoft.com/office/powerpoint/2010/main" val="6962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err="1" smtClean="0"/>
              <a:t>Pride</a:t>
            </a:r>
            <a:r>
              <a:rPr lang="da-DK" b="1" dirty="0" smtClean="0"/>
              <a:t> in </a:t>
            </a:r>
            <a:r>
              <a:rPr lang="da-DK" b="1" dirty="0" err="1" smtClean="0"/>
              <a:t>craftmanship</a:t>
            </a:r>
            <a:endParaRPr lang="da-DK" b="1" dirty="0"/>
          </a:p>
        </p:txBody>
      </p:sp>
      <p:sp>
        <p:nvSpPr>
          <p:cNvPr id="3" name="Content Placeholder 2"/>
          <p:cNvSpPr>
            <a:spLocks noGrp="1"/>
          </p:cNvSpPr>
          <p:nvPr>
            <p:ph idx="1"/>
          </p:nvPr>
        </p:nvSpPr>
        <p:spPr>
          <a:xfrm>
            <a:off x="476250" y="1941814"/>
            <a:ext cx="4255879" cy="4235147"/>
          </a:xfrm>
        </p:spPr>
        <p:txBody>
          <a:bodyPr/>
          <a:lstStyle/>
          <a:p>
            <a:r>
              <a:rPr lang="da-DK" dirty="0" err="1" smtClean="0"/>
              <a:t>Sweet</a:t>
            </a:r>
            <a:r>
              <a:rPr lang="da-DK" dirty="0" smtClean="0"/>
              <a:t> the pixel </a:t>
            </a:r>
            <a:r>
              <a:rPr lang="da-DK" dirty="0" err="1" smtClean="0"/>
              <a:t>details</a:t>
            </a:r>
            <a:endParaRPr lang="da-DK" dirty="0" smtClean="0"/>
          </a:p>
          <a:p>
            <a:endParaRPr lang="da-DK" dirty="0"/>
          </a:p>
          <a:p>
            <a:r>
              <a:rPr lang="da-DK" dirty="0" smtClean="0"/>
              <a:t>Make sure </a:t>
            </a:r>
            <a:r>
              <a:rPr lang="da-DK" dirty="0" err="1" smtClean="0"/>
              <a:t>everything</a:t>
            </a:r>
            <a:r>
              <a:rPr lang="da-DK" dirty="0" smtClean="0"/>
              <a:t> is </a:t>
            </a:r>
            <a:r>
              <a:rPr lang="da-DK" dirty="0" err="1" smtClean="0"/>
              <a:t>aligned</a:t>
            </a:r>
            <a:r>
              <a:rPr lang="da-DK" dirty="0" smtClean="0"/>
              <a:t> and </a:t>
            </a:r>
            <a:r>
              <a:rPr lang="da-DK" dirty="0" err="1" smtClean="0"/>
              <a:t>well</a:t>
            </a:r>
            <a:r>
              <a:rPr lang="da-DK" dirty="0" smtClean="0"/>
              <a:t> </a:t>
            </a:r>
            <a:r>
              <a:rPr lang="da-DK" dirty="0" err="1" smtClean="0"/>
              <a:t>balanced</a:t>
            </a:r>
            <a:endParaRPr lang="da-DK" dirty="0" smtClean="0"/>
          </a:p>
          <a:p>
            <a:endParaRPr lang="da-DK" dirty="0"/>
          </a:p>
          <a:p>
            <a:r>
              <a:rPr lang="da-DK" dirty="0" err="1" smtClean="0"/>
              <a:t>Create</a:t>
            </a:r>
            <a:r>
              <a:rPr lang="da-DK" dirty="0" smtClean="0"/>
              <a:t> a pure design</a:t>
            </a:r>
            <a:endParaRPr lang="da-DK" dirty="0"/>
          </a:p>
        </p:txBody>
      </p:sp>
      <p:pic>
        <p:nvPicPr>
          <p:cNvPr id="5" name="Picture 2" descr="Slate by Eduardo Sa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604" y="1941815"/>
            <a:ext cx="5646862" cy="423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t>Be fast and fluid</a:t>
            </a:r>
            <a:endParaRPr lang="da-DK" b="1" dirty="0"/>
          </a:p>
        </p:txBody>
      </p:sp>
      <p:sp>
        <p:nvSpPr>
          <p:cNvPr id="3" name="Content Placeholder 2"/>
          <p:cNvSpPr>
            <a:spLocks noGrp="1"/>
          </p:cNvSpPr>
          <p:nvPr>
            <p:ph idx="1"/>
          </p:nvPr>
        </p:nvSpPr>
        <p:spPr>
          <a:xfrm>
            <a:off x="476250" y="1921480"/>
            <a:ext cx="2952013" cy="4235147"/>
          </a:xfrm>
        </p:spPr>
        <p:txBody>
          <a:bodyPr>
            <a:normAutofit/>
          </a:bodyPr>
          <a:lstStyle/>
          <a:p>
            <a:r>
              <a:rPr lang="da-DK" dirty="0" err="1" smtClean="0"/>
              <a:t>Use</a:t>
            </a:r>
            <a:r>
              <a:rPr lang="da-DK" dirty="0" smtClean="0"/>
              <a:t> motion to </a:t>
            </a:r>
            <a:r>
              <a:rPr lang="da-DK" dirty="0" err="1" smtClean="0"/>
              <a:t>make</a:t>
            </a:r>
            <a:r>
              <a:rPr lang="da-DK" dirty="0" smtClean="0"/>
              <a:t> </a:t>
            </a:r>
            <a:r>
              <a:rPr lang="da-DK" dirty="0" err="1" smtClean="0"/>
              <a:t>our</a:t>
            </a:r>
            <a:r>
              <a:rPr lang="da-DK" dirty="0" smtClean="0"/>
              <a:t> app spring </a:t>
            </a:r>
            <a:r>
              <a:rPr lang="da-DK" dirty="0" err="1" smtClean="0"/>
              <a:t>alive</a:t>
            </a:r>
            <a:endParaRPr lang="da-DK" dirty="0" smtClean="0"/>
          </a:p>
          <a:p>
            <a:endParaRPr lang="da-DK" dirty="0"/>
          </a:p>
          <a:p>
            <a:r>
              <a:rPr lang="da-DK" dirty="0" err="1" smtClean="0"/>
              <a:t>Use</a:t>
            </a:r>
            <a:r>
              <a:rPr lang="da-DK" dirty="0" smtClean="0"/>
              <a:t> the </a:t>
            </a:r>
            <a:r>
              <a:rPr lang="da-DK" dirty="0" err="1" smtClean="0"/>
              <a:t>built</a:t>
            </a:r>
            <a:r>
              <a:rPr lang="da-DK" dirty="0" smtClean="0"/>
              <a:t>-in transitions </a:t>
            </a:r>
            <a:r>
              <a:rPr lang="da-DK" dirty="0" err="1" smtClean="0"/>
              <a:t>well</a:t>
            </a:r>
            <a:endParaRPr lang="da-DK" dirty="0" smtClean="0"/>
          </a:p>
          <a:p>
            <a:endParaRPr lang="da-DK" dirty="0"/>
          </a:p>
          <a:p>
            <a:r>
              <a:rPr lang="da-DK" dirty="0" err="1" smtClean="0"/>
              <a:t>Use</a:t>
            </a:r>
            <a:r>
              <a:rPr lang="da-DK" dirty="0" smtClean="0"/>
              <a:t> animation </a:t>
            </a:r>
            <a:r>
              <a:rPr lang="da-DK" dirty="0" err="1" smtClean="0"/>
              <a:t>wisely</a:t>
            </a:r>
            <a:endParaRPr lang="da-DK" dirty="0" smtClean="0"/>
          </a:p>
        </p:txBody>
      </p:sp>
      <p:pic>
        <p:nvPicPr>
          <p:cNvPr id="2050" name="Picture 2" descr="http://shopap.lenovo.com/au/en/products/win8/images/w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369" y="1941815"/>
            <a:ext cx="7580913" cy="423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3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err="1" smtClean="0"/>
              <a:t>Authentically</a:t>
            </a:r>
            <a:r>
              <a:rPr lang="da-DK" b="1" dirty="0" smtClean="0"/>
              <a:t> digital</a:t>
            </a:r>
            <a:endParaRPr lang="da-DK" b="1" dirty="0"/>
          </a:p>
        </p:txBody>
      </p:sp>
      <p:pic>
        <p:nvPicPr>
          <p:cNvPr id="4098" name="Picture 2" descr="Ibooks sh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897592"/>
            <a:ext cx="3787473" cy="28406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ptgmedia.pearsoncmg.com/images/art_kanouse_nookappwin8/elementLinks/fig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4475" y="1897592"/>
            <a:ext cx="5052430" cy="2840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250" y="5157560"/>
            <a:ext cx="10711543" cy="830997"/>
          </a:xfrm>
          <a:prstGeom prst="rect">
            <a:avLst/>
          </a:prstGeom>
          <a:noFill/>
        </p:spPr>
        <p:txBody>
          <a:bodyPr wrap="square" rtlCol="0">
            <a:spAutoFit/>
          </a:bodyPr>
          <a:lstStyle/>
          <a:p>
            <a:r>
              <a:rPr lang="da-DK" sz="2400" dirty="0" smtClean="0">
                <a:latin typeface="Segoe UI Light" panose="020B0502040204020203" pitchFamily="34" charset="0"/>
                <a:ea typeface="Segoe UI Black" panose="020B0A02040204020203" pitchFamily="34" charset="0"/>
                <a:cs typeface="Segoe UI Light" panose="020B0502040204020203" pitchFamily="34" charset="0"/>
              </a:rPr>
              <a:t>From </a:t>
            </a:r>
            <a:r>
              <a:rPr lang="da-DK" sz="2400" dirty="0" err="1" smtClean="0">
                <a:latin typeface="Segoe UI Light" panose="020B0502040204020203" pitchFamily="34" charset="0"/>
                <a:ea typeface="Segoe UI Black" panose="020B0A02040204020203" pitchFamily="34" charset="0"/>
                <a:cs typeface="Segoe UI Light" panose="020B0502040204020203" pitchFamily="34" charset="0"/>
              </a:rPr>
              <a:t>skeumorphism</a:t>
            </a:r>
            <a:r>
              <a:rPr lang="da-DK" sz="2400" dirty="0" smtClean="0">
                <a:latin typeface="Segoe UI Light" panose="020B0502040204020203" pitchFamily="34" charset="0"/>
                <a:ea typeface="Segoe UI Black" panose="020B0A02040204020203" pitchFamily="34" charset="0"/>
                <a:cs typeface="Segoe UI Light" panose="020B0502040204020203" pitchFamily="34" charset="0"/>
              </a:rPr>
              <a:t> to a pure </a:t>
            </a:r>
            <a:r>
              <a:rPr lang="da-DK" sz="2400" dirty="0" err="1" smtClean="0">
                <a:latin typeface="Segoe UI Light" panose="020B0502040204020203" pitchFamily="34" charset="0"/>
                <a:ea typeface="Segoe UI Black" panose="020B0A02040204020203" pitchFamily="34" charset="0"/>
                <a:cs typeface="Segoe UI Light" panose="020B0502040204020203" pitchFamily="34" charset="0"/>
              </a:rPr>
              <a:t>flat</a:t>
            </a:r>
            <a:r>
              <a:rPr lang="da-DK" sz="2400" dirty="0" smtClean="0">
                <a:latin typeface="Segoe UI Light" panose="020B0502040204020203" pitchFamily="34" charset="0"/>
                <a:ea typeface="Segoe UI Black" panose="020B0A02040204020203" pitchFamily="34" charset="0"/>
                <a:cs typeface="Segoe UI Light" panose="020B0502040204020203" pitchFamily="34" charset="0"/>
              </a:rPr>
              <a:t> </a:t>
            </a:r>
            <a:r>
              <a:rPr lang="da-DK" sz="2400" dirty="0" err="1" smtClean="0">
                <a:latin typeface="Segoe UI Light" panose="020B0502040204020203" pitchFamily="34" charset="0"/>
                <a:ea typeface="Segoe UI Black" panose="020B0A02040204020203" pitchFamily="34" charset="0"/>
                <a:cs typeface="Segoe UI Light" panose="020B0502040204020203" pitchFamily="34" charset="0"/>
              </a:rPr>
              <a:t>bauhaus</a:t>
            </a:r>
            <a:r>
              <a:rPr lang="da-DK" sz="2400" dirty="0" smtClean="0">
                <a:latin typeface="Segoe UI Light" panose="020B0502040204020203" pitchFamily="34" charset="0"/>
                <a:ea typeface="Segoe UI Black" panose="020B0A02040204020203" pitchFamily="34" charset="0"/>
                <a:cs typeface="Segoe UI Light" panose="020B0502040204020203" pitchFamily="34" charset="0"/>
              </a:rPr>
              <a:t> </a:t>
            </a:r>
            <a:r>
              <a:rPr lang="da-DK" sz="2400" dirty="0" err="1" smtClean="0">
                <a:latin typeface="Segoe UI Light" panose="020B0502040204020203" pitchFamily="34" charset="0"/>
                <a:ea typeface="Segoe UI Black" panose="020B0A02040204020203" pitchFamily="34" charset="0"/>
                <a:cs typeface="Segoe UI Light" panose="020B0502040204020203" pitchFamily="34" charset="0"/>
              </a:rPr>
              <a:t>inspired</a:t>
            </a:r>
            <a:r>
              <a:rPr lang="da-DK" sz="2400" dirty="0" smtClean="0">
                <a:latin typeface="Segoe UI Light" panose="020B0502040204020203" pitchFamily="34" charset="0"/>
                <a:ea typeface="Segoe UI Black" panose="020B0A02040204020203" pitchFamily="34" charset="0"/>
                <a:cs typeface="Segoe UI Light" panose="020B0502040204020203" pitchFamily="34" charset="0"/>
              </a:rPr>
              <a:t> UI.  </a:t>
            </a:r>
            <a:r>
              <a:rPr lang="da-DK" sz="2400" dirty="0" err="1" smtClean="0">
                <a:latin typeface="Segoe UI Light" panose="020B0502040204020203" pitchFamily="34" charset="0"/>
                <a:ea typeface="Segoe UI Black" panose="020B0A02040204020203" pitchFamily="34" charset="0"/>
                <a:cs typeface="Segoe UI Light" panose="020B0502040204020203" pitchFamily="34" charset="0"/>
              </a:rPr>
              <a:t>Modern</a:t>
            </a:r>
            <a:r>
              <a:rPr lang="da-DK" sz="2400" dirty="0" smtClean="0">
                <a:latin typeface="Segoe UI Light" panose="020B0502040204020203" pitchFamily="34" charset="0"/>
                <a:ea typeface="Segoe UI Black" panose="020B0A02040204020203" pitchFamily="34" charset="0"/>
                <a:cs typeface="Segoe UI Light" panose="020B0502040204020203" pitchFamily="34" charset="0"/>
              </a:rPr>
              <a:t> UI and Microsoft </a:t>
            </a:r>
            <a:r>
              <a:rPr lang="da-DK" sz="2400" dirty="0" err="1" smtClean="0">
                <a:latin typeface="Segoe UI Light" panose="020B0502040204020203" pitchFamily="34" charset="0"/>
                <a:ea typeface="Segoe UI Black" panose="020B0A02040204020203" pitchFamily="34" charset="0"/>
                <a:cs typeface="Segoe UI Light" panose="020B0502040204020203" pitchFamily="34" charset="0"/>
              </a:rPr>
              <a:t>started</a:t>
            </a:r>
            <a:r>
              <a:rPr lang="da-DK" sz="2400" dirty="0" smtClean="0">
                <a:latin typeface="Segoe UI Light" panose="020B0502040204020203" pitchFamily="34" charset="0"/>
                <a:ea typeface="Segoe UI Black" panose="020B0A02040204020203" pitchFamily="34" charset="0"/>
                <a:cs typeface="Segoe UI Light" panose="020B0502040204020203" pitchFamily="34" charset="0"/>
              </a:rPr>
              <a:t> it. Apple IOS </a:t>
            </a:r>
            <a:r>
              <a:rPr lang="da-DK" sz="2400" dirty="0" err="1" smtClean="0">
                <a:latin typeface="Segoe UI Light" panose="020B0502040204020203" pitchFamily="34" charset="0"/>
                <a:ea typeface="Segoe UI Black" panose="020B0A02040204020203" pitchFamily="34" charset="0"/>
                <a:cs typeface="Segoe UI Light" panose="020B0502040204020203" pitchFamily="34" charset="0"/>
              </a:rPr>
              <a:t>followed</a:t>
            </a:r>
            <a:r>
              <a:rPr lang="da-DK" sz="2400" dirty="0" smtClean="0">
                <a:latin typeface="Segoe UI Light" panose="020B0502040204020203" pitchFamily="34" charset="0"/>
                <a:ea typeface="Segoe UI Black" panose="020B0A02040204020203" pitchFamily="34" charset="0"/>
                <a:cs typeface="Segoe UI Light" panose="020B0502040204020203" pitchFamily="34" charset="0"/>
              </a:rPr>
              <a:t>.</a:t>
            </a:r>
            <a:endParaRPr lang="da-DK" sz="2400" dirty="0">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 name="Right Arrow 2"/>
          <p:cNvSpPr/>
          <p:nvPr/>
        </p:nvSpPr>
        <p:spPr>
          <a:xfrm>
            <a:off x="4691135" y="2955073"/>
            <a:ext cx="660702" cy="561352"/>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67395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smtClean="0"/>
              <a:t>Do more with </a:t>
            </a:r>
            <a:r>
              <a:rPr lang="da-DK" b="1" dirty="0" err="1" smtClean="0"/>
              <a:t>less</a:t>
            </a:r>
            <a:endParaRPr lang="da-DK" b="1" dirty="0"/>
          </a:p>
        </p:txBody>
      </p:sp>
      <p:sp>
        <p:nvSpPr>
          <p:cNvPr id="3" name="Content Placeholder 2"/>
          <p:cNvSpPr>
            <a:spLocks noGrp="1"/>
          </p:cNvSpPr>
          <p:nvPr>
            <p:ph idx="1"/>
          </p:nvPr>
        </p:nvSpPr>
        <p:spPr>
          <a:xfrm>
            <a:off x="476250" y="1941815"/>
            <a:ext cx="4111946" cy="4235147"/>
          </a:xfrm>
        </p:spPr>
        <p:txBody>
          <a:bodyPr/>
          <a:lstStyle/>
          <a:p>
            <a:r>
              <a:rPr lang="da-DK" dirty="0" err="1" smtClean="0"/>
              <a:t>Based</a:t>
            </a:r>
            <a:r>
              <a:rPr lang="da-DK" dirty="0" smtClean="0"/>
              <a:t> on ”</a:t>
            </a:r>
            <a:r>
              <a:rPr lang="da-DK" dirty="0" err="1" smtClean="0"/>
              <a:t>less</a:t>
            </a:r>
            <a:r>
              <a:rPr lang="da-DK" dirty="0" smtClean="0"/>
              <a:t> is more” from Bauhaus</a:t>
            </a:r>
          </a:p>
          <a:p>
            <a:endParaRPr lang="da-DK" dirty="0"/>
          </a:p>
          <a:p>
            <a:r>
              <a:rPr lang="da-DK" dirty="0" err="1" smtClean="0"/>
              <a:t>Remove</a:t>
            </a:r>
            <a:r>
              <a:rPr lang="da-DK" dirty="0" smtClean="0"/>
              <a:t> all </a:t>
            </a:r>
            <a:r>
              <a:rPr lang="da-DK" dirty="0" err="1" smtClean="0"/>
              <a:t>unneccesarities</a:t>
            </a:r>
            <a:endParaRPr lang="da-DK" dirty="0"/>
          </a:p>
          <a:p>
            <a:endParaRPr lang="da-DK" dirty="0" smtClean="0"/>
          </a:p>
          <a:p>
            <a:r>
              <a:rPr lang="da-DK" dirty="0" smtClean="0"/>
              <a:t>Make it simple and pure</a:t>
            </a:r>
            <a:endParaRPr lang="da-DK" dirty="0"/>
          </a:p>
        </p:txBody>
      </p:sp>
      <p:pic>
        <p:nvPicPr>
          <p:cNvPr id="6" name="Picture 5"/>
          <p:cNvPicPr>
            <a:picLocks noChangeAspect="1"/>
          </p:cNvPicPr>
          <p:nvPr/>
        </p:nvPicPr>
        <p:blipFill>
          <a:blip r:embed="rId2"/>
          <a:stretch>
            <a:fillRect/>
          </a:stretch>
        </p:blipFill>
        <p:spPr>
          <a:xfrm>
            <a:off x="4817534" y="1941815"/>
            <a:ext cx="6870309" cy="3803207"/>
          </a:xfrm>
          <a:prstGeom prst="rect">
            <a:avLst/>
          </a:prstGeom>
        </p:spPr>
      </p:pic>
    </p:spTree>
    <p:extLst>
      <p:ext uri="{BB962C8B-B14F-4D97-AF65-F5344CB8AC3E}">
        <p14:creationId xmlns:p14="http://schemas.microsoft.com/office/powerpoint/2010/main" val="2056076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Win as </a:t>
            </a:r>
            <a:r>
              <a:rPr lang="da-DK" dirty="0" err="1" smtClean="0"/>
              <a:t>one</a:t>
            </a:r>
            <a:endParaRPr lang="da-DK" dirty="0"/>
          </a:p>
        </p:txBody>
      </p:sp>
      <p:sp>
        <p:nvSpPr>
          <p:cNvPr id="3" name="Content Placeholder 2"/>
          <p:cNvSpPr>
            <a:spLocks noGrp="1"/>
          </p:cNvSpPr>
          <p:nvPr>
            <p:ph idx="1"/>
          </p:nvPr>
        </p:nvSpPr>
        <p:spPr>
          <a:xfrm>
            <a:off x="476250" y="1941815"/>
            <a:ext cx="3807883" cy="4235147"/>
          </a:xfrm>
        </p:spPr>
        <p:txBody>
          <a:bodyPr>
            <a:normAutofit/>
          </a:bodyPr>
          <a:lstStyle/>
          <a:p>
            <a:r>
              <a:rPr lang="da-DK" dirty="0" err="1" smtClean="0"/>
              <a:t>Share</a:t>
            </a:r>
            <a:r>
              <a:rPr lang="da-DK" dirty="0" smtClean="0"/>
              <a:t> </a:t>
            </a:r>
            <a:r>
              <a:rPr lang="da-DK" dirty="0" err="1" smtClean="0"/>
              <a:t>your</a:t>
            </a:r>
            <a:r>
              <a:rPr lang="da-DK" dirty="0" smtClean="0"/>
              <a:t> design </a:t>
            </a:r>
            <a:r>
              <a:rPr lang="da-DK" dirty="0" err="1" smtClean="0"/>
              <a:t>philosophy</a:t>
            </a:r>
            <a:r>
              <a:rPr lang="da-DK" dirty="0" smtClean="0"/>
              <a:t> </a:t>
            </a:r>
            <a:r>
              <a:rPr lang="da-DK" dirty="0" err="1" smtClean="0"/>
              <a:t>across</a:t>
            </a:r>
            <a:r>
              <a:rPr lang="da-DK" dirty="0" smtClean="0"/>
              <a:t> all platforms</a:t>
            </a:r>
          </a:p>
          <a:p>
            <a:endParaRPr lang="da-DK" dirty="0"/>
          </a:p>
          <a:p>
            <a:r>
              <a:rPr lang="da-DK" dirty="0" smtClean="0"/>
              <a:t>Re-</a:t>
            </a:r>
            <a:r>
              <a:rPr lang="da-DK" dirty="0" err="1" smtClean="0"/>
              <a:t>use</a:t>
            </a:r>
            <a:r>
              <a:rPr lang="da-DK" dirty="0" smtClean="0"/>
              <a:t> and </a:t>
            </a:r>
            <a:r>
              <a:rPr lang="da-DK" dirty="0" err="1" smtClean="0"/>
              <a:t>empower</a:t>
            </a:r>
            <a:r>
              <a:rPr lang="da-DK" dirty="0" smtClean="0"/>
              <a:t> </a:t>
            </a:r>
            <a:r>
              <a:rPr lang="da-DK" dirty="0" err="1" smtClean="0"/>
              <a:t>your</a:t>
            </a:r>
            <a:r>
              <a:rPr lang="da-DK" dirty="0" smtClean="0"/>
              <a:t> </a:t>
            </a:r>
            <a:r>
              <a:rPr lang="da-DK" dirty="0" err="1" smtClean="0"/>
              <a:t>development</a:t>
            </a:r>
            <a:r>
              <a:rPr lang="da-DK" dirty="0" smtClean="0"/>
              <a:t> and design </a:t>
            </a:r>
            <a:r>
              <a:rPr lang="da-DK" dirty="0" err="1" smtClean="0"/>
              <a:t>process</a:t>
            </a:r>
            <a:endParaRPr lang="da-DK" dirty="0" smtClean="0"/>
          </a:p>
          <a:p>
            <a:endParaRPr lang="da-DK" dirty="0"/>
          </a:p>
          <a:p>
            <a:r>
              <a:rPr lang="da-DK" dirty="0" smtClean="0"/>
              <a:t>+60% </a:t>
            </a:r>
            <a:r>
              <a:rPr lang="da-DK" dirty="0" err="1" smtClean="0"/>
              <a:t>reuseability</a:t>
            </a:r>
            <a:endParaRPr lang="da-DK" dirty="0"/>
          </a:p>
          <a:p>
            <a:endParaRPr lang="da-DK" dirty="0"/>
          </a:p>
        </p:txBody>
      </p:sp>
      <p:pic>
        <p:nvPicPr>
          <p:cNvPr id="6" name="Picture 4" descr="http://cdn1.appleinsider.com/surface-130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900" y="544530"/>
            <a:ext cx="5524500" cy="4000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cdn3.pcadvisor.co.uk/cmsdata/features/3414135/HTC_Windows_Phone_8X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5" y="4032096"/>
            <a:ext cx="3740150" cy="249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3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447</Words>
  <Application>Microsoft Office PowerPoint</Application>
  <PresentationFormat>Widescreen</PresentationFormat>
  <Paragraphs>139</Paragraphs>
  <Slides>21</Slides>
  <Notes>1</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21</vt:i4>
      </vt:variant>
    </vt:vector>
  </HeadingPairs>
  <TitlesOfParts>
    <vt:vector size="30" baseType="lpstr">
      <vt:lpstr>Arial</vt:lpstr>
      <vt:lpstr>Calibri</vt:lpstr>
      <vt:lpstr>Calibri Light</vt:lpstr>
      <vt:lpstr>Helvetica</vt:lpstr>
      <vt:lpstr>Segoe UI</vt:lpstr>
      <vt:lpstr>Segoe UI Black</vt:lpstr>
      <vt:lpstr>Segoe UI Light</vt:lpstr>
      <vt:lpstr>Segoe WP</vt:lpstr>
      <vt:lpstr>Office-tema</vt:lpstr>
      <vt:lpstr>User Interface Design</vt:lpstr>
      <vt:lpstr>General UI guidelines 10 heuristics                      (Jakob Nielsen)</vt:lpstr>
      <vt:lpstr>Examples illustrating the 10 Heuristics</vt:lpstr>
      <vt:lpstr>Windows Guidelines – Modern Design</vt:lpstr>
      <vt:lpstr>Pride in craftmanship</vt:lpstr>
      <vt:lpstr>Be fast and fluid</vt:lpstr>
      <vt:lpstr>Authentically digital</vt:lpstr>
      <vt:lpstr>Do more with less</vt:lpstr>
      <vt:lpstr>Win as one</vt:lpstr>
      <vt:lpstr>Microsofts’ 5 principles - Translated </vt:lpstr>
      <vt:lpstr>PowerPoint-præsentation</vt:lpstr>
      <vt:lpstr>Universal Windows Platform</vt:lpstr>
      <vt:lpstr>Windows Device Families</vt:lpstr>
      <vt:lpstr>Choosing the right tool</vt:lpstr>
      <vt:lpstr>Techniques for good (ms-) design</vt:lpstr>
      <vt:lpstr>Organize the screen - Size and proportion</vt:lpstr>
      <vt:lpstr>AppBars - (‘hide’ functionality)</vt:lpstr>
      <vt:lpstr>Other utilities</vt:lpstr>
      <vt:lpstr>Other utilities  see  https://msdn.microsoft.com/en-us/library/windows/apps/hh465424.aspx</vt:lpstr>
      <vt:lpstr>Other utilities – e.g. Controls and patterns</vt:lpstr>
      <vt:lpstr>Very Short overview of BLEND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Prototypes</dc:title>
  <dc:creator>Pele</dc:creator>
  <cp:lastModifiedBy>Pele</cp:lastModifiedBy>
  <cp:revision>19</cp:revision>
  <dcterms:created xsi:type="dcterms:W3CDTF">2015-10-19T19:24:35Z</dcterms:created>
  <dcterms:modified xsi:type="dcterms:W3CDTF">2015-10-27T12:00:01Z</dcterms:modified>
</cp:coreProperties>
</file>