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7" r:id="rId3"/>
    <p:sldId id="278" r:id="rId4"/>
    <p:sldId id="258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7BBDA-0AB7-4F55-A9C0-40BD950F943A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ECBD7-170C-4942-B730-B86E1BAF54F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62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CA70-D805-4092-9E15-53354959FDBE}" type="datetimeFigureOut">
              <a:rPr lang="da-DK" smtClean="0"/>
              <a:t>04-10-2016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E983-7974-40F4-9A98-D78560566B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471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CA70-D805-4092-9E15-53354959FDBE}" type="datetimeFigureOut">
              <a:rPr lang="da-DK" smtClean="0"/>
              <a:t>04-10-2016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E983-7974-40F4-9A98-D78560566B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20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CA70-D805-4092-9E15-53354959FDBE}" type="datetimeFigureOut">
              <a:rPr lang="da-DK" smtClean="0"/>
              <a:t>04-10-2016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E983-7974-40F4-9A98-D78560566B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237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CA70-D805-4092-9E15-53354959FDBE}" type="datetimeFigureOut">
              <a:rPr lang="da-DK" smtClean="0"/>
              <a:t>04-10-2016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E983-7974-40F4-9A98-D78560566B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781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CA70-D805-4092-9E15-53354959FDBE}" type="datetimeFigureOut">
              <a:rPr lang="da-DK" smtClean="0"/>
              <a:t>04-10-2016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E983-7974-40F4-9A98-D78560566B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165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CA70-D805-4092-9E15-53354959FDBE}" type="datetimeFigureOut">
              <a:rPr lang="da-DK" smtClean="0"/>
              <a:t>04-10-2016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E983-7974-40F4-9A98-D78560566B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126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CA70-D805-4092-9E15-53354959FDBE}" type="datetimeFigureOut">
              <a:rPr lang="da-DK" smtClean="0"/>
              <a:t>04-10-2016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E983-7974-40F4-9A98-D78560566B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713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CA70-D805-4092-9E15-53354959FDBE}" type="datetimeFigureOut">
              <a:rPr lang="da-DK" smtClean="0"/>
              <a:t>04-10-2016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E983-7974-40F4-9A98-D78560566B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645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CA70-D805-4092-9E15-53354959FDBE}" type="datetimeFigureOut">
              <a:rPr lang="da-DK" smtClean="0"/>
              <a:t>04-10-2016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E983-7974-40F4-9A98-D78560566B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448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CA70-D805-4092-9E15-53354959FDBE}" type="datetimeFigureOut">
              <a:rPr lang="da-DK" smtClean="0"/>
              <a:t>04-10-2016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E983-7974-40F4-9A98-D78560566B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290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CA70-D805-4092-9E15-53354959FDBE}" type="datetimeFigureOut">
              <a:rPr lang="da-DK" smtClean="0"/>
              <a:t>04-10-2016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E983-7974-40F4-9A98-D78560566B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796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r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4CA70-D805-4092-9E15-53354959FDBE}" type="datetimeFigureOut">
              <a:rPr lang="da-DK" smtClean="0"/>
              <a:t>04-10-2016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6E983-7974-40F4-9A98-D78560566B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438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crafted/10-usability-heuristics-explained" TargetMode="External"/><Relationship Id="rId2" Type="http://schemas.openxmlformats.org/officeDocument/2006/relationships/hyperlink" Target="http://www.nngroup.com/articles/ten-usability-heuristic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hatwasithinking.co.uk/2009/02/27/explaining-usability-heuristics-a-quick-guide/" TargetMode="External"/><Relationship Id="rId4" Type="http://schemas.openxmlformats.org/officeDocument/2006/relationships/hyperlink" Target="http://www.slideshare.net/sacsprasath/ten-usability-heuristics-with-exampl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b="1" dirty="0" smtClean="0"/>
              <a:t>User Interface Design</a:t>
            </a:r>
            <a:endParaRPr lang="da-DK" b="1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7285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Microsofts’ 5 principles - </a:t>
            </a:r>
            <a:r>
              <a:rPr lang="da-DK" b="1" dirty="0" err="1" smtClean="0"/>
              <a:t>Translated</a:t>
            </a:r>
            <a:r>
              <a:rPr lang="da-DK" b="1" dirty="0" smtClean="0"/>
              <a:t> </a:t>
            </a:r>
            <a:endParaRPr lang="da-D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>
                <a:solidFill>
                  <a:srgbClr val="00B0F0"/>
                </a:solidFill>
              </a:rPr>
              <a:t>Content</a:t>
            </a:r>
            <a:r>
              <a:rPr lang="da-DK" dirty="0"/>
              <a:t> </a:t>
            </a:r>
            <a:r>
              <a:rPr lang="da-DK" dirty="0" err="1"/>
              <a:t>before</a:t>
            </a:r>
            <a:r>
              <a:rPr lang="da-DK" dirty="0"/>
              <a:t> </a:t>
            </a:r>
            <a:r>
              <a:rPr lang="da-DK" dirty="0" err="1"/>
              <a:t>chrome</a:t>
            </a:r>
            <a:endParaRPr lang="da-DK" dirty="0"/>
          </a:p>
          <a:p>
            <a:endParaRPr lang="da-DK" dirty="0"/>
          </a:p>
          <a:p>
            <a:r>
              <a:rPr lang="da-DK" dirty="0" err="1"/>
              <a:t>Create</a:t>
            </a:r>
            <a:r>
              <a:rPr lang="da-DK" dirty="0"/>
              <a:t> </a:t>
            </a:r>
            <a:r>
              <a:rPr lang="da-DK" dirty="0" err="1"/>
              <a:t>flat</a:t>
            </a:r>
            <a:r>
              <a:rPr lang="da-DK" dirty="0"/>
              <a:t> &amp; </a:t>
            </a:r>
            <a:r>
              <a:rPr lang="da-DK" dirty="0" err="1">
                <a:solidFill>
                  <a:srgbClr val="00B0F0"/>
                </a:solidFill>
              </a:rPr>
              <a:t>recognizable</a:t>
            </a:r>
            <a:r>
              <a:rPr lang="da-DK" dirty="0">
                <a:solidFill>
                  <a:srgbClr val="00B0F0"/>
                </a:solidFill>
              </a:rPr>
              <a:t> </a:t>
            </a:r>
            <a:r>
              <a:rPr lang="da-DK" dirty="0"/>
              <a:t>design</a:t>
            </a:r>
          </a:p>
          <a:p>
            <a:endParaRPr lang="da-DK" dirty="0"/>
          </a:p>
          <a:p>
            <a:r>
              <a:rPr lang="da-DK" dirty="0" err="1"/>
              <a:t>Keep</a:t>
            </a:r>
            <a:r>
              <a:rPr lang="da-DK" dirty="0"/>
              <a:t> it </a:t>
            </a:r>
            <a:r>
              <a:rPr lang="da-DK" dirty="0">
                <a:solidFill>
                  <a:srgbClr val="00B0F0"/>
                </a:solidFill>
              </a:rPr>
              <a:t>simple</a:t>
            </a:r>
          </a:p>
          <a:p>
            <a:endParaRPr lang="da-DK" dirty="0"/>
          </a:p>
          <a:p>
            <a:r>
              <a:rPr lang="en-US" dirty="0"/>
              <a:t>Design with bold, vibrant and </a:t>
            </a:r>
            <a:r>
              <a:rPr lang="en-US" dirty="0">
                <a:solidFill>
                  <a:srgbClr val="00B0F0"/>
                </a:solidFill>
              </a:rPr>
              <a:t>crisp colors </a:t>
            </a:r>
            <a:r>
              <a:rPr lang="en-US" dirty="0"/>
              <a:t>and </a:t>
            </a:r>
            <a:r>
              <a:rPr lang="en-US" dirty="0">
                <a:solidFill>
                  <a:srgbClr val="00B0F0"/>
                </a:solidFill>
              </a:rPr>
              <a:t>images</a:t>
            </a:r>
            <a:r>
              <a:rPr lang="en-US" dirty="0"/>
              <a:t> that go beyond the limits of real world material.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818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117"/>
          </a:xfrm>
        </p:spPr>
        <p:txBody>
          <a:bodyPr>
            <a:normAutofit/>
          </a:bodyPr>
          <a:lstStyle/>
          <a:p>
            <a:r>
              <a:rPr lang="en-GB" sz="4000" b="1" dirty="0"/>
              <a:t>General UI </a:t>
            </a:r>
            <a:r>
              <a:rPr lang="en-GB" sz="4000" b="1" dirty="0" smtClean="0"/>
              <a:t>guidelines 10 </a:t>
            </a:r>
            <a:r>
              <a:rPr lang="en-GB" sz="4000" b="1" dirty="0"/>
              <a:t>heuristics </a:t>
            </a:r>
            <a:r>
              <a:rPr lang="en-GB" sz="4000" dirty="0"/>
              <a:t>(</a:t>
            </a:r>
            <a:r>
              <a:rPr lang="da-DK" sz="4000" dirty="0"/>
              <a:t>Jakob Nielsen</a:t>
            </a:r>
            <a:r>
              <a:rPr lang="en-GB" sz="4000" dirty="0" smtClean="0"/>
              <a:t>)</a:t>
            </a:r>
            <a:endParaRPr lang="en-GB" sz="4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25604" y="1269242"/>
            <a:ext cx="5447371" cy="5272537"/>
          </a:xfrm>
        </p:spPr>
        <p:txBody>
          <a:bodyPr>
            <a:normAutofit/>
          </a:bodyPr>
          <a:lstStyle/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da-DK" sz="1800" b="1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Visibility of system </a:t>
            </a:r>
            <a:r>
              <a:rPr lang="en-US" altLang="da-DK" sz="1800" b="1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status</a:t>
            </a:r>
            <a:br>
              <a:rPr lang="en-US" altLang="da-DK" sz="1800" b="1" dirty="0" smtClean="0">
                <a:solidFill>
                  <a:srgbClr val="2B2828"/>
                </a:solidFill>
                <a:latin typeface="Helvetica" panose="020B0604020202020204" pitchFamily="34" charset="0"/>
              </a:rPr>
            </a:br>
            <a:r>
              <a:rPr lang="en-US" altLang="da-DK" sz="1800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(progress bar, time glass, dots)</a:t>
            </a:r>
            <a:r>
              <a:rPr lang="en-US" altLang="da-DK" sz="1800" b="1" dirty="0" smtClean="0">
                <a:solidFill>
                  <a:srgbClr val="2B2828"/>
                </a:solidFill>
                <a:latin typeface="Helvetica" panose="020B0604020202020204" pitchFamily="34" charset="0"/>
              </a:rPr>
              <a:t/>
            </a:r>
            <a:br>
              <a:rPr lang="en-US" altLang="da-DK" sz="1800" b="1" dirty="0" smtClean="0">
                <a:solidFill>
                  <a:srgbClr val="2B2828"/>
                </a:solidFill>
                <a:latin typeface="Helvetica" panose="020B0604020202020204" pitchFamily="34" charset="0"/>
              </a:rPr>
            </a:br>
            <a:r>
              <a:rPr lang="en-US" altLang="da-DK" sz="1800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 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da-DK" sz="1800" b="1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Match between system and the real </a:t>
            </a:r>
            <a:r>
              <a:rPr lang="en-US" altLang="da-DK" sz="1800" b="1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world</a:t>
            </a:r>
            <a:br>
              <a:rPr lang="en-US" altLang="da-DK" sz="1800" b="1" dirty="0" smtClean="0">
                <a:solidFill>
                  <a:srgbClr val="2B2828"/>
                </a:solidFill>
                <a:latin typeface="Helvetica" panose="020B0604020202020204" pitchFamily="34" charset="0"/>
              </a:rPr>
            </a:br>
            <a:r>
              <a:rPr lang="en-US" altLang="da-DK" sz="1800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(</a:t>
            </a:r>
            <a:r>
              <a:rPr lang="en-GB" altLang="da-DK" sz="1800" dirty="0">
                <a:solidFill>
                  <a:srgbClr val="2B2828"/>
                </a:solidFill>
                <a:latin typeface="Helvetica" panose="020B0604020202020204" pitchFamily="34" charset="0"/>
              </a:rPr>
              <a:t>users' language, with words, phrases</a:t>
            </a:r>
            <a:r>
              <a:rPr lang="en-US" altLang="da-DK" sz="1800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)</a:t>
            </a:r>
            <a:endParaRPr lang="en-US" altLang="da-DK" sz="1800" dirty="0" smtClean="0">
              <a:solidFill>
                <a:srgbClr val="2B2828"/>
              </a:solidFill>
              <a:latin typeface="Helvetica" panose="020B0604020202020204" pitchFamily="34" charset="0"/>
            </a:endParaRPr>
          </a:p>
          <a:p>
            <a:pPr marL="457200"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da-DK" sz="1800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 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da-DK" sz="1800" b="1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User control and </a:t>
            </a:r>
            <a:r>
              <a:rPr lang="en-US" altLang="da-DK" sz="1800" b="1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freedom</a:t>
            </a:r>
            <a:br>
              <a:rPr lang="en-US" altLang="da-DK" sz="1800" b="1" dirty="0" smtClean="0">
                <a:solidFill>
                  <a:srgbClr val="2B2828"/>
                </a:solidFill>
                <a:latin typeface="Helvetica" panose="020B0604020202020204" pitchFamily="34" charset="0"/>
              </a:rPr>
            </a:br>
            <a:r>
              <a:rPr lang="en-US" altLang="da-DK" sz="1800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(</a:t>
            </a:r>
            <a:r>
              <a:rPr lang="en-GB" altLang="da-DK" sz="1800" dirty="0">
                <a:solidFill>
                  <a:srgbClr val="2B2828"/>
                </a:solidFill>
                <a:latin typeface="Helvetica" panose="020B0604020202020204" pitchFamily="34" charset="0"/>
              </a:rPr>
              <a:t>“Go back” button, “Undo” </a:t>
            </a:r>
            <a:r>
              <a:rPr lang="en-GB" altLang="da-DK" sz="1800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button</a:t>
            </a:r>
            <a:r>
              <a:rPr lang="en-US" altLang="da-DK" sz="1800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)</a:t>
            </a:r>
            <a:endParaRPr lang="en-US" altLang="da-DK" sz="1800" dirty="0" smtClean="0">
              <a:solidFill>
                <a:srgbClr val="2B2828"/>
              </a:solidFill>
              <a:latin typeface="Helvetica" panose="020B0604020202020204" pitchFamily="34" charset="0"/>
            </a:endParaRPr>
          </a:p>
          <a:p>
            <a:pPr marL="457200"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da-DK" sz="1800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 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da-DK" sz="1800" b="1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Consistency and </a:t>
            </a:r>
            <a:r>
              <a:rPr lang="en-US" altLang="da-DK" sz="1800" b="1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standards</a:t>
            </a:r>
            <a:br>
              <a:rPr lang="en-US" altLang="da-DK" sz="1800" b="1" dirty="0" smtClean="0">
                <a:solidFill>
                  <a:srgbClr val="2B2828"/>
                </a:solidFill>
                <a:latin typeface="Helvetica" panose="020B0604020202020204" pitchFamily="34" charset="0"/>
              </a:rPr>
            </a:br>
            <a:r>
              <a:rPr lang="en-US" altLang="da-DK" sz="1800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(use same name for same function)</a:t>
            </a:r>
            <a:endParaRPr lang="en-US" altLang="da-DK" sz="1800" dirty="0" smtClean="0">
              <a:solidFill>
                <a:srgbClr val="2B2828"/>
              </a:solidFill>
              <a:latin typeface="Helvetica" panose="020B0604020202020204" pitchFamily="34" charset="0"/>
            </a:endParaRPr>
          </a:p>
          <a:p>
            <a:pPr marL="457200"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da-DK" sz="1800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 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da-DK" sz="1800" b="1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Error </a:t>
            </a:r>
            <a:r>
              <a:rPr lang="en-US" altLang="da-DK" sz="1800" b="1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prevention</a:t>
            </a:r>
            <a:br>
              <a:rPr lang="en-US" altLang="da-DK" sz="1800" b="1" dirty="0" smtClean="0">
                <a:solidFill>
                  <a:srgbClr val="2B2828"/>
                </a:solidFill>
                <a:latin typeface="Helvetica" panose="020B0604020202020204" pitchFamily="34" charset="0"/>
              </a:rPr>
            </a:br>
            <a:r>
              <a:rPr lang="en-US" altLang="da-DK" sz="1800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(</a:t>
            </a:r>
            <a:r>
              <a:rPr lang="en-GB" altLang="da-DK" sz="1800" dirty="0">
                <a:solidFill>
                  <a:srgbClr val="2B2828"/>
                </a:solidFill>
                <a:latin typeface="Helvetica" panose="020B0604020202020204" pitchFamily="34" charset="0"/>
              </a:rPr>
              <a:t>which fields are mandatory, form </a:t>
            </a:r>
            <a:r>
              <a:rPr lang="en-GB" altLang="da-DK" sz="1800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validation, dropdown boxes</a:t>
            </a:r>
            <a:r>
              <a:rPr lang="en-US" altLang="da-DK" sz="1800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)</a:t>
            </a:r>
            <a:endParaRPr lang="en-US" altLang="da-DK" sz="1800" dirty="0" smtClean="0">
              <a:solidFill>
                <a:srgbClr val="2B2828"/>
              </a:solidFill>
              <a:latin typeface="Helvetica" panose="020B0604020202020204" pitchFamily="34" charset="0"/>
            </a:endParaRPr>
          </a:p>
          <a:p>
            <a:pPr marL="457200"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da-DK" sz="1600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 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400111"/>
            <a:ext cx="184731" cy="8002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000" b="0" i="0" u="none" strike="noStrike" cap="none" normalizeH="0" baseline="0" dirty="0" smtClean="0">
              <a:ln>
                <a:noFill/>
              </a:ln>
              <a:solidFill>
                <a:srgbClr val="2B2828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>
          <a:xfrm>
            <a:off x="5872975" y="1269242"/>
            <a:ext cx="5194610" cy="5272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</a:pPr>
            <a:r>
              <a:rPr lang="en-US" altLang="da-DK" sz="1800" b="1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Recognition rather than </a:t>
            </a:r>
            <a:r>
              <a:rPr lang="en-US" altLang="da-DK" sz="1800" b="1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recall</a:t>
            </a:r>
            <a:br>
              <a:rPr lang="en-US" altLang="da-DK" sz="1800" b="1" dirty="0" smtClean="0">
                <a:solidFill>
                  <a:srgbClr val="2B2828"/>
                </a:solidFill>
                <a:latin typeface="Helvetica" panose="020B0604020202020204" pitchFamily="34" charset="0"/>
              </a:rPr>
            </a:br>
            <a:r>
              <a:rPr lang="en-US" altLang="da-DK" sz="1800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(</a:t>
            </a:r>
            <a:r>
              <a:rPr lang="en-GB" altLang="da-DK" sz="1800" dirty="0">
                <a:solidFill>
                  <a:srgbClr val="2B2828"/>
                </a:solidFill>
                <a:latin typeface="Helvetica" panose="020B0604020202020204" pitchFamily="34" charset="0"/>
              </a:rPr>
              <a:t>“please select from a list of options</a:t>
            </a:r>
            <a:r>
              <a:rPr lang="en-GB" altLang="da-DK" sz="1800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”, </a:t>
            </a:r>
            <a:r>
              <a:rPr lang="en-GB" altLang="da-DK" sz="1800" dirty="0">
                <a:solidFill>
                  <a:srgbClr val="2B2828"/>
                </a:solidFill>
                <a:latin typeface="Helvetica" panose="020B0604020202020204" pitchFamily="34" charset="0"/>
              </a:rPr>
              <a:t>“Did you mean</a:t>
            </a:r>
            <a:r>
              <a:rPr lang="en-GB" altLang="da-DK" sz="1800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…”, </a:t>
            </a:r>
            <a:r>
              <a:rPr lang="en-GB" altLang="da-DK" sz="1800" dirty="0">
                <a:solidFill>
                  <a:srgbClr val="2B2828"/>
                </a:solidFill>
                <a:latin typeface="Helvetica" panose="020B0604020202020204" pitchFamily="34" charset="0"/>
              </a:rPr>
              <a:t>tool-tips or help icons</a:t>
            </a:r>
            <a:r>
              <a:rPr lang="en-US" altLang="da-DK" sz="1800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)</a:t>
            </a:r>
            <a:r>
              <a:rPr lang="en-US" altLang="da-DK" sz="1800" dirty="0" smtClean="0">
                <a:solidFill>
                  <a:srgbClr val="2B2828"/>
                </a:solidFill>
                <a:latin typeface="Helvetica" panose="020B0604020202020204" pitchFamily="34" charset="0"/>
              </a:rPr>
              <a:t/>
            </a:r>
            <a:br>
              <a:rPr lang="en-US" altLang="da-DK" sz="1800" dirty="0" smtClean="0">
                <a:solidFill>
                  <a:srgbClr val="2B2828"/>
                </a:solidFill>
                <a:latin typeface="Helvetica" panose="020B0604020202020204" pitchFamily="34" charset="0"/>
              </a:rPr>
            </a:br>
            <a:endParaRPr lang="en-US" altLang="da-DK" sz="1800" dirty="0" smtClean="0">
              <a:solidFill>
                <a:srgbClr val="2B2828"/>
              </a:solidFill>
              <a:latin typeface="Helvetica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</a:pPr>
            <a:r>
              <a:rPr lang="en-US" altLang="da-DK" sz="1800" b="1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Flexibility and efficiency of use</a:t>
            </a:r>
            <a:r>
              <a:rPr lang="en-US" altLang="da-DK" sz="1800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 </a:t>
            </a:r>
            <a:r>
              <a:rPr lang="en-US" altLang="da-DK" sz="1800" dirty="0" smtClean="0">
                <a:solidFill>
                  <a:srgbClr val="2B2828"/>
                </a:solidFill>
                <a:latin typeface="Helvetica" panose="020B0604020202020204" pitchFamily="34" charset="0"/>
              </a:rPr>
              <a:t/>
            </a:r>
            <a:br>
              <a:rPr lang="en-US" altLang="da-DK" sz="1800" dirty="0" smtClean="0">
                <a:solidFill>
                  <a:srgbClr val="2B2828"/>
                </a:solidFill>
                <a:latin typeface="Helvetica" panose="020B0604020202020204" pitchFamily="34" charset="0"/>
              </a:rPr>
            </a:br>
            <a:r>
              <a:rPr lang="en-US" altLang="da-DK" sz="1800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(</a:t>
            </a:r>
            <a:r>
              <a:rPr lang="en-GB" altLang="da-DK" sz="1800" dirty="0">
                <a:solidFill>
                  <a:srgbClr val="2B2828"/>
                </a:solidFill>
                <a:latin typeface="Helvetica" panose="020B0604020202020204" pitchFamily="34" charset="0"/>
              </a:rPr>
              <a:t>quick-links, “saved searches”, “items you recently looked at”, “save query for later”</a:t>
            </a:r>
            <a:r>
              <a:rPr lang="en-US" altLang="da-DK" sz="1800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)</a:t>
            </a:r>
            <a:r>
              <a:rPr lang="en-US" altLang="da-DK" sz="1800" dirty="0" smtClean="0">
                <a:solidFill>
                  <a:srgbClr val="2B2828"/>
                </a:solidFill>
                <a:latin typeface="Helvetica" panose="020B0604020202020204" pitchFamily="34" charset="0"/>
              </a:rPr>
              <a:t/>
            </a:r>
            <a:br>
              <a:rPr lang="en-US" altLang="da-DK" sz="1800" dirty="0" smtClean="0">
                <a:solidFill>
                  <a:srgbClr val="2B2828"/>
                </a:solidFill>
                <a:latin typeface="Helvetica" panose="020B0604020202020204" pitchFamily="34" charset="0"/>
              </a:rPr>
            </a:br>
            <a:endParaRPr lang="en-US" altLang="da-DK" sz="1800" dirty="0" smtClean="0">
              <a:solidFill>
                <a:srgbClr val="2B2828"/>
              </a:solidFill>
              <a:latin typeface="Helvetica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</a:pPr>
            <a:r>
              <a:rPr lang="en-US" altLang="da-DK" sz="1800" b="1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Aesthetic and minimalist </a:t>
            </a:r>
            <a:r>
              <a:rPr lang="en-US" altLang="da-DK" sz="1800" b="1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design</a:t>
            </a:r>
            <a:br>
              <a:rPr lang="en-US" altLang="da-DK" sz="1800" b="1" dirty="0" smtClean="0">
                <a:solidFill>
                  <a:srgbClr val="2B2828"/>
                </a:solidFill>
                <a:latin typeface="Helvetica" panose="020B0604020202020204" pitchFamily="34" charset="0"/>
              </a:rPr>
            </a:br>
            <a:r>
              <a:rPr lang="en-US" altLang="da-DK" sz="1800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(</a:t>
            </a:r>
            <a:r>
              <a:rPr lang="en-GB" altLang="da-DK" sz="1800" dirty="0">
                <a:solidFill>
                  <a:srgbClr val="2B2828"/>
                </a:solidFill>
                <a:latin typeface="Helvetica" panose="020B0604020202020204" pitchFamily="34" charset="0"/>
              </a:rPr>
              <a:t>clear call to actions, no annoying flashing eye-candy</a:t>
            </a:r>
            <a:r>
              <a:rPr lang="en-US" altLang="da-DK" sz="1800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)</a:t>
            </a:r>
            <a:r>
              <a:rPr lang="en-US" altLang="da-DK" sz="1800" b="1" dirty="0" smtClean="0">
                <a:solidFill>
                  <a:srgbClr val="2B2828"/>
                </a:solidFill>
                <a:latin typeface="Helvetica" panose="020B0604020202020204" pitchFamily="34" charset="0"/>
              </a:rPr>
              <a:t/>
            </a:r>
            <a:br>
              <a:rPr lang="en-US" altLang="da-DK" sz="1800" b="1" dirty="0" smtClean="0">
                <a:solidFill>
                  <a:srgbClr val="2B2828"/>
                </a:solidFill>
                <a:latin typeface="Helvetica" panose="020B0604020202020204" pitchFamily="34" charset="0"/>
              </a:rPr>
            </a:br>
            <a:endParaRPr lang="en-US" altLang="da-DK" sz="1800" dirty="0" smtClean="0">
              <a:solidFill>
                <a:srgbClr val="2B2828"/>
              </a:solidFill>
              <a:latin typeface="Helvetica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</a:pPr>
            <a:r>
              <a:rPr lang="en-US" altLang="da-DK" sz="1800" b="1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Help users recognize, diagnose, and recover from </a:t>
            </a:r>
            <a:r>
              <a:rPr lang="en-US" altLang="da-DK" sz="1800" b="1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errors</a:t>
            </a:r>
            <a:r>
              <a:rPr lang="en-US" altLang="da-DK" sz="1800" b="1" dirty="0">
                <a:solidFill>
                  <a:srgbClr val="2B2828"/>
                </a:solidFill>
                <a:latin typeface="Helvetica" panose="020B0604020202020204" pitchFamily="34" charset="0"/>
              </a:rPr>
              <a:t/>
            </a:r>
            <a:br>
              <a:rPr lang="en-US" altLang="da-DK" sz="1800" b="1" dirty="0">
                <a:solidFill>
                  <a:srgbClr val="2B2828"/>
                </a:solidFill>
                <a:latin typeface="Helvetica" panose="020B0604020202020204" pitchFamily="34" charset="0"/>
              </a:rPr>
            </a:br>
            <a:r>
              <a:rPr lang="en-US" altLang="da-DK" sz="1800" dirty="0">
                <a:solidFill>
                  <a:srgbClr val="2B2828"/>
                </a:solidFill>
                <a:latin typeface="Helvetica" panose="020B0604020202020204" pitchFamily="34" charset="0"/>
              </a:rPr>
              <a:t>(Useful error </a:t>
            </a:r>
            <a:r>
              <a:rPr lang="en-US" altLang="da-DK" sz="1800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messages, plain language)</a:t>
            </a:r>
            <a:r>
              <a:rPr lang="en-US" altLang="da-DK" sz="1800" b="1" dirty="0" smtClean="0">
                <a:solidFill>
                  <a:srgbClr val="2B2828"/>
                </a:solidFill>
                <a:latin typeface="Helvetica" panose="020B0604020202020204" pitchFamily="34" charset="0"/>
              </a:rPr>
              <a:t/>
            </a:r>
            <a:br>
              <a:rPr lang="en-US" altLang="da-DK" sz="1800" b="1" dirty="0" smtClean="0">
                <a:solidFill>
                  <a:srgbClr val="2B2828"/>
                </a:solidFill>
                <a:latin typeface="Helvetica" panose="020B0604020202020204" pitchFamily="34" charset="0"/>
              </a:rPr>
            </a:br>
            <a:endParaRPr lang="en-US" altLang="da-DK" sz="1800" dirty="0" smtClean="0">
              <a:solidFill>
                <a:srgbClr val="2B2828"/>
              </a:solidFill>
              <a:latin typeface="Helvetica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</a:pPr>
            <a:r>
              <a:rPr lang="en-US" altLang="da-DK" sz="1800" b="1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Help and </a:t>
            </a:r>
            <a:r>
              <a:rPr lang="en-US" altLang="da-DK" sz="1800" b="1" dirty="0" smtClean="0">
                <a:solidFill>
                  <a:srgbClr val="2B2828"/>
                </a:solidFill>
                <a:latin typeface="Helvetica" panose="020B0604020202020204" pitchFamily="34" charset="0"/>
              </a:rPr>
              <a:t>documentation</a:t>
            </a:r>
            <a:r>
              <a:rPr lang="en-US" altLang="da-DK" sz="1800" b="1" dirty="0">
                <a:solidFill>
                  <a:srgbClr val="2B2828"/>
                </a:solidFill>
                <a:latin typeface="Helvetica" panose="020B0604020202020204" pitchFamily="34" charset="0"/>
              </a:rPr>
              <a:t/>
            </a:r>
            <a:br>
              <a:rPr lang="en-US" altLang="da-DK" sz="1800" b="1" dirty="0">
                <a:solidFill>
                  <a:srgbClr val="2B2828"/>
                </a:solidFill>
                <a:latin typeface="Helvetica" panose="020B0604020202020204" pitchFamily="34" charset="0"/>
              </a:rPr>
            </a:br>
            <a:r>
              <a:rPr lang="en-US" altLang="da-DK" sz="1800" dirty="0">
                <a:solidFill>
                  <a:srgbClr val="2B2828"/>
                </a:solidFill>
                <a:latin typeface="Helvetica" panose="020B0604020202020204" pitchFamily="34" charset="0"/>
              </a:rPr>
              <a:t>(FAQs, “?” icons)</a:t>
            </a:r>
            <a:endParaRPr lang="en-US" sz="1800" dirty="0" smtClean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00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Examples illustrating the 10 Heuristics</a:t>
            </a:r>
            <a:endParaRPr lang="en-GB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165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Source: </a:t>
            </a:r>
            <a:r>
              <a:rPr lang="en-GB" dirty="0" err="1" smtClean="0"/>
              <a:t>J.Nielsen</a:t>
            </a:r>
            <a:r>
              <a:rPr lang="en-GB" dirty="0" smtClean="0"/>
              <a:t> own homepage</a:t>
            </a:r>
          </a:p>
          <a:p>
            <a:pPr lvl="1"/>
            <a:r>
              <a:rPr lang="en-GB" dirty="0">
                <a:hlinkClick r:id="rId2"/>
              </a:rPr>
              <a:t>http://www.nngroup.com/articles/ten-usability-heuristics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Illustrated: </a:t>
            </a:r>
          </a:p>
          <a:p>
            <a:pPr lvl="1"/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www.slideshare.net/crafted/10-usability-heuristics-explained</a:t>
            </a:r>
            <a:r>
              <a:rPr lang="en-GB" dirty="0" smtClean="0"/>
              <a:t> 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Short </a:t>
            </a:r>
            <a:r>
              <a:rPr lang="en-GB" dirty="0"/>
              <a:t>Illustrated </a:t>
            </a:r>
            <a:r>
              <a:rPr lang="en-GB" dirty="0" smtClean="0"/>
              <a:t> version:</a:t>
            </a:r>
          </a:p>
          <a:p>
            <a:pPr lvl="1"/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www.slideshare.net/sacsprasath/ten-usability-heuristics-with-example</a:t>
            </a:r>
            <a:r>
              <a:rPr lang="en-GB" dirty="0" smtClean="0"/>
              <a:t> 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Explaining short version:</a:t>
            </a:r>
          </a:p>
          <a:p>
            <a:pPr lvl="1"/>
            <a:r>
              <a:rPr lang="en-GB" dirty="0">
                <a:hlinkClick r:id="rId5"/>
              </a:rPr>
              <a:t>http://www.whatwasithinking.co.uk/2009/02/27/explaining-usability-heuristics-a-quick-guide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7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Windows Guidelines – Modern Design</a:t>
            </a:r>
            <a:endParaRPr lang="en-GB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  <a:cs typeface="Segoe WP" panose="020B0502040204020203" pitchFamily="34" charset="0"/>
              </a:rPr>
              <a:t>5 principles of designs is the </a:t>
            </a:r>
            <a:r>
              <a:rPr lang="da-DK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WP" panose="020B0502040204020203" pitchFamily="34" charset="0"/>
              </a:rPr>
              <a:t>Foundation </a:t>
            </a: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  <a:cs typeface="Segoe WP" panose="020B0502040204020203" pitchFamily="34" charset="0"/>
              </a:rPr>
              <a:t>of </a:t>
            </a:r>
            <a:r>
              <a:rPr lang="da-DK" dirty="0" err="1">
                <a:solidFill>
                  <a:srgbClr val="00B0F0"/>
                </a:solidFill>
                <a:cs typeface="Segoe WP" panose="020B0502040204020203" pitchFamily="34" charset="0"/>
              </a:rPr>
              <a:t>modern</a:t>
            </a:r>
            <a:r>
              <a:rPr lang="da-DK" dirty="0">
                <a:solidFill>
                  <a:srgbClr val="00B0F0"/>
                </a:solidFill>
                <a:cs typeface="Segoe WP" panose="020B0502040204020203" pitchFamily="34" charset="0"/>
              </a:rPr>
              <a:t> design</a:t>
            </a:r>
          </a:p>
          <a:p>
            <a:endParaRPr lang="da-DK" sz="2400" b="1" dirty="0">
              <a:latin typeface="Segoe WP" panose="020B0502040204020203" pitchFamily="34" charset="0"/>
              <a:cs typeface="Segoe WP" panose="020B0502040204020203" pitchFamily="34" charset="0"/>
            </a:endParaRPr>
          </a:p>
          <a:p>
            <a:pPr marL="457200" indent="-457200"/>
            <a:r>
              <a:rPr lang="en-GB" dirty="0"/>
              <a:t>Pride in craftsmanship</a:t>
            </a:r>
          </a:p>
          <a:p>
            <a:pPr marL="457200" indent="-457200"/>
            <a:r>
              <a:rPr lang="en-GB" dirty="0"/>
              <a:t>Fast and fluid</a:t>
            </a:r>
          </a:p>
          <a:p>
            <a:pPr marL="457200" indent="-457200"/>
            <a:r>
              <a:rPr lang="en-GB" dirty="0"/>
              <a:t>Authentically digital</a:t>
            </a:r>
          </a:p>
          <a:p>
            <a:pPr marL="457200" indent="-457200"/>
            <a:r>
              <a:rPr lang="en-GB" dirty="0"/>
              <a:t>Do more with less</a:t>
            </a:r>
          </a:p>
          <a:p>
            <a:pPr marL="457200" indent="-457200"/>
            <a:r>
              <a:rPr lang="en-GB" dirty="0"/>
              <a:t>Win as one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 smtClean="0"/>
              <a:t>Pride</a:t>
            </a:r>
            <a:r>
              <a:rPr lang="da-DK" b="1" dirty="0" smtClean="0"/>
              <a:t> in </a:t>
            </a:r>
            <a:r>
              <a:rPr lang="da-DK" b="1" dirty="0" err="1" smtClean="0"/>
              <a:t>craftmanship</a:t>
            </a:r>
            <a:endParaRPr lang="da-D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941814"/>
            <a:ext cx="4255879" cy="4235147"/>
          </a:xfrm>
        </p:spPr>
        <p:txBody>
          <a:bodyPr/>
          <a:lstStyle/>
          <a:p>
            <a:r>
              <a:rPr lang="da-DK" dirty="0" err="1" smtClean="0"/>
              <a:t>Sweet</a:t>
            </a:r>
            <a:r>
              <a:rPr lang="da-DK" dirty="0" smtClean="0"/>
              <a:t> the pixel </a:t>
            </a:r>
            <a:r>
              <a:rPr lang="da-DK" dirty="0" err="1" smtClean="0"/>
              <a:t>details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Make sure </a:t>
            </a:r>
            <a:r>
              <a:rPr lang="da-DK" dirty="0" err="1" smtClean="0"/>
              <a:t>everything</a:t>
            </a:r>
            <a:r>
              <a:rPr lang="da-DK" dirty="0" smtClean="0"/>
              <a:t> is </a:t>
            </a:r>
            <a:r>
              <a:rPr lang="da-DK" dirty="0" err="1" smtClean="0"/>
              <a:t>aligned</a:t>
            </a:r>
            <a:r>
              <a:rPr lang="da-DK" dirty="0" smtClean="0"/>
              <a:t> and </a:t>
            </a:r>
            <a:r>
              <a:rPr lang="da-DK" dirty="0" err="1" smtClean="0"/>
              <a:t>well</a:t>
            </a:r>
            <a:r>
              <a:rPr lang="da-DK" dirty="0" smtClean="0"/>
              <a:t> </a:t>
            </a:r>
            <a:r>
              <a:rPr lang="da-DK" dirty="0" err="1" smtClean="0"/>
              <a:t>balanced</a:t>
            </a:r>
            <a:endParaRPr lang="da-DK" dirty="0" smtClean="0"/>
          </a:p>
          <a:p>
            <a:endParaRPr lang="da-DK" dirty="0"/>
          </a:p>
          <a:p>
            <a:r>
              <a:rPr lang="da-DK" dirty="0" err="1" smtClean="0"/>
              <a:t>Create</a:t>
            </a:r>
            <a:r>
              <a:rPr lang="da-DK" dirty="0" smtClean="0"/>
              <a:t> a pure design</a:t>
            </a:r>
            <a:endParaRPr lang="da-DK" dirty="0"/>
          </a:p>
        </p:txBody>
      </p:sp>
      <p:pic>
        <p:nvPicPr>
          <p:cNvPr id="5" name="Picture 2" descr="Slate by Eduardo San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04" y="1941815"/>
            <a:ext cx="5646862" cy="423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Be fast and fluid</a:t>
            </a:r>
            <a:endParaRPr lang="da-D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921480"/>
            <a:ext cx="2952013" cy="4235147"/>
          </a:xfrm>
        </p:spPr>
        <p:txBody>
          <a:bodyPr>
            <a:normAutofit/>
          </a:bodyPr>
          <a:lstStyle/>
          <a:p>
            <a:r>
              <a:rPr lang="da-DK" dirty="0" err="1" smtClean="0"/>
              <a:t>Use</a:t>
            </a:r>
            <a:r>
              <a:rPr lang="da-DK" dirty="0" smtClean="0"/>
              <a:t> motion to </a:t>
            </a:r>
            <a:r>
              <a:rPr lang="da-DK" dirty="0" err="1" smtClean="0"/>
              <a:t>make</a:t>
            </a:r>
            <a:r>
              <a:rPr lang="da-DK" dirty="0" smtClean="0"/>
              <a:t> </a:t>
            </a:r>
            <a:r>
              <a:rPr lang="da-DK" dirty="0" err="1" smtClean="0"/>
              <a:t>our</a:t>
            </a:r>
            <a:r>
              <a:rPr lang="da-DK" dirty="0" smtClean="0"/>
              <a:t> app spring </a:t>
            </a:r>
            <a:r>
              <a:rPr lang="da-DK" dirty="0" err="1" smtClean="0"/>
              <a:t>alive</a:t>
            </a:r>
            <a:endParaRPr lang="da-DK" dirty="0" smtClean="0"/>
          </a:p>
          <a:p>
            <a:endParaRPr lang="da-DK" dirty="0"/>
          </a:p>
          <a:p>
            <a:r>
              <a:rPr lang="da-DK" dirty="0" err="1" smtClean="0"/>
              <a:t>Use</a:t>
            </a:r>
            <a:r>
              <a:rPr lang="da-DK" dirty="0" smtClean="0"/>
              <a:t> the </a:t>
            </a:r>
            <a:r>
              <a:rPr lang="da-DK" dirty="0" err="1" smtClean="0"/>
              <a:t>built</a:t>
            </a:r>
            <a:r>
              <a:rPr lang="da-DK" dirty="0" smtClean="0"/>
              <a:t>-in transitions </a:t>
            </a:r>
            <a:r>
              <a:rPr lang="da-DK" dirty="0" err="1" smtClean="0"/>
              <a:t>well</a:t>
            </a:r>
            <a:endParaRPr lang="da-DK" dirty="0" smtClean="0"/>
          </a:p>
          <a:p>
            <a:endParaRPr lang="da-DK" dirty="0"/>
          </a:p>
          <a:p>
            <a:r>
              <a:rPr lang="da-DK" dirty="0" err="1" smtClean="0"/>
              <a:t>Use</a:t>
            </a:r>
            <a:r>
              <a:rPr lang="da-DK" dirty="0" smtClean="0"/>
              <a:t> animation </a:t>
            </a:r>
            <a:r>
              <a:rPr lang="da-DK" dirty="0" err="1" smtClean="0"/>
              <a:t>wisely</a:t>
            </a:r>
            <a:endParaRPr lang="da-DK" dirty="0" smtClean="0"/>
          </a:p>
        </p:txBody>
      </p:sp>
      <p:pic>
        <p:nvPicPr>
          <p:cNvPr id="2050" name="Picture 2" descr="http://shopap.lenovo.com/au/en/products/win8/images/wi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369" y="1941815"/>
            <a:ext cx="7580913" cy="423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5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 smtClean="0"/>
              <a:t>Authentically</a:t>
            </a:r>
            <a:r>
              <a:rPr lang="da-DK" b="1" dirty="0" smtClean="0"/>
              <a:t> digital</a:t>
            </a:r>
            <a:endParaRPr lang="da-DK" b="1" dirty="0"/>
          </a:p>
        </p:txBody>
      </p:sp>
      <p:pic>
        <p:nvPicPr>
          <p:cNvPr id="4098" name="Picture 2" descr="Ibooks she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897592"/>
            <a:ext cx="3787473" cy="284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tgmedia.pearsoncmg.com/images/art_kanouse_nookappwin8/elementLinks/fig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475" y="1897592"/>
            <a:ext cx="5052430" cy="284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6250" y="5157560"/>
            <a:ext cx="10711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From </a:t>
            </a:r>
            <a:r>
              <a:rPr lang="da-DK" sz="2400" dirty="0" err="1" smtClean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skeumorphism</a:t>
            </a:r>
            <a:r>
              <a:rPr lang="da-DK" sz="2400" dirty="0" smtClean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to a pure </a:t>
            </a:r>
            <a:r>
              <a:rPr lang="da-DK" sz="2400" dirty="0" err="1" smtClean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flat</a:t>
            </a:r>
            <a:r>
              <a:rPr lang="da-DK" sz="2400" dirty="0" smtClean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r>
              <a:rPr lang="da-DK" sz="2400" dirty="0" err="1" smtClean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bauhaus</a:t>
            </a:r>
            <a:r>
              <a:rPr lang="da-DK" sz="2400" dirty="0" smtClean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r>
              <a:rPr lang="da-DK" sz="2400" dirty="0" err="1" smtClean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inspired</a:t>
            </a:r>
            <a:r>
              <a:rPr lang="da-DK" sz="2400" dirty="0" smtClean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UI.  </a:t>
            </a:r>
            <a:endParaRPr lang="da-DK" sz="2400" dirty="0"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691135" y="2955073"/>
            <a:ext cx="660702" cy="5613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739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Do more with </a:t>
            </a:r>
            <a:r>
              <a:rPr lang="da-DK" b="1" dirty="0" err="1" smtClean="0"/>
              <a:t>less</a:t>
            </a:r>
            <a:endParaRPr lang="da-D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941815"/>
            <a:ext cx="4111946" cy="4235147"/>
          </a:xfrm>
        </p:spPr>
        <p:txBody>
          <a:bodyPr/>
          <a:lstStyle/>
          <a:p>
            <a:r>
              <a:rPr lang="da-DK" dirty="0" err="1" smtClean="0"/>
              <a:t>Based</a:t>
            </a:r>
            <a:r>
              <a:rPr lang="da-DK" dirty="0" smtClean="0"/>
              <a:t> on ”</a:t>
            </a:r>
            <a:r>
              <a:rPr lang="da-DK" dirty="0" err="1" smtClean="0"/>
              <a:t>less</a:t>
            </a:r>
            <a:r>
              <a:rPr lang="da-DK" dirty="0" smtClean="0"/>
              <a:t> is more” from Bauhaus</a:t>
            </a:r>
          </a:p>
          <a:p>
            <a:endParaRPr lang="da-DK" dirty="0"/>
          </a:p>
          <a:p>
            <a:r>
              <a:rPr lang="da-DK" dirty="0" err="1" smtClean="0"/>
              <a:t>Remove</a:t>
            </a:r>
            <a:r>
              <a:rPr lang="da-DK" dirty="0" smtClean="0"/>
              <a:t> all </a:t>
            </a:r>
            <a:r>
              <a:rPr lang="da-DK" dirty="0" err="1" smtClean="0"/>
              <a:t>unneccesarities</a:t>
            </a:r>
            <a:endParaRPr lang="da-DK" dirty="0"/>
          </a:p>
          <a:p>
            <a:endParaRPr lang="da-DK" dirty="0" smtClean="0"/>
          </a:p>
          <a:p>
            <a:r>
              <a:rPr lang="da-DK" dirty="0" smtClean="0"/>
              <a:t>Make it simple and pure</a:t>
            </a:r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534" y="1941815"/>
            <a:ext cx="6870309" cy="380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7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Win as </a:t>
            </a:r>
            <a:r>
              <a:rPr lang="da-DK" dirty="0" err="1" smtClean="0"/>
              <a:t>one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941815"/>
            <a:ext cx="3807883" cy="4235147"/>
          </a:xfrm>
        </p:spPr>
        <p:txBody>
          <a:bodyPr>
            <a:normAutofit/>
          </a:bodyPr>
          <a:lstStyle/>
          <a:p>
            <a:r>
              <a:rPr lang="da-DK" dirty="0" err="1" smtClean="0"/>
              <a:t>Share</a:t>
            </a:r>
            <a:r>
              <a:rPr lang="da-DK" dirty="0" smtClean="0"/>
              <a:t> </a:t>
            </a:r>
            <a:r>
              <a:rPr lang="da-DK" dirty="0" err="1" smtClean="0"/>
              <a:t>your</a:t>
            </a:r>
            <a:r>
              <a:rPr lang="da-DK" dirty="0" smtClean="0"/>
              <a:t> design </a:t>
            </a:r>
            <a:r>
              <a:rPr lang="da-DK" dirty="0" err="1" smtClean="0"/>
              <a:t>philosophy</a:t>
            </a:r>
            <a:r>
              <a:rPr lang="da-DK" dirty="0" smtClean="0"/>
              <a:t> </a:t>
            </a:r>
            <a:r>
              <a:rPr lang="da-DK" dirty="0" err="1" smtClean="0"/>
              <a:t>across</a:t>
            </a:r>
            <a:r>
              <a:rPr lang="da-DK" dirty="0" smtClean="0"/>
              <a:t> all platforms</a:t>
            </a:r>
          </a:p>
          <a:p>
            <a:endParaRPr lang="da-DK" dirty="0"/>
          </a:p>
          <a:p>
            <a:r>
              <a:rPr lang="da-DK" dirty="0" smtClean="0"/>
              <a:t>Re-</a:t>
            </a:r>
            <a:r>
              <a:rPr lang="da-DK" dirty="0" err="1" smtClean="0"/>
              <a:t>use</a:t>
            </a:r>
            <a:r>
              <a:rPr lang="da-DK" dirty="0" smtClean="0"/>
              <a:t> and </a:t>
            </a:r>
            <a:r>
              <a:rPr lang="da-DK" dirty="0" err="1" smtClean="0"/>
              <a:t>empower</a:t>
            </a:r>
            <a:r>
              <a:rPr lang="da-DK" dirty="0" smtClean="0"/>
              <a:t> </a:t>
            </a:r>
            <a:r>
              <a:rPr lang="da-DK" dirty="0" err="1" smtClean="0"/>
              <a:t>your</a:t>
            </a:r>
            <a:r>
              <a:rPr lang="da-DK" dirty="0" smtClean="0"/>
              <a:t> </a:t>
            </a:r>
            <a:r>
              <a:rPr lang="da-DK" dirty="0" err="1" smtClean="0"/>
              <a:t>development</a:t>
            </a:r>
            <a:r>
              <a:rPr lang="da-DK" dirty="0" smtClean="0"/>
              <a:t> and design </a:t>
            </a:r>
            <a:r>
              <a:rPr lang="da-DK" dirty="0" err="1" smtClean="0"/>
              <a:t>process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+60% </a:t>
            </a:r>
            <a:r>
              <a:rPr lang="da-DK" dirty="0" err="1" smtClean="0"/>
              <a:t>reuseability</a:t>
            </a:r>
            <a:endParaRPr lang="da-DK" dirty="0"/>
          </a:p>
          <a:p>
            <a:endParaRPr lang="da-DK" dirty="0"/>
          </a:p>
        </p:txBody>
      </p:sp>
      <p:pic>
        <p:nvPicPr>
          <p:cNvPr id="6" name="Picture 4" descr="http://cdn1.appleinsider.com/surface-130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544530"/>
            <a:ext cx="55245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cdn3.pcadvisor.co.uk/cmsdata/features/3414135/HTC_Windows_Phone_8X_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4032096"/>
            <a:ext cx="3740150" cy="249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2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195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Segoe UI Black</vt:lpstr>
      <vt:lpstr>Segoe UI Light</vt:lpstr>
      <vt:lpstr>Segoe WP</vt:lpstr>
      <vt:lpstr>Office-tema</vt:lpstr>
      <vt:lpstr>User Interface Design</vt:lpstr>
      <vt:lpstr>General UI guidelines 10 heuristics (Jakob Nielsen)</vt:lpstr>
      <vt:lpstr>Examples illustrating the 10 Heuristics</vt:lpstr>
      <vt:lpstr>Windows Guidelines – Modern Design</vt:lpstr>
      <vt:lpstr>Pride in craftmanship</vt:lpstr>
      <vt:lpstr>Be fast and fluid</vt:lpstr>
      <vt:lpstr>Authentically digital</vt:lpstr>
      <vt:lpstr>Do more with less</vt:lpstr>
      <vt:lpstr>Win as one</vt:lpstr>
      <vt:lpstr>Microsofts’ 5 principles - Translated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Prototypes</dc:title>
  <dc:creator>Pele</dc:creator>
  <cp:lastModifiedBy>Administrator</cp:lastModifiedBy>
  <cp:revision>24</cp:revision>
  <dcterms:created xsi:type="dcterms:W3CDTF">2015-10-19T19:24:35Z</dcterms:created>
  <dcterms:modified xsi:type="dcterms:W3CDTF">2016-10-04T16:39:47Z</dcterms:modified>
</cp:coreProperties>
</file>