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4" r:id="rId3"/>
    <p:sldId id="327" r:id="rId4"/>
    <p:sldId id="329" r:id="rId5"/>
    <p:sldId id="330" r:id="rId6"/>
    <p:sldId id="335" r:id="rId7"/>
    <p:sldId id="273" r:id="rId8"/>
    <p:sldId id="331" r:id="rId9"/>
    <p:sldId id="332" r:id="rId10"/>
    <p:sldId id="336" r:id="rId11"/>
    <p:sldId id="261" r:id="rId12"/>
    <p:sldId id="262" r:id="rId13"/>
    <p:sldId id="325" r:id="rId14"/>
    <p:sldId id="326" r:id="rId15"/>
    <p:sldId id="337" r:id="rId16"/>
    <p:sldId id="338" r:id="rId17"/>
    <p:sldId id="33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2EF69-4580-D948-9358-37D6C6E355D3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EC278-5BB2-7E49-BE38-1FF54E2178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547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F659B-3BFD-7C4F-8593-16CDDE7417A4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82A43-FD40-714E-BD60-4E5210E1434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094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715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488556-B1F8-4101-BEE7-2EFEC26A6257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Software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05B8D-1C36-1C40-961B-CAAB1DD98B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B8B91B-66B9-4383-B08C-04F1A6272DF4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Software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05B8D-1C36-1C40-961B-CAAB1DD98B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185DA7-4EAA-4CD2-86D0-FD52B6CD5305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Software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05B8D-1C36-1C40-961B-CAAB1DD98B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  <a:defRPr sz="2400">
                <a:solidFill>
                  <a:srgbClr val="46424D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>
                <a:solidFill>
                  <a:srgbClr val="46424D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6424D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46424D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4642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4D011E-F7EE-4FF5-984B-6B96345D9968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Software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05B8D-1C36-1C40-961B-CAAB1DD98B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BDB1C1-BEF6-4815-A4FE-D485AB20D9E0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Software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05B8D-1C36-1C40-961B-CAAB1DD98B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28C752-5A4B-4DBD-994A-2594B1A06157}" type="datetime1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Software testing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05B8D-1C36-1C40-961B-CAAB1DD98B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33D584-410D-4A75-B76C-75F2EE02CAB1}" type="datetime1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Software testing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05B8D-1C36-1C40-961B-CAAB1DD98B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48421F-2B48-4BA8-B16C-C01B8B5E8CD7}" type="datetime1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Software testing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05B8D-1C36-1C40-961B-CAAB1DD98B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D8D7B7-CF58-455A-9C39-60D621E36D41}" type="datetime1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Software testing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05B8D-1C36-1C40-961B-CAAB1DD98B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1836E-BF33-4A18-AF75-72E32C15ECCB}" type="datetime1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Software testing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05B8D-1C36-1C40-961B-CAAB1DD98B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5A698-C9F7-4168-8FA1-D7821F5F18F0}" type="datetime1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Software testing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05B8D-1C36-1C40-961B-CAAB1DD98B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r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932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7888355-309C-40B2-8951-64391E46287F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Software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B105B8D-1C36-1C40-961B-CAAB1DD98B28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7" name="Picture 6" descr="Cover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750432" y="287213"/>
            <a:ext cx="923795" cy="11430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57200" y="1419226"/>
            <a:ext cx="7305805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u="none" kern="1200">
          <a:solidFill>
            <a:srgbClr val="46424D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6.pd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7.pd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d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Software Testing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5B8D-1C36-1C40-961B-CAAB1DD98B2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testing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dirty="0" smtClean="0"/>
              <a:t>Black </a:t>
            </a:r>
            <a:r>
              <a:rPr lang="da-DK" sz="3600" dirty="0" err="1" smtClean="0"/>
              <a:t>box</a:t>
            </a:r>
            <a:r>
              <a:rPr lang="da-DK" sz="3600" dirty="0" smtClean="0"/>
              <a:t> </a:t>
            </a:r>
            <a:r>
              <a:rPr lang="da-DK" sz="3600" dirty="0" err="1" smtClean="0"/>
              <a:t>testing</a:t>
            </a:r>
            <a:endParaRPr lang="en-GB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system code is ‘unknown’ -&gt; a black box </a:t>
            </a:r>
          </a:p>
          <a:p>
            <a:r>
              <a:rPr lang="en-GB" dirty="0" smtClean="0"/>
              <a:t>Look only at the methods signatures</a:t>
            </a:r>
          </a:p>
          <a:p>
            <a:r>
              <a:rPr lang="en-GB" b="1" dirty="0" smtClean="0"/>
              <a:t>Testing all kind of possible input and output</a:t>
            </a:r>
          </a:p>
          <a:p>
            <a:r>
              <a:rPr lang="da-DK" dirty="0" smtClean="0"/>
              <a:t>In C# </a:t>
            </a:r>
            <a:r>
              <a:rPr lang="en-GB" dirty="0" smtClean="0"/>
              <a:t>create</a:t>
            </a:r>
            <a:r>
              <a:rPr lang="da-DK" dirty="0" smtClean="0"/>
              <a:t> a Unit Test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testing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5B8D-1C36-1C40-961B-CAAB1DD98B2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69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Equivalence </a:t>
            </a:r>
            <a:r>
              <a:rPr lang="en-US" sz="3600" dirty="0"/>
              <a:t>partitioning</a:t>
            </a:r>
            <a:r>
              <a:rPr lang="en-GB" sz="3600" dirty="0" smtClean="0"/>
              <a:t> </a:t>
            </a:r>
            <a:endParaRPr lang="en-US" sz="3600" dirty="0"/>
          </a:p>
        </p:txBody>
      </p:sp>
      <p:pic>
        <p:nvPicPr>
          <p:cNvPr id="4" name="Content Placeholder 3" descr="8.5 EquivPartitioning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l="-13531" r="-13531"/>
              <a:stretch>
                <a:fillRect/>
              </a:stretch>
            </p:blipFill>
          </mc:Choice>
          <mc:Fallback>
            <p:blipFill>
              <a:blip r:embed="rId3"/>
              <a:srcRect l="-13531" r="-13531"/>
              <a:stretch>
                <a:fillRect/>
              </a:stretch>
            </p:blipFill>
          </mc:Fallback>
        </mc:AlternateContent>
        <p:spPr>
          <a:xfrm>
            <a:off x="445815" y="1859280"/>
            <a:ext cx="8240985" cy="37019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5B8D-1C36-1C40-961B-CAAB1DD98B2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testing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Equivalence </a:t>
            </a:r>
            <a:r>
              <a:rPr lang="en-US" sz="3600" dirty="0"/>
              <a:t>partitions</a:t>
            </a:r>
            <a:r>
              <a:rPr lang="en-GB" sz="3600" dirty="0" smtClean="0"/>
              <a:t> </a:t>
            </a:r>
            <a:endParaRPr lang="en-US" sz="3600" dirty="0"/>
          </a:p>
        </p:txBody>
      </p:sp>
      <p:pic>
        <p:nvPicPr>
          <p:cNvPr id="4" name="Content Placeholder 3" descr="8.6 Partitions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l="-9407" r="-9407"/>
              <a:stretch>
                <a:fillRect/>
              </a:stretch>
            </p:blipFill>
          </mc:Choice>
          <mc:Fallback>
            <p:blipFill>
              <a:blip r:embed="rId3"/>
              <a:srcRect l="-9407" r="-9407"/>
              <a:stretch>
                <a:fillRect/>
              </a:stretch>
            </p:blipFill>
          </mc:Fallback>
        </mc:AlternateContent>
        <p:spPr>
          <a:xfrm>
            <a:off x="914829" y="1886249"/>
            <a:ext cx="7311053" cy="402079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5B8D-1C36-1C40-961B-CAAB1DD98B2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testing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Test-driven development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Test-driven development (TDD) is an approach to program development in which you inter-leave testing and code development.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Tests are written before code </a:t>
            </a:r>
            <a:r>
              <a:rPr lang="en-US" dirty="0" smtClean="0"/>
              <a:t>and ‘passing’ the tests is the critical driver of development. </a:t>
            </a:r>
          </a:p>
          <a:p>
            <a:r>
              <a:rPr lang="en-US" dirty="0" smtClean="0"/>
              <a:t>You develop code incrementally, along with a test for that increment. You don’t move on to the next increment until the code that you have developed passes its test. </a:t>
            </a:r>
          </a:p>
          <a:p>
            <a:r>
              <a:rPr lang="en-US" dirty="0" smtClean="0"/>
              <a:t>TDD was introduced as part of agile methods such as Extreme Programming. However, it can also be used in plan-driven development processes. 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5B8D-1C36-1C40-961B-CAAB1DD98B2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testing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3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Test</a:t>
            </a:r>
            <a:r>
              <a:rPr lang="en-US" sz="3600" dirty="0"/>
              <a:t>-driven </a:t>
            </a:r>
            <a:r>
              <a:rPr lang="en-US" sz="3600" dirty="0" smtClean="0"/>
              <a:t>development</a:t>
            </a:r>
            <a:endParaRPr lang="en-US" sz="3600" dirty="0"/>
          </a:p>
        </p:txBody>
      </p:sp>
      <p:pic>
        <p:nvPicPr>
          <p:cNvPr id="4" name="Content Placeholder 3" descr="8.9 TestDrivenDev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t="-43665" b="-43665"/>
              <a:stretch>
                <a:fillRect/>
              </a:stretch>
            </p:blipFill>
          </mc:Choice>
          <mc:Fallback>
            <p:blipFill>
              <a:blip r:embed="rId3"/>
              <a:srcRect t="-43665" b="-43665"/>
              <a:stretch>
                <a:fillRect/>
              </a:stretch>
            </p:blipFill>
          </mc:Fallback>
        </mc:AlternateContent>
        <p:spPr>
          <a:xfrm>
            <a:off x="754464" y="2023551"/>
            <a:ext cx="7636270" cy="419965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5B8D-1C36-1C40-961B-CAAB1DD98B2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testing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1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dirty="0" smtClean="0"/>
              <a:t>Unit test in c#</a:t>
            </a:r>
            <a:endParaRPr lang="en-GB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Console Programs</a:t>
            </a:r>
          </a:p>
          <a:p>
            <a:pPr lvl="1"/>
            <a:r>
              <a:rPr lang="en-GB" dirty="0" smtClean="0"/>
              <a:t>Create a test unit project, </a:t>
            </a:r>
          </a:p>
          <a:p>
            <a:pPr lvl="1"/>
            <a:r>
              <a:rPr lang="en-GB" dirty="0" smtClean="0"/>
              <a:t>Add reference to the project,</a:t>
            </a:r>
          </a:p>
          <a:p>
            <a:pPr lvl="1"/>
            <a:r>
              <a:rPr lang="en-GB" dirty="0" smtClean="0"/>
              <a:t>Remember to have the class to be tested </a:t>
            </a:r>
            <a:r>
              <a:rPr lang="en-GB" b="1" dirty="0" smtClean="0"/>
              <a:t>public.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1600" dirty="0" smtClean="0"/>
              <a:t>(in </a:t>
            </a:r>
            <a:r>
              <a:rPr lang="en-GB" sz="1600" dirty="0" err="1" smtClean="0"/>
              <a:t>resharper</a:t>
            </a:r>
            <a:r>
              <a:rPr lang="en-GB" sz="1600" dirty="0" smtClean="0"/>
              <a:t> set cursor at the class – right click  choose generate unit test)</a:t>
            </a:r>
          </a:p>
          <a:p>
            <a:pPr lvl="1"/>
            <a:r>
              <a:rPr lang="en-GB" dirty="0" smtClean="0"/>
              <a:t>Make a test method for each test case</a:t>
            </a:r>
          </a:p>
          <a:p>
            <a:r>
              <a:rPr lang="en-GB" dirty="0" smtClean="0"/>
              <a:t>App</a:t>
            </a:r>
            <a:r>
              <a:rPr lang="da-DK" dirty="0" smtClean="0"/>
              <a:t> Programs </a:t>
            </a:r>
          </a:p>
          <a:p>
            <a:pPr lvl="1"/>
            <a:r>
              <a:rPr lang="en-GB" dirty="0"/>
              <a:t>Create a </a:t>
            </a:r>
            <a:r>
              <a:rPr lang="en-GB" dirty="0" smtClean="0"/>
              <a:t>unit test app (universal windows), </a:t>
            </a:r>
          </a:p>
          <a:p>
            <a:pPr lvl="1"/>
            <a:r>
              <a:rPr lang="en-GB" dirty="0" smtClean="0"/>
              <a:t>Add </a:t>
            </a:r>
            <a:r>
              <a:rPr lang="en-GB" dirty="0"/>
              <a:t>reference to the project</a:t>
            </a:r>
            <a:r>
              <a:rPr lang="en-GB" dirty="0" smtClean="0"/>
              <a:t>,</a:t>
            </a:r>
          </a:p>
          <a:p>
            <a:pPr lvl="1"/>
            <a:r>
              <a:rPr lang="en-GB" dirty="0" smtClean="0"/>
              <a:t>Remember </a:t>
            </a:r>
            <a:r>
              <a:rPr lang="en-GB" dirty="0"/>
              <a:t>to have the class to be tested </a:t>
            </a:r>
            <a:r>
              <a:rPr lang="en-GB" b="1" dirty="0"/>
              <a:t>public.</a:t>
            </a:r>
            <a:r>
              <a:rPr lang="en-GB" dirty="0"/>
              <a:t> </a:t>
            </a:r>
            <a:br>
              <a:rPr lang="en-GB" dirty="0"/>
            </a:br>
            <a:r>
              <a:rPr lang="en-GB" sz="1600" dirty="0"/>
              <a:t>(in </a:t>
            </a:r>
            <a:r>
              <a:rPr lang="en-GB" sz="1600" dirty="0" err="1"/>
              <a:t>resharper</a:t>
            </a:r>
            <a:r>
              <a:rPr lang="en-GB" sz="1600" dirty="0"/>
              <a:t> set cursor at the class – right click  choose </a:t>
            </a:r>
            <a:r>
              <a:rPr lang="en-GB" sz="1600" dirty="0" smtClean="0"/>
              <a:t>generate </a:t>
            </a:r>
            <a:r>
              <a:rPr lang="en-GB" sz="1600" dirty="0"/>
              <a:t>unit test)</a:t>
            </a:r>
          </a:p>
          <a:p>
            <a:pPr lvl="1"/>
            <a:r>
              <a:rPr lang="en-GB" dirty="0" smtClean="0"/>
              <a:t>Make a test method for each test </a:t>
            </a:r>
            <a:r>
              <a:rPr lang="da-DK" dirty="0" smtClean="0"/>
              <a:t>case</a:t>
            </a:r>
            <a:endParaRPr lang="da-DK" dirty="0"/>
          </a:p>
          <a:p>
            <a:pPr lvl="1"/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testing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5B8D-1C36-1C40-961B-CAAB1DD98B2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53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What can we do in in a test unit</a:t>
            </a:r>
            <a:endParaRPr lang="en-GB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Annotations</a:t>
            </a:r>
          </a:p>
          <a:p>
            <a:r>
              <a:rPr lang="da-DK" dirty="0" smtClean="0"/>
              <a:t>[</a:t>
            </a:r>
            <a:r>
              <a:rPr lang="da-DK" dirty="0" err="1" smtClean="0"/>
              <a:t>TestClass</a:t>
            </a:r>
            <a:r>
              <a:rPr lang="da-DK" dirty="0" smtClean="0"/>
              <a:t>] : set up the test</a:t>
            </a:r>
          </a:p>
          <a:p>
            <a:r>
              <a:rPr lang="da-DK" dirty="0" smtClean="0"/>
              <a:t>[</a:t>
            </a:r>
            <a:r>
              <a:rPr lang="da-DK" dirty="0" err="1" smtClean="0"/>
              <a:t>TestMethod</a:t>
            </a:r>
            <a:r>
              <a:rPr lang="da-DK" dirty="0" smtClean="0"/>
              <a:t> ] : This is a test </a:t>
            </a:r>
            <a:r>
              <a:rPr lang="da-DK" dirty="0" err="1" smtClean="0"/>
              <a:t>method</a:t>
            </a:r>
            <a:r>
              <a:rPr lang="da-DK" dirty="0" smtClean="0"/>
              <a:t> to </a:t>
            </a:r>
            <a:r>
              <a:rPr lang="da-DK" dirty="0" err="1" smtClean="0"/>
              <a:t>be</a:t>
            </a:r>
            <a:r>
              <a:rPr lang="da-DK" dirty="0" smtClean="0"/>
              <a:t> run</a:t>
            </a:r>
          </a:p>
          <a:p>
            <a:r>
              <a:rPr lang="da-DK" dirty="0" smtClean="0"/>
              <a:t>[</a:t>
            </a:r>
            <a:r>
              <a:rPr lang="da-DK" dirty="0" err="1" smtClean="0"/>
              <a:t>TestInitialize</a:t>
            </a:r>
            <a:r>
              <a:rPr lang="da-DK" dirty="0" smtClean="0"/>
              <a:t>] : Run </a:t>
            </a:r>
            <a:r>
              <a:rPr lang="da-DK" dirty="0" err="1" smtClean="0"/>
              <a:t>this</a:t>
            </a:r>
            <a:r>
              <a:rPr lang="da-DK" dirty="0" smtClean="0"/>
              <a:t> </a:t>
            </a:r>
            <a:r>
              <a:rPr lang="da-DK" dirty="0" err="1" smtClean="0"/>
              <a:t>before</a:t>
            </a:r>
            <a:r>
              <a:rPr lang="da-DK" dirty="0" smtClean="0"/>
              <a:t> </a:t>
            </a:r>
            <a:r>
              <a:rPr lang="da-DK" dirty="0" err="1" smtClean="0"/>
              <a:t>each</a:t>
            </a:r>
            <a:r>
              <a:rPr lang="da-DK" dirty="0" smtClean="0"/>
              <a:t> test </a:t>
            </a:r>
            <a:r>
              <a:rPr lang="da-DK" dirty="0" err="1" smtClean="0"/>
              <a:t>method</a:t>
            </a:r>
            <a:endParaRPr lang="da-DK" dirty="0" smtClean="0"/>
          </a:p>
          <a:p>
            <a:endParaRPr lang="da-DK" dirty="0"/>
          </a:p>
          <a:p>
            <a:r>
              <a:rPr lang="da-DK" b="1" dirty="0" err="1" smtClean="0"/>
              <a:t>Testing</a:t>
            </a:r>
            <a:r>
              <a:rPr lang="da-DK" b="1" dirty="0" smtClean="0"/>
              <a:t> </a:t>
            </a:r>
            <a:r>
              <a:rPr lang="da-DK" b="1" dirty="0" err="1" smtClean="0"/>
              <a:t>validation</a:t>
            </a:r>
            <a:endParaRPr lang="da-DK" b="1" dirty="0" smtClean="0"/>
          </a:p>
          <a:p>
            <a:r>
              <a:rPr lang="da-DK" dirty="0" err="1" smtClean="0"/>
              <a:t>Assert.AreEqual</a:t>
            </a:r>
            <a:r>
              <a:rPr lang="da-DK" dirty="0" smtClean="0"/>
              <a:t>( </a:t>
            </a:r>
            <a:r>
              <a:rPr lang="da-DK" dirty="0" err="1" smtClean="0"/>
              <a:t>expected</a:t>
            </a:r>
            <a:r>
              <a:rPr lang="da-DK" dirty="0" smtClean="0"/>
              <a:t>, </a:t>
            </a:r>
            <a:r>
              <a:rPr lang="da-DK" dirty="0" err="1" smtClean="0"/>
              <a:t>actual</a:t>
            </a:r>
            <a:r>
              <a:rPr lang="da-DK" dirty="0" smtClean="0"/>
              <a:t>)</a:t>
            </a:r>
          </a:p>
          <a:p>
            <a:r>
              <a:rPr lang="da-DK" dirty="0" err="1" smtClean="0"/>
              <a:t>Assert.IsTrue</a:t>
            </a:r>
            <a:r>
              <a:rPr lang="da-DK" dirty="0" smtClean="0"/>
              <a:t>(</a:t>
            </a:r>
            <a:r>
              <a:rPr lang="da-DK" dirty="0" err="1" smtClean="0"/>
              <a:t>actual</a:t>
            </a:r>
            <a:r>
              <a:rPr lang="da-DK" dirty="0" smtClean="0"/>
              <a:t>)</a:t>
            </a:r>
          </a:p>
          <a:p>
            <a:endParaRPr lang="da-DK" dirty="0"/>
          </a:p>
          <a:p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testing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5B8D-1C36-1C40-961B-CAAB1DD98B2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06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dirty="0" smtClean="0"/>
              <a:t>Special for </a:t>
            </a:r>
            <a:r>
              <a:rPr lang="da-DK" sz="3600" dirty="0" err="1" smtClean="0"/>
              <a:t>exception</a:t>
            </a:r>
            <a:endParaRPr lang="en-GB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Console programs</a:t>
            </a:r>
          </a:p>
          <a:p>
            <a:pPr lvl="1"/>
            <a:r>
              <a:rPr lang="da-DK" dirty="0" smtClean="0"/>
              <a:t>Make </a:t>
            </a:r>
            <a:r>
              <a:rPr lang="da-DK" dirty="0" err="1" smtClean="0"/>
              <a:t>try</a:t>
            </a:r>
            <a:r>
              <a:rPr lang="da-DK" dirty="0" smtClean="0"/>
              <a:t> – </a:t>
            </a:r>
            <a:r>
              <a:rPr lang="da-DK" dirty="0" err="1" smtClean="0"/>
              <a:t>catch</a:t>
            </a:r>
            <a:r>
              <a:rPr lang="da-DK" dirty="0" smtClean="0"/>
              <a:t> : NB! The </a:t>
            </a:r>
            <a:r>
              <a:rPr lang="da-DK" dirty="0" err="1" smtClean="0"/>
              <a:t>catch</a:t>
            </a:r>
            <a:r>
              <a:rPr lang="da-DK" dirty="0" smtClean="0"/>
              <a:t> is ok = green</a:t>
            </a:r>
          </a:p>
          <a:p>
            <a:pPr lvl="1"/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Try{</a:t>
            </a:r>
          </a:p>
          <a:p>
            <a:pPr marL="914400" lvl="2" indent="0">
              <a:buNone/>
            </a:pP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Call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Assert.Fail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914400" lvl="2" indent="0">
              <a:buNone/>
            </a:pPr>
            <a:r>
              <a:rPr lang="da-DK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914400" lvl="2" indent="0">
              <a:buNone/>
            </a:pP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//Ok</a:t>
            </a:r>
          </a:p>
          <a:p>
            <a:pPr marL="914400" lvl="2" indent="0">
              <a:buNone/>
            </a:pPr>
            <a:r>
              <a:rPr lang="da-DK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da-DK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da-DK" dirty="0"/>
          </a:p>
          <a:p>
            <a:pPr lvl="1"/>
            <a:r>
              <a:rPr lang="da-DK" dirty="0" smtClean="0"/>
              <a:t>Alternative </a:t>
            </a:r>
            <a:r>
              <a:rPr lang="da-DK" dirty="0" err="1" smtClean="0"/>
              <a:t>make</a:t>
            </a:r>
            <a:r>
              <a:rPr lang="da-DK" dirty="0" smtClean="0"/>
              <a:t> an annotation  </a:t>
            </a:r>
            <a:br>
              <a:rPr lang="da-DK" dirty="0" smtClean="0"/>
            </a:br>
            <a:r>
              <a:rPr lang="da-DK" dirty="0" smtClean="0"/>
              <a:t>[</a:t>
            </a:r>
            <a:r>
              <a:rPr lang="da-DK" dirty="0" err="1" smtClean="0"/>
              <a:t>ExpectedException</a:t>
            </a:r>
            <a:r>
              <a:rPr lang="da-DK" dirty="0" smtClean="0"/>
              <a:t> </a:t>
            </a:r>
            <a:r>
              <a:rPr lang="da-DK" dirty="0" err="1" smtClean="0"/>
              <a:t>typeof</a:t>
            </a:r>
            <a:r>
              <a:rPr lang="da-DK" dirty="0" smtClean="0"/>
              <a:t> (</a:t>
            </a:r>
            <a:r>
              <a:rPr lang="da-DK" dirty="0" err="1" smtClean="0"/>
              <a:t>xxxException</a:t>
            </a:r>
            <a:r>
              <a:rPr lang="da-DK" smtClean="0"/>
              <a:t>) ]</a:t>
            </a:r>
          </a:p>
          <a:p>
            <a:pPr lvl="1"/>
            <a:endParaRPr lang="da-DK" dirty="0" smtClean="0"/>
          </a:p>
          <a:p>
            <a:r>
              <a:rPr lang="da-DK" dirty="0" err="1" smtClean="0"/>
              <a:t>App</a:t>
            </a:r>
            <a:r>
              <a:rPr lang="da-DK" dirty="0" smtClean="0"/>
              <a:t> programs</a:t>
            </a:r>
          </a:p>
          <a:p>
            <a:pPr lvl="1"/>
            <a:r>
              <a:rPr lang="da-DK" dirty="0" err="1" smtClean="0"/>
              <a:t>Assert.ThrowsException</a:t>
            </a:r>
            <a:r>
              <a:rPr lang="da-DK" dirty="0" smtClean="0"/>
              <a:t>&lt;</a:t>
            </a:r>
            <a:r>
              <a:rPr lang="da-DK" dirty="0" err="1" smtClean="0"/>
              <a:t>xxxException</a:t>
            </a:r>
            <a:r>
              <a:rPr lang="da-DK" dirty="0" smtClean="0"/>
              <a:t>&gt;( () =&gt; </a:t>
            </a:r>
            <a:r>
              <a:rPr lang="da-DK" dirty="0" err="1" smtClean="0"/>
              <a:t>call</a:t>
            </a:r>
            <a:r>
              <a:rPr lang="da-DK" dirty="0" smtClean="0"/>
              <a:t> </a:t>
            </a:r>
            <a:r>
              <a:rPr lang="da-DK" dirty="0" err="1" smtClean="0"/>
              <a:t>method</a:t>
            </a:r>
            <a:r>
              <a:rPr lang="da-DK" dirty="0" smtClean="0"/>
              <a:t>)</a:t>
            </a:r>
            <a:endParaRPr lang="da-DK" dirty="0"/>
          </a:p>
          <a:p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testing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5B8D-1C36-1C40-961B-CAAB1DD98B2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2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gebenet trekant 3"/>
          <p:cNvSpPr/>
          <p:nvPr/>
        </p:nvSpPr>
        <p:spPr>
          <a:xfrm>
            <a:off x="2088108" y="2156392"/>
            <a:ext cx="4872251" cy="2211745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/>
              </a:solidFill>
            </a:endParaRPr>
          </a:p>
        </p:txBody>
      </p:sp>
      <p:grpSp>
        <p:nvGrpSpPr>
          <p:cNvPr id="14" name="Gruppe 13"/>
          <p:cNvGrpSpPr/>
          <p:nvPr/>
        </p:nvGrpSpPr>
        <p:grpSpPr>
          <a:xfrm>
            <a:off x="2088108" y="2150650"/>
            <a:ext cx="4872251" cy="2441252"/>
            <a:chOff x="2784143" y="1724533"/>
            <a:chExt cx="6496335" cy="3255002"/>
          </a:xfrm>
        </p:grpSpPr>
        <p:cxnSp>
          <p:nvCxnSpPr>
            <p:cNvPr id="6" name="Lige forbindelse 5"/>
            <p:cNvCxnSpPr>
              <a:endCxn id="4" idx="2"/>
            </p:cNvCxnSpPr>
            <p:nvPr/>
          </p:nvCxnSpPr>
          <p:spPr>
            <a:xfrm flipH="1">
              <a:off x="2784143" y="3712191"/>
              <a:ext cx="3220872" cy="9689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Lige forbindelse 7"/>
            <p:cNvCxnSpPr>
              <a:endCxn id="4" idx="4"/>
            </p:cNvCxnSpPr>
            <p:nvPr/>
          </p:nvCxnSpPr>
          <p:spPr>
            <a:xfrm>
              <a:off x="6005015" y="3725839"/>
              <a:ext cx="3275463" cy="9553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Lige forbindelse 9"/>
            <p:cNvCxnSpPr>
              <a:endCxn id="4" idx="0"/>
            </p:cNvCxnSpPr>
            <p:nvPr/>
          </p:nvCxnSpPr>
          <p:spPr>
            <a:xfrm flipV="1">
              <a:off x="6005016" y="1732189"/>
              <a:ext cx="27295" cy="19800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kstfelt 10"/>
            <p:cNvSpPr txBox="1"/>
            <p:nvPr/>
          </p:nvSpPr>
          <p:spPr>
            <a:xfrm>
              <a:off x="4670762" y="4030505"/>
              <a:ext cx="3234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100" b="1" dirty="0">
                  <a:solidFill>
                    <a:srgbClr val="FF0000"/>
                  </a:solidFill>
                </a:rPr>
                <a:t>Product Operation</a:t>
              </a:r>
              <a:endParaRPr lang="en-GB" sz="21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Tekstfelt 11"/>
            <p:cNvSpPr txBox="1"/>
            <p:nvPr/>
          </p:nvSpPr>
          <p:spPr>
            <a:xfrm rot="19157103">
              <a:off x="3432758" y="2828762"/>
              <a:ext cx="3255002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100" b="1" dirty="0">
                  <a:solidFill>
                    <a:srgbClr val="00B050"/>
                  </a:solidFill>
                </a:rPr>
                <a:t>Product Revision</a:t>
              </a:r>
              <a:endParaRPr lang="en-GB" sz="2100" b="1" dirty="0">
                <a:solidFill>
                  <a:srgbClr val="00B050"/>
                </a:solidFill>
              </a:endParaRPr>
            </a:p>
          </p:txBody>
        </p:sp>
        <p:sp>
          <p:nvSpPr>
            <p:cNvPr id="13" name="Tekstfelt 12"/>
            <p:cNvSpPr txBox="1"/>
            <p:nvPr/>
          </p:nvSpPr>
          <p:spPr>
            <a:xfrm rot="2700595">
              <a:off x="5739064" y="3075035"/>
              <a:ext cx="3255002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100" b="1" dirty="0">
                  <a:solidFill>
                    <a:srgbClr val="002060"/>
                  </a:solidFill>
                </a:rPr>
                <a:t>Product Transition</a:t>
              </a:r>
              <a:endParaRPr lang="en-GB" sz="21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8" name="Tekstfelt 27"/>
          <p:cNvSpPr txBox="1"/>
          <p:nvPr/>
        </p:nvSpPr>
        <p:spPr>
          <a:xfrm>
            <a:off x="2813473" y="4577907"/>
            <a:ext cx="4352161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dirty="0"/>
              <a:t>Correctness</a:t>
            </a:r>
            <a:r>
              <a:rPr lang="en-GB" sz="1350" dirty="0"/>
              <a:t>	</a:t>
            </a:r>
            <a:r>
              <a:rPr lang="en-GB" sz="1350" dirty="0" smtClean="0"/>
              <a:t>	</a:t>
            </a:r>
            <a:r>
              <a:rPr lang="en-GB" sz="1350" dirty="0" err="1" smtClean="0"/>
              <a:t>Gør</a:t>
            </a:r>
            <a:r>
              <a:rPr lang="en-GB" sz="1350" dirty="0" smtClean="0"/>
              <a:t> </a:t>
            </a:r>
            <a:r>
              <a:rPr lang="en-GB" sz="1350" dirty="0"/>
              <a:t>vi </a:t>
            </a:r>
            <a:r>
              <a:rPr lang="en-GB" sz="1350" dirty="0" err="1"/>
              <a:t>det</a:t>
            </a:r>
            <a:r>
              <a:rPr lang="en-GB" sz="1350" dirty="0"/>
              <a:t> </a:t>
            </a:r>
            <a:r>
              <a:rPr lang="en-GB" sz="1350" dirty="0" err="1"/>
              <a:t>rigtigt</a:t>
            </a:r>
            <a:r>
              <a:rPr lang="en-GB" sz="1350" dirty="0"/>
              <a:t>	</a:t>
            </a:r>
          </a:p>
          <a:p>
            <a:r>
              <a:rPr lang="en-GB" sz="1350" b="1" dirty="0"/>
              <a:t>Reliability</a:t>
            </a:r>
            <a:r>
              <a:rPr lang="en-GB" sz="1350" dirty="0"/>
              <a:t>	</a:t>
            </a:r>
            <a:r>
              <a:rPr lang="en-GB" sz="1350" dirty="0" smtClean="0"/>
              <a:t>	</a:t>
            </a:r>
            <a:r>
              <a:rPr lang="en-GB" sz="1350" dirty="0" err="1" smtClean="0"/>
              <a:t>Gør</a:t>
            </a:r>
            <a:r>
              <a:rPr lang="en-GB" sz="1350" dirty="0" smtClean="0"/>
              <a:t> </a:t>
            </a:r>
            <a:r>
              <a:rPr lang="en-GB" sz="1350" dirty="0"/>
              <a:t>vi </a:t>
            </a:r>
            <a:r>
              <a:rPr lang="en-GB" sz="1350" dirty="0" err="1"/>
              <a:t>det</a:t>
            </a:r>
            <a:r>
              <a:rPr lang="en-GB" sz="1350" dirty="0"/>
              <a:t> </a:t>
            </a:r>
            <a:r>
              <a:rPr lang="en-GB" sz="1350" dirty="0" err="1"/>
              <a:t>nøjagtigt</a:t>
            </a:r>
            <a:r>
              <a:rPr lang="en-GB" sz="1350" dirty="0"/>
              <a:t> hele </a:t>
            </a:r>
            <a:r>
              <a:rPr lang="en-GB" sz="1350" dirty="0" err="1"/>
              <a:t>tiden</a:t>
            </a:r>
            <a:r>
              <a:rPr lang="en-GB" sz="1350" dirty="0"/>
              <a:t> </a:t>
            </a:r>
          </a:p>
          <a:p>
            <a:r>
              <a:rPr lang="en-GB" sz="1350" b="1" dirty="0"/>
              <a:t>Efficiency</a:t>
            </a:r>
            <a:r>
              <a:rPr lang="en-GB" sz="1350" dirty="0"/>
              <a:t>		</a:t>
            </a:r>
            <a:r>
              <a:rPr lang="en-GB" sz="1350" dirty="0" err="1"/>
              <a:t>Kører</a:t>
            </a:r>
            <a:r>
              <a:rPr lang="en-GB" sz="1350" dirty="0"/>
              <a:t> </a:t>
            </a:r>
            <a:r>
              <a:rPr lang="en-GB" sz="1350" dirty="0" err="1"/>
              <a:t>det</a:t>
            </a:r>
            <a:r>
              <a:rPr lang="en-GB" sz="1350" dirty="0"/>
              <a:t> </a:t>
            </a:r>
            <a:r>
              <a:rPr lang="en-GB" sz="1350" dirty="0" err="1"/>
              <a:t>optimalt</a:t>
            </a:r>
            <a:r>
              <a:rPr lang="en-GB" sz="1350" dirty="0"/>
              <a:t> </a:t>
            </a:r>
            <a:r>
              <a:rPr lang="en-GB" sz="1350" dirty="0" err="1"/>
              <a:t>på</a:t>
            </a:r>
            <a:r>
              <a:rPr lang="en-GB" sz="1350" dirty="0"/>
              <a:t> min HW</a:t>
            </a:r>
          </a:p>
          <a:p>
            <a:r>
              <a:rPr lang="en-GB" sz="1350" b="1" dirty="0"/>
              <a:t>Integrity</a:t>
            </a:r>
            <a:r>
              <a:rPr lang="en-GB" sz="1350" dirty="0"/>
              <a:t>		</a:t>
            </a:r>
            <a:r>
              <a:rPr lang="en-GB" sz="1350" dirty="0" err="1"/>
              <a:t>Er</a:t>
            </a:r>
            <a:r>
              <a:rPr lang="en-GB" sz="1350" dirty="0"/>
              <a:t> </a:t>
            </a:r>
            <a:r>
              <a:rPr lang="en-GB" sz="1350" dirty="0" err="1"/>
              <a:t>det</a:t>
            </a:r>
            <a:r>
              <a:rPr lang="en-GB" sz="1350" dirty="0"/>
              <a:t> </a:t>
            </a:r>
            <a:r>
              <a:rPr lang="en-GB" sz="1350" dirty="0" err="1"/>
              <a:t>sikkert</a:t>
            </a:r>
            <a:endParaRPr lang="en-GB" sz="1350" dirty="0"/>
          </a:p>
          <a:p>
            <a:r>
              <a:rPr lang="en-GB" sz="1350" b="1" dirty="0"/>
              <a:t>Usability</a:t>
            </a:r>
            <a:r>
              <a:rPr lang="en-GB" sz="1350" dirty="0"/>
              <a:t>		</a:t>
            </a:r>
            <a:r>
              <a:rPr lang="en-GB" sz="1350" dirty="0" err="1"/>
              <a:t>Kan</a:t>
            </a:r>
            <a:r>
              <a:rPr lang="en-GB" sz="1350" dirty="0"/>
              <a:t> </a:t>
            </a:r>
            <a:r>
              <a:rPr lang="en-GB" sz="1350" dirty="0" err="1"/>
              <a:t>jeg</a:t>
            </a:r>
            <a:r>
              <a:rPr lang="en-GB" sz="1350" dirty="0"/>
              <a:t> </a:t>
            </a:r>
            <a:r>
              <a:rPr lang="en-GB" sz="1350" dirty="0" err="1"/>
              <a:t>køre</a:t>
            </a:r>
            <a:r>
              <a:rPr lang="en-GB" sz="1350" dirty="0"/>
              <a:t> </a:t>
            </a:r>
            <a:r>
              <a:rPr lang="en-GB" sz="1350" dirty="0" err="1"/>
              <a:t>det</a:t>
            </a:r>
            <a:r>
              <a:rPr lang="en-GB" sz="1350" dirty="0"/>
              <a:t> (</a:t>
            </a:r>
            <a:r>
              <a:rPr lang="en-GB" sz="1350" dirty="0" err="1"/>
              <a:t>brugervenligt</a:t>
            </a:r>
            <a:r>
              <a:rPr lang="en-GB" sz="1350" dirty="0"/>
              <a:t>)</a:t>
            </a:r>
          </a:p>
          <a:p>
            <a:endParaRPr lang="da-DK" sz="1350" dirty="0"/>
          </a:p>
          <a:p>
            <a:endParaRPr lang="en-GB" sz="1350" dirty="0"/>
          </a:p>
        </p:txBody>
      </p:sp>
      <p:sp>
        <p:nvSpPr>
          <p:cNvPr id="29" name="Tekstfelt 28"/>
          <p:cNvSpPr txBox="1"/>
          <p:nvPr/>
        </p:nvSpPr>
        <p:spPr>
          <a:xfrm>
            <a:off x="549819" y="2286324"/>
            <a:ext cx="32533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50" b="1" dirty="0" err="1"/>
              <a:t>Maintability</a:t>
            </a:r>
            <a:r>
              <a:rPr lang="da-DK" sz="1350" dirty="0"/>
              <a:t>	Kan jeg rette i det</a:t>
            </a:r>
          </a:p>
          <a:p>
            <a:r>
              <a:rPr lang="da-DK" sz="1350" b="1" dirty="0" err="1"/>
              <a:t>Flexsability</a:t>
            </a:r>
            <a:r>
              <a:rPr lang="da-DK" sz="1350" dirty="0"/>
              <a:t>	Kan det ændres</a:t>
            </a:r>
          </a:p>
          <a:p>
            <a:r>
              <a:rPr lang="da-DK" sz="1350" b="1" dirty="0" err="1"/>
              <a:t>Testability</a:t>
            </a:r>
            <a:r>
              <a:rPr lang="da-DK" sz="1350" dirty="0"/>
              <a:t>	Kan det testes</a:t>
            </a:r>
          </a:p>
          <a:p>
            <a:endParaRPr lang="en-GB" sz="1350" dirty="0"/>
          </a:p>
        </p:txBody>
      </p:sp>
      <p:sp>
        <p:nvSpPr>
          <p:cNvPr id="30" name="Tekstfelt 29"/>
          <p:cNvSpPr txBox="1"/>
          <p:nvPr/>
        </p:nvSpPr>
        <p:spPr>
          <a:xfrm>
            <a:off x="5212404" y="1940844"/>
            <a:ext cx="3876269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50" b="1" dirty="0" err="1"/>
              <a:t>Portability</a:t>
            </a:r>
            <a:r>
              <a:rPr lang="da-DK" sz="1350" dirty="0"/>
              <a:t>	</a:t>
            </a:r>
            <a:r>
              <a:rPr lang="da-DK" sz="1350" dirty="0" smtClean="0"/>
              <a:t>	kan </a:t>
            </a:r>
            <a:r>
              <a:rPr lang="da-DK" sz="1350" dirty="0"/>
              <a:t>det køre på andre platforme</a:t>
            </a:r>
          </a:p>
          <a:p>
            <a:r>
              <a:rPr lang="en-GB" sz="1350" b="1" dirty="0"/>
              <a:t>Reusability</a:t>
            </a:r>
            <a:r>
              <a:rPr lang="en-GB" sz="1350" dirty="0"/>
              <a:t>	</a:t>
            </a:r>
            <a:r>
              <a:rPr lang="en-GB" sz="1350" dirty="0" smtClean="0"/>
              <a:t>	</a:t>
            </a:r>
            <a:r>
              <a:rPr lang="en-GB" sz="1350" dirty="0" err="1" smtClean="0"/>
              <a:t>kan</a:t>
            </a:r>
            <a:r>
              <a:rPr lang="en-GB" sz="1350" dirty="0" smtClean="0"/>
              <a:t> </a:t>
            </a:r>
            <a:r>
              <a:rPr lang="en-GB" sz="1350" dirty="0" err="1"/>
              <a:t>jeg</a:t>
            </a:r>
            <a:r>
              <a:rPr lang="en-GB" sz="1350" dirty="0"/>
              <a:t> </a:t>
            </a:r>
            <a:r>
              <a:rPr lang="en-GB" sz="1350" dirty="0" err="1"/>
              <a:t>genbruge</a:t>
            </a:r>
            <a:r>
              <a:rPr lang="en-GB" sz="1350" dirty="0"/>
              <a:t> dele </a:t>
            </a:r>
            <a:r>
              <a:rPr lang="en-GB" sz="1350" dirty="0" err="1"/>
              <a:t>af</a:t>
            </a:r>
            <a:r>
              <a:rPr lang="en-GB" sz="1350" dirty="0"/>
              <a:t> SW</a:t>
            </a:r>
            <a:endParaRPr lang="en-GB" sz="1350" dirty="0"/>
          </a:p>
          <a:p>
            <a:r>
              <a:rPr lang="en-GB" sz="1350" b="1" dirty="0"/>
              <a:t>Interoperability</a:t>
            </a:r>
            <a:r>
              <a:rPr lang="en-GB" sz="1350" dirty="0"/>
              <a:t>	</a:t>
            </a:r>
            <a:r>
              <a:rPr lang="en-GB" sz="1350" dirty="0" err="1"/>
              <a:t>kan</a:t>
            </a:r>
            <a:r>
              <a:rPr lang="en-GB" sz="1350" dirty="0"/>
              <a:t> </a:t>
            </a:r>
            <a:r>
              <a:rPr lang="en-GB" sz="1350" dirty="0" err="1"/>
              <a:t>det</a:t>
            </a:r>
            <a:r>
              <a:rPr lang="en-GB" sz="1350" dirty="0"/>
              <a:t> </a:t>
            </a:r>
            <a:r>
              <a:rPr lang="en-GB" sz="1350" dirty="0" err="1"/>
              <a:t>kobles</a:t>
            </a:r>
            <a:r>
              <a:rPr lang="en-GB" sz="1350" dirty="0"/>
              <a:t> </a:t>
            </a:r>
            <a:r>
              <a:rPr lang="en-GB" sz="1350" dirty="0" err="1"/>
              <a:t>til</a:t>
            </a:r>
            <a:r>
              <a:rPr lang="en-GB" sz="1350" dirty="0"/>
              <a:t> </a:t>
            </a:r>
            <a:r>
              <a:rPr lang="en-GB" sz="1350" dirty="0" err="1"/>
              <a:t>andre</a:t>
            </a:r>
            <a:r>
              <a:rPr lang="en-GB" sz="1350" dirty="0"/>
              <a:t> </a:t>
            </a:r>
            <a:r>
              <a:rPr lang="en-GB" sz="1350" dirty="0" err="1"/>
              <a:t>systemer</a:t>
            </a:r>
            <a:endParaRPr lang="en-GB" sz="1350" dirty="0"/>
          </a:p>
          <a:p>
            <a:endParaRPr lang="da-DK" sz="1350" dirty="0"/>
          </a:p>
          <a:p>
            <a:endParaRPr lang="en-GB" sz="1350" dirty="0"/>
          </a:p>
        </p:txBody>
      </p:sp>
      <p:sp>
        <p:nvSpPr>
          <p:cNvPr id="2" name="Tekstfelt 1"/>
          <p:cNvSpPr txBox="1"/>
          <p:nvPr/>
        </p:nvSpPr>
        <p:spPr>
          <a:xfrm>
            <a:off x="549819" y="428081"/>
            <a:ext cx="582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Kvalitets faktorer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30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V model</a:t>
            </a:r>
            <a:endParaRPr lang="en-GB" sz="36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testing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5B8D-1C36-1C40-961B-CAAB1DD98B2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Billede 5" descr="http://upload.wikimedia.org/wikipedia/commons/thumb/e/e8/Systems_Engineering_Process_II.svg/420px-Systems_Engineering_Process_II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99" y="1601864"/>
            <a:ext cx="7624701" cy="47544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65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Program testing goals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To </a:t>
            </a:r>
            <a:r>
              <a:rPr lang="en-US" sz="2800" dirty="0" smtClean="0"/>
              <a:t>demonstrate to the developer and the customer that the software </a:t>
            </a:r>
            <a:r>
              <a:rPr lang="en-US" sz="2800" b="1" dirty="0" smtClean="0"/>
              <a:t>meets its requirements</a:t>
            </a:r>
            <a:r>
              <a:rPr lang="en-US" sz="2800" dirty="0" smtClean="0"/>
              <a:t>. </a:t>
            </a:r>
            <a:br>
              <a:rPr lang="en-US" sz="2800" dirty="0" smtClean="0"/>
            </a:br>
            <a:r>
              <a:rPr lang="en-US" sz="2800" dirty="0" smtClean="0"/>
              <a:t>=&gt; </a:t>
            </a:r>
            <a:r>
              <a:rPr lang="en-US" sz="2800" dirty="0"/>
              <a:t>leads to </a:t>
            </a:r>
            <a:r>
              <a:rPr lang="en-US" sz="2800" dirty="0">
                <a:solidFill>
                  <a:srgbClr val="FF0000"/>
                </a:solidFill>
              </a:rPr>
              <a:t>validation testing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To discover situations in which the behavior of the software is incorrect, undesirable or does </a:t>
            </a:r>
            <a:r>
              <a:rPr lang="en-US" sz="2800" b="1" dirty="0" smtClean="0"/>
              <a:t>not conform to its specification</a:t>
            </a:r>
            <a:r>
              <a:rPr lang="en-US" sz="2800" dirty="0" smtClean="0"/>
              <a:t>. </a:t>
            </a:r>
            <a:br>
              <a:rPr lang="en-US" sz="2800" dirty="0" smtClean="0"/>
            </a:br>
            <a:r>
              <a:rPr lang="en-US" sz="2800" dirty="0" smtClean="0"/>
              <a:t>=&gt; leads to </a:t>
            </a:r>
            <a:r>
              <a:rPr lang="en-US" sz="2800" dirty="0" smtClean="0">
                <a:solidFill>
                  <a:srgbClr val="FF0000"/>
                </a:solidFill>
              </a:rPr>
              <a:t>defect testing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5B8D-1C36-1C40-961B-CAAB1DD98B2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testing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840" tIns="44623" rIns="90840" bIns="44623"/>
          <a:lstStyle/>
          <a:p>
            <a:r>
              <a:rPr lang="en-GB" sz="2800" b="1" dirty="0">
                <a:solidFill>
                  <a:srgbClr val="000000"/>
                </a:solidFill>
              </a:rPr>
              <a:t>Verification</a:t>
            </a:r>
            <a:r>
              <a:rPr lang="en-GB" sz="2800" dirty="0"/>
              <a:t>: </a:t>
            </a:r>
            <a:r>
              <a:rPr lang="en-GB" sz="2800" dirty="0" smtClean="0">
                <a:solidFill>
                  <a:srgbClr val="00B050"/>
                </a:solidFill>
              </a:rPr>
              <a:t>(testing)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>	"Are we building the product right”.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software should conform to its specification</a:t>
            </a:r>
            <a:r>
              <a:rPr lang="en-GB" dirty="0" smtClean="0"/>
              <a:t>.</a:t>
            </a:r>
            <a:br>
              <a:rPr lang="en-GB" dirty="0" smtClean="0"/>
            </a:br>
            <a:endParaRPr lang="en-GB" dirty="0"/>
          </a:p>
          <a:p>
            <a:r>
              <a:rPr lang="en-GB" sz="2800" b="1" dirty="0">
                <a:solidFill>
                  <a:srgbClr val="000000"/>
                </a:solidFill>
              </a:rPr>
              <a:t>Validation</a:t>
            </a:r>
            <a:r>
              <a:rPr lang="en-GB" sz="2800" dirty="0" smtClean="0"/>
              <a:t>: </a:t>
            </a:r>
            <a:r>
              <a:rPr lang="en-GB" sz="2800" dirty="0" smtClean="0">
                <a:solidFill>
                  <a:srgbClr val="00B050"/>
                </a:solidFill>
              </a:rPr>
              <a:t>(checking)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>	 "Are we building the right product”.</a:t>
            </a:r>
          </a:p>
          <a:p>
            <a:pPr lvl="1"/>
            <a:r>
              <a:rPr lang="en-GB" dirty="0"/>
              <a:t>The software should do what the user really requires.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840" tIns="44623" rIns="90840" bIns="44623"/>
          <a:lstStyle/>
          <a:p>
            <a:r>
              <a:rPr lang="en-GB" sz="3600" dirty="0"/>
              <a:t>Verification vs validation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5B8D-1C36-1C40-961B-CAAB1DD98B2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testing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47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V model</a:t>
            </a:r>
            <a:endParaRPr lang="en-GB" sz="36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testing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5B8D-1C36-1C40-961B-CAAB1DD98B2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Billede 5" descr="http://upload.wikimedia.org/wikipedia/commons/thumb/e/e8/Systems_Engineering_Process_II.svg/420px-Systems_Engineering_Process_II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99" y="1601864"/>
            <a:ext cx="7624701" cy="47544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288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Different levels of testing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 smtClean="0"/>
              <a:t>related to the V-model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Verify the concepts and requirements</a:t>
            </a:r>
            <a:br>
              <a:rPr lang="en-US" dirty="0" smtClean="0"/>
            </a:br>
            <a:r>
              <a:rPr lang="en-US" sz="2000" dirty="0" smtClean="0"/>
              <a:t>e.g. Are the domain model right? The use cases? (the users)</a:t>
            </a:r>
            <a:endParaRPr lang="en-GB" sz="2000" dirty="0" smtClean="0"/>
          </a:p>
          <a:p>
            <a:r>
              <a:rPr lang="en-US" dirty="0" smtClean="0"/>
              <a:t>Verify the design</a:t>
            </a:r>
            <a:br>
              <a:rPr lang="en-US" dirty="0" smtClean="0"/>
            </a:br>
            <a:r>
              <a:rPr lang="en-US" sz="2000" dirty="0" smtClean="0"/>
              <a:t>e.g. design class diagrams and design sequence diagrams </a:t>
            </a:r>
            <a:br>
              <a:rPr lang="en-US" sz="2000" dirty="0" smtClean="0"/>
            </a:br>
            <a:r>
              <a:rPr lang="en-US" sz="2000" dirty="0" smtClean="0"/>
              <a:t>(Reviews, Technical walkthrough by the project team)</a:t>
            </a:r>
          </a:p>
          <a:p>
            <a:r>
              <a:rPr lang="en-US" dirty="0" smtClean="0"/>
              <a:t>Component Validation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e.g. </a:t>
            </a:r>
            <a:r>
              <a:rPr lang="en-US" sz="2000" b="1" dirty="0" smtClean="0">
                <a:solidFill>
                  <a:srgbClr val="FF0000"/>
                </a:solidFill>
              </a:rPr>
              <a:t>unit test </a:t>
            </a:r>
            <a:r>
              <a:rPr lang="en-US" sz="2000" dirty="0" smtClean="0"/>
              <a:t>and test cases (</a:t>
            </a:r>
            <a:r>
              <a:rPr lang="en-US" sz="2000" dirty="0" smtClean="0"/>
              <a:t>implementer</a:t>
            </a:r>
            <a:r>
              <a:rPr lang="en-US" sz="2000" dirty="0" smtClean="0"/>
              <a:t>)</a:t>
            </a:r>
          </a:p>
          <a:p>
            <a:r>
              <a:rPr lang="en-US" dirty="0" smtClean="0"/>
              <a:t>System and integration validation</a:t>
            </a:r>
            <a:br>
              <a:rPr lang="en-US" dirty="0" smtClean="0"/>
            </a:br>
            <a:r>
              <a:rPr lang="en-US" sz="2000" dirty="0" smtClean="0"/>
              <a:t>e.g</a:t>
            </a:r>
            <a:r>
              <a:rPr lang="en-US" sz="2000" dirty="0"/>
              <a:t>. system/integration test</a:t>
            </a:r>
            <a:endParaRPr lang="en-US" sz="2000" dirty="0" smtClean="0"/>
          </a:p>
          <a:p>
            <a:r>
              <a:rPr lang="en-US" dirty="0" smtClean="0"/>
              <a:t>Operation Validation</a:t>
            </a:r>
            <a:br>
              <a:rPr lang="en-US" dirty="0" smtClean="0"/>
            </a:br>
            <a:r>
              <a:rPr lang="en-US" sz="2000" dirty="0" smtClean="0"/>
              <a:t>e.g. acceptance test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5B8D-1C36-1C40-961B-CAAB1DD98B2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testing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ladsholder til indhold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378498" cy="5913220"/>
          </a:xfr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testing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5B8D-1C36-1C40-961B-CAAB1DD98B2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6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ladsholder til indhol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64" y="475054"/>
            <a:ext cx="8417272" cy="5324496"/>
          </a:xfr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testing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05B8D-1C36-1C40-961B-CAAB1DD98B2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68907"/>
      </p:ext>
    </p:extLst>
  </p:cSld>
  <p:clrMapOvr>
    <a:masterClrMapping/>
  </p:clrMapOvr>
</p:sld>
</file>

<file path=ppt/theme/theme1.xml><?xml version="1.0" encoding="utf-8"?>
<a:theme xmlns:a="http://schemas.openxmlformats.org/drawingml/2006/main" name="SE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SE9.thmx</Template>
  <TotalTime>1211</TotalTime>
  <Words>341</Words>
  <Application>Microsoft Office PowerPoint</Application>
  <PresentationFormat>Skærmshow (4:3)</PresentationFormat>
  <Paragraphs>110</Paragraphs>
  <Slides>17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Courier New</vt:lpstr>
      <vt:lpstr>Wingdings</vt:lpstr>
      <vt:lpstr>SE9</vt:lpstr>
      <vt:lpstr>Software Testing</vt:lpstr>
      <vt:lpstr>PowerPoint-præsentation</vt:lpstr>
      <vt:lpstr>V model</vt:lpstr>
      <vt:lpstr>Program testing goals</vt:lpstr>
      <vt:lpstr>Verification vs validation</vt:lpstr>
      <vt:lpstr>V model</vt:lpstr>
      <vt:lpstr>Different levels of testing  related to the V-model</vt:lpstr>
      <vt:lpstr>PowerPoint-præsentation</vt:lpstr>
      <vt:lpstr>PowerPoint-præsentation</vt:lpstr>
      <vt:lpstr>Black box testing</vt:lpstr>
      <vt:lpstr>Equivalence partitioning </vt:lpstr>
      <vt:lpstr>Equivalence partitions </vt:lpstr>
      <vt:lpstr>Test-driven development</vt:lpstr>
      <vt:lpstr>Test-driven development</vt:lpstr>
      <vt:lpstr>Unit test in c#</vt:lpstr>
      <vt:lpstr>What can we do in in a test unit</vt:lpstr>
      <vt:lpstr>Special for exception</vt:lpstr>
    </vt:vector>
  </TitlesOfParts>
  <Company>St Andrews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– Chapter 8</dc:title>
  <dc:creator>Ian Sommerville</dc:creator>
  <cp:lastModifiedBy>Administrator</cp:lastModifiedBy>
  <cp:revision>39</cp:revision>
  <dcterms:created xsi:type="dcterms:W3CDTF">2010-01-14T08:17:23Z</dcterms:created>
  <dcterms:modified xsi:type="dcterms:W3CDTF">2016-11-18T08:12:40Z</dcterms:modified>
</cp:coreProperties>
</file>