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8" r:id="rId10"/>
    <p:sldId id="267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671CC-BAC4-4854-9F79-24BDA4841A69}" type="datetimeFigureOut">
              <a:rPr lang="da-DK" smtClean="0"/>
              <a:t>14-09-2015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52F05-E3CB-449B-89E6-F2C838C7536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7065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52F05-E3CB-449B-89E6-F2C838C7536D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155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3FAF-B163-4088-B3CE-E15DD6DCE760}" type="datetime1">
              <a:rPr lang="da-DK" smtClean="0"/>
              <a:t>14-09-2015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676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6F58-8F99-4846-B1C2-E7B6503EA5E9}" type="datetime1">
              <a:rPr lang="da-DK" smtClean="0"/>
              <a:t>14-09-2015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54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0C5D-F79C-4A6A-8F19-A3B9EAFE275C}" type="datetime1">
              <a:rPr lang="da-DK" smtClean="0"/>
              <a:t>14-09-2015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137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8A89-FEAF-41EA-9573-0149A4828745}" type="datetime1">
              <a:rPr lang="da-DK" smtClean="0"/>
              <a:t>14-09-2015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693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D80E-26A2-4D0B-B6DC-981F11792B03}" type="datetime1">
              <a:rPr lang="da-DK" smtClean="0"/>
              <a:t>14-09-2015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208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64E2-1E06-42BD-B8A7-D3684BDAB31F}" type="datetime1">
              <a:rPr lang="da-DK" smtClean="0"/>
              <a:t>14-09-2015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864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7D15-5FF1-4125-ABF5-650264E9BEC7}" type="datetime1">
              <a:rPr lang="da-DK" smtClean="0"/>
              <a:t>14-09-2015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325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754C-EA05-4D0F-A04F-6CCAE15EB8B1}" type="datetime1">
              <a:rPr lang="da-DK" smtClean="0"/>
              <a:t>14-09-2015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76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B72F-0D8F-4122-8CF1-057A209A33AC}" type="datetime1">
              <a:rPr lang="da-DK" smtClean="0"/>
              <a:t>14-09-2015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300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C739-798D-48AA-B0E4-1CCE330AA750}" type="datetime1">
              <a:rPr lang="da-DK" smtClean="0"/>
              <a:t>14-09-2015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4343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6DED-7771-44F9-B1E6-011ED2F6DCFF}" type="datetime1">
              <a:rPr lang="da-DK" smtClean="0"/>
              <a:t>14-09-2015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53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7293C-3058-42B8-9965-51CA9FECE66D}" type="datetime1">
              <a:rPr lang="da-DK" smtClean="0"/>
              <a:t>14-09-2015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095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webservices/ws_soap_example.a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servicex.com/CurrencyConvertor.asmx?wsd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services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Implementing a service-oriented architecture using SOAP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Web services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dirty="0" smtClean="0"/>
              <a:t>SOAP / Anders </a:t>
            </a:r>
            <a:r>
              <a:rPr lang="da-DK" dirty="0" err="1" smtClean="0"/>
              <a:t>Bøjesson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482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system services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da-DK" dirty="0" smtClean="0"/>
              <a:t>Legacy / existing systems can be re-used by wrapping them as web services.</a:t>
            </a:r>
          </a:p>
          <a:p>
            <a:r>
              <a:rPr lang="en-US" altLang="da-DK" dirty="0" smtClean="0"/>
              <a:t>Existing system can be used inside and outside the company.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67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 security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da-DK" dirty="0"/>
              <a:t>Integrity</a:t>
            </a:r>
          </a:p>
          <a:p>
            <a:pPr lvl="1">
              <a:lnSpc>
                <a:spcPct val="80000"/>
              </a:lnSpc>
            </a:pPr>
            <a:r>
              <a:rPr lang="en-US" altLang="da-DK" dirty="0"/>
              <a:t>SOAP messages are not tampered with</a:t>
            </a:r>
          </a:p>
          <a:p>
            <a:pPr>
              <a:lnSpc>
                <a:spcPct val="80000"/>
              </a:lnSpc>
            </a:pPr>
            <a:r>
              <a:rPr lang="en-US" altLang="da-DK" dirty="0"/>
              <a:t>Confidentiality</a:t>
            </a:r>
          </a:p>
          <a:p>
            <a:pPr lvl="1">
              <a:lnSpc>
                <a:spcPct val="80000"/>
              </a:lnSpc>
            </a:pPr>
            <a:r>
              <a:rPr lang="en-US" altLang="da-DK" dirty="0"/>
              <a:t>SOAP message can only be seen by intended recipients</a:t>
            </a:r>
          </a:p>
          <a:p>
            <a:pPr>
              <a:lnSpc>
                <a:spcPct val="80000"/>
              </a:lnSpc>
            </a:pPr>
            <a:r>
              <a:rPr lang="en-US" altLang="da-DK" dirty="0"/>
              <a:t>Authentication</a:t>
            </a:r>
          </a:p>
          <a:p>
            <a:pPr lvl="1">
              <a:lnSpc>
                <a:spcPct val="80000"/>
              </a:lnSpc>
            </a:pPr>
            <a:r>
              <a:rPr lang="en-US" altLang="da-DK" dirty="0"/>
              <a:t>Web service can only be called by authenticated clients</a:t>
            </a:r>
          </a:p>
          <a:p>
            <a:pPr>
              <a:lnSpc>
                <a:spcPct val="80000"/>
              </a:lnSpc>
            </a:pPr>
            <a:r>
              <a:rPr lang="en-US" altLang="da-DK" dirty="0"/>
              <a:t>Underlying technologies</a:t>
            </a:r>
          </a:p>
          <a:p>
            <a:pPr lvl="1">
              <a:lnSpc>
                <a:spcPct val="80000"/>
              </a:lnSpc>
            </a:pPr>
            <a:r>
              <a:rPr lang="en-US" altLang="da-DK" dirty="0"/>
              <a:t>Secure Socket Layer (SSL)</a:t>
            </a:r>
          </a:p>
          <a:p>
            <a:pPr lvl="1">
              <a:lnSpc>
                <a:spcPct val="80000"/>
              </a:lnSpc>
            </a:pPr>
            <a:r>
              <a:rPr lang="en-US" altLang="da-DK" dirty="0"/>
              <a:t>And many </a:t>
            </a:r>
            <a:r>
              <a:rPr lang="en-US" altLang="da-DK" dirty="0" smtClean="0"/>
              <a:t>others</a:t>
            </a:r>
            <a:endParaRPr lang="da-DK" alt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9398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W3Schools.com Web Services Tutorial</a:t>
            </a:r>
          </a:p>
          <a:p>
            <a:pPr lvl="1"/>
            <a:r>
              <a:rPr lang="en-US" dirty="0" smtClean="0"/>
              <a:t>http://www.w3schools.com/webservices/default.asp</a:t>
            </a:r>
          </a:p>
          <a:p>
            <a:r>
              <a:rPr lang="en-US" dirty="0" smtClean="0"/>
              <a:t>W3C Web of Services</a:t>
            </a:r>
          </a:p>
          <a:p>
            <a:pPr lvl="1"/>
            <a:r>
              <a:rPr lang="da-DK" dirty="0" smtClean="0"/>
              <a:t>http://www.w3.org/standards/webofservices/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9737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Consuming SOAP web services in Visual Studio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Visual Studio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an interesting WSDL file</a:t>
            </a:r>
          </a:p>
          <a:p>
            <a:pPr lvl="1"/>
            <a:r>
              <a:rPr lang="en-US" dirty="0" smtClean="0"/>
              <a:t>Google “currency converter WSDL”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a service reference to you project</a:t>
            </a:r>
          </a:p>
          <a:p>
            <a:pPr lvl="1"/>
            <a:r>
              <a:rPr lang="en-US" dirty="0" smtClean="0"/>
              <a:t>Just insert the WSDL file URL</a:t>
            </a:r>
          </a:p>
          <a:p>
            <a:pPr lvl="1"/>
            <a:r>
              <a:rPr lang="en-US" dirty="0" smtClean="0"/>
              <a:t>Visual Studio will no generate some stub classes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generated stub classes from your application</a:t>
            </a:r>
          </a:p>
          <a:p>
            <a:pPr lvl="1"/>
            <a:r>
              <a:rPr lang="en-US" dirty="0" smtClean="0"/>
              <a:t>When you call a method the stub class will create a socket, send a request, receive a response, and present the response to your application.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Example: Currency converter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205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</a:t>
            </a:r>
            <a:br>
              <a:rPr lang="en-US" dirty="0" smtClean="0"/>
            </a:br>
            <a:r>
              <a:rPr lang="en-US" dirty="0" smtClean="0"/>
              <a:t>Service-Oriented Architecture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da-DK" dirty="0"/>
              <a:t>Nodes in a network make resources available to other participants in the network as services</a:t>
            </a:r>
          </a:p>
          <a:p>
            <a:r>
              <a:rPr lang="en-US" altLang="da-DK" dirty="0"/>
              <a:t>Accessed in a standardized way</a:t>
            </a:r>
          </a:p>
          <a:p>
            <a:r>
              <a:rPr lang="en-US" altLang="da-DK" dirty="0"/>
              <a:t>Loosely coupled services</a:t>
            </a:r>
          </a:p>
          <a:p>
            <a:r>
              <a:rPr lang="en-US" altLang="da-DK" dirty="0"/>
              <a:t>Platform independent</a:t>
            </a:r>
          </a:p>
          <a:p>
            <a:r>
              <a:rPr lang="en-US" altLang="da-DK" dirty="0"/>
              <a:t>Programming language independent</a:t>
            </a:r>
          </a:p>
          <a:p>
            <a:endParaRPr lang="en-US" altLang="da-DK" dirty="0"/>
          </a:p>
          <a:p>
            <a:r>
              <a:rPr lang="en-US" altLang="da-DK" dirty="0"/>
              <a:t>Web services makes SOA happen</a:t>
            </a:r>
            <a:r>
              <a:rPr lang="en-US" altLang="da-DK" dirty="0" smtClean="0"/>
              <a:t>!</a:t>
            </a:r>
            <a:endParaRPr lang="da-DK" alt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290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 terms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da-DK" sz="2400" dirty="0" smtClean="0"/>
              <a:t>Service</a:t>
            </a:r>
          </a:p>
          <a:p>
            <a:pPr lvl="1">
              <a:lnSpc>
                <a:spcPct val="80000"/>
              </a:lnSpc>
            </a:pPr>
            <a:r>
              <a:rPr lang="en-US" altLang="da-DK" sz="2000" dirty="0" smtClean="0"/>
              <a:t>Business function</a:t>
            </a:r>
          </a:p>
          <a:p>
            <a:pPr lvl="1">
              <a:lnSpc>
                <a:spcPct val="80000"/>
              </a:lnSpc>
            </a:pPr>
            <a:r>
              <a:rPr lang="en-US" altLang="da-DK" sz="2000" dirty="0" smtClean="0"/>
              <a:t>Accepts requests, produces responses</a:t>
            </a:r>
          </a:p>
          <a:p>
            <a:pPr>
              <a:lnSpc>
                <a:spcPct val="80000"/>
              </a:lnSpc>
            </a:pPr>
            <a:r>
              <a:rPr lang="en-US" altLang="da-DK" sz="2400" dirty="0" smtClean="0"/>
              <a:t>Provider</a:t>
            </a:r>
          </a:p>
          <a:p>
            <a:pPr lvl="1">
              <a:lnSpc>
                <a:spcPct val="80000"/>
              </a:lnSpc>
            </a:pPr>
            <a:r>
              <a:rPr lang="en-US" altLang="da-DK" sz="2000" dirty="0" smtClean="0"/>
              <a:t>Function which performs a service in response to a request from a consumer</a:t>
            </a:r>
          </a:p>
          <a:p>
            <a:pPr>
              <a:lnSpc>
                <a:spcPct val="80000"/>
              </a:lnSpc>
            </a:pPr>
            <a:r>
              <a:rPr lang="en-US" altLang="da-DK" sz="2400" dirty="0" smtClean="0"/>
              <a:t>Consumer</a:t>
            </a:r>
          </a:p>
          <a:p>
            <a:pPr lvl="1">
              <a:lnSpc>
                <a:spcPct val="80000"/>
              </a:lnSpc>
            </a:pPr>
            <a:r>
              <a:rPr lang="en-US" altLang="da-DK" sz="2000" dirty="0" smtClean="0"/>
              <a:t>Function which consumes the result of a service supplied by a provider</a:t>
            </a:r>
          </a:p>
          <a:p>
            <a:pPr>
              <a:lnSpc>
                <a:spcPct val="80000"/>
              </a:lnSpc>
            </a:pPr>
            <a:r>
              <a:rPr lang="en-US" altLang="da-DK" sz="2400" dirty="0" smtClean="0"/>
              <a:t>Discovery</a:t>
            </a:r>
          </a:p>
          <a:p>
            <a:pPr lvl="1">
              <a:lnSpc>
                <a:spcPct val="80000"/>
              </a:lnSpc>
            </a:pPr>
            <a:r>
              <a:rPr lang="en-US" altLang="da-DK" sz="2000" dirty="0" smtClean="0"/>
              <a:t>Ability to identify services</a:t>
            </a:r>
          </a:p>
          <a:p>
            <a:pPr lvl="1">
              <a:lnSpc>
                <a:spcPct val="80000"/>
              </a:lnSpc>
            </a:pPr>
            <a:r>
              <a:rPr lang="en-US" altLang="da-DK" sz="2000" dirty="0" smtClean="0"/>
              <a:t>Using a repository / registry</a:t>
            </a:r>
          </a:p>
          <a:p>
            <a:pPr>
              <a:lnSpc>
                <a:spcPct val="80000"/>
              </a:lnSpc>
            </a:pPr>
            <a:r>
              <a:rPr lang="en-US" altLang="da-DK" sz="2400" dirty="0" smtClean="0"/>
              <a:t>Binding</a:t>
            </a:r>
          </a:p>
          <a:p>
            <a:pPr lvl="1">
              <a:lnSpc>
                <a:spcPct val="80000"/>
              </a:lnSpc>
            </a:pPr>
            <a:r>
              <a:rPr lang="en-US" altLang="da-DK" sz="2000" dirty="0" smtClean="0"/>
              <a:t>Relationship between provider and consumer is dynamic</a:t>
            </a:r>
          </a:p>
          <a:p>
            <a:pPr lvl="2">
              <a:lnSpc>
                <a:spcPct val="80000"/>
              </a:lnSpc>
            </a:pPr>
            <a:r>
              <a:rPr lang="en-US" altLang="da-DK" sz="1800" dirty="0" smtClean="0"/>
              <a:t>Established at runtime</a:t>
            </a:r>
            <a:endParaRPr lang="da-DK" altLang="da-DK" sz="1800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8530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services: The idea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da-DK" dirty="0"/>
              <a:t>Technology that allows applications to communicate</a:t>
            </a:r>
          </a:p>
          <a:p>
            <a:pPr lvl="1"/>
            <a:r>
              <a:rPr lang="en-US" altLang="da-DK" dirty="0"/>
              <a:t>Platform independent</a:t>
            </a:r>
          </a:p>
          <a:p>
            <a:pPr lvl="1"/>
            <a:r>
              <a:rPr lang="en-US" altLang="da-DK" dirty="0"/>
              <a:t>Programming language independent</a:t>
            </a:r>
          </a:p>
          <a:p>
            <a:pPr lvl="1"/>
            <a:r>
              <a:rPr lang="en-US" altLang="da-DK" dirty="0"/>
              <a:t>Send XML messages</a:t>
            </a:r>
          </a:p>
          <a:p>
            <a:pPr lvl="1"/>
            <a:r>
              <a:rPr lang="en-US" altLang="da-DK" dirty="0"/>
              <a:t>Can use many transport protocols</a:t>
            </a:r>
          </a:p>
          <a:p>
            <a:pPr lvl="1"/>
            <a:r>
              <a:rPr lang="en-US" altLang="da-DK" dirty="0"/>
              <a:t>Uses open </a:t>
            </a:r>
            <a:r>
              <a:rPr lang="en-US" altLang="da-DK" dirty="0" smtClean="0"/>
              <a:t>standards</a:t>
            </a:r>
            <a:endParaRPr lang="da-DK" alt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da-DK" dirty="0"/>
              <a:t>Web services are</a:t>
            </a:r>
          </a:p>
          <a:p>
            <a:pPr lvl="1"/>
            <a:r>
              <a:rPr lang="en-US" altLang="da-DK" dirty="0"/>
              <a:t>Developed by technical people</a:t>
            </a:r>
          </a:p>
          <a:p>
            <a:pPr lvl="1"/>
            <a:r>
              <a:rPr lang="en-US" altLang="da-DK" dirty="0"/>
              <a:t>Aggregated into solving business problems by business people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0069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services, standards</a:t>
            </a:r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da-DK" dirty="0" smtClean="0"/>
              <a:t>Open standards defined by </a:t>
            </a:r>
          </a:p>
          <a:p>
            <a:pPr lvl="1"/>
            <a:r>
              <a:rPr lang="en-US" altLang="da-DK" dirty="0" smtClean="0"/>
              <a:t>W3C </a:t>
            </a:r>
            <a:r>
              <a:rPr lang="en-US" altLang="da-DK" dirty="0" smtClean="0">
                <a:hlinkClick r:id="rId2"/>
              </a:rPr>
              <a:t>http://www.w3.org</a:t>
            </a:r>
            <a:r>
              <a:rPr lang="en-US" altLang="da-DK" dirty="0" smtClean="0"/>
              <a:t> </a:t>
            </a:r>
          </a:p>
          <a:p>
            <a:r>
              <a:rPr lang="en-US" altLang="da-DK" dirty="0" smtClean="0"/>
              <a:t>Supported by any major company</a:t>
            </a:r>
          </a:p>
          <a:p>
            <a:pPr lvl="1"/>
            <a:r>
              <a:rPr lang="en-US" altLang="da-DK" dirty="0" smtClean="0"/>
              <a:t>Microsoft</a:t>
            </a:r>
          </a:p>
          <a:p>
            <a:pPr lvl="1"/>
            <a:r>
              <a:rPr lang="en-US" altLang="da-DK" dirty="0" smtClean="0"/>
              <a:t>IBM</a:t>
            </a:r>
          </a:p>
          <a:p>
            <a:pPr lvl="1"/>
            <a:r>
              <a:rPr lang="en-US" altLang="da-DK" dirty="0" smtClean="0"/>
              <a:t>Oracle</a:t>
            </a:r>
          </a:p>
          <a:p>
            <a:pPr lvl="1"/>
            <a:r>
              <a:rPr lang="en-US" altLang="da-DK" dirty="0" smtClean="0"/>
              <a:t>and many others</a:t>
            </a:r>
            <a:endParaRPr lang="da-DK" altLang="da-DK" dirty="0" smtClean="0"/>
          </a:p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7160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services, technologies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da-DK" dirty="0"/>
              <a:t>SOAP</a:t>
            </a:r>
          </a:p>
          <a:p>
            <a:pPr lvl="1"/>
            <a:r>
              <a:rPr lang="en-US" altLang="da-DK" dirty="0"/>
              <a:t>Simple Object Access Protocol</a:t>
            </a:r>
          </a:p>
          <a:p>
            <a:r>
              <a:rPr lang="en-US" altLang="da-DK" dirty="0"/>
              <a:t>WSDL</a:t>
            </a:r>
          </a:p>
          <a:p>
            <a:pPr lvl="1"/>
            <a:r>
              <a:rPr lang="en-US" altLang="da-DK" dirty="0"/>
              <a:t>Web Service Description Language</a:t>
            </a:r>
          </a:p>
          <a:p>
            <a:r>
              <a:rPr lang="en-US" altLang="da-DK" dirty="0"/>
              <a:t>UDDI</a:t>
            </a:r>
          </a:p>
          <a:p>
            <a:pPr lvl="1"/>
            <a:r>
              <a:rPr lang="en-US" altLang="da-DK" dirty="0"/>
              <a:t>Universal Description, Discovery, and Integration</a:t>
            </a:r>
          </a:p>
          <a:p>
            <a:r>
              <a:rPr lang="en-US" altLang="da-DK" dirty="0"/>
              <a:t>XML</a:t>
            </a:r>
          </a:p>
          <a:p>
            <a:pPr lvl="1"/>
            <a:r>
              <a:rPr lang="en-US" altLang="da-DK" dirty="0" err="1"/>
              <a:t>eXtensible</a:t>
            </a:r>
            <a:r>
              <a:rPr lang="en-US" altLang="da-DK" dirty="0"/>
              <a:t> Markup Language</a:t>
            </a:r>
          </a:p>
          <a:p>
            <a:pPr lvl="1"/>
            <a:r>
              <a:rPr lang="en-US" altLang="da-DK" dirty="0"/>
              <a:t>Used by all web service </a:t>
            </a:r>
            <a:r>
              <a:rPr lang="en-US" altLang="da-DK" dirty="0" smtClean="0"/>
              <a:t>technologies</a:t>
            </a:r>
            <a:endParaRPr lang="da-DK" alt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8184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SOAP: Simple Object Access Protocol</a:t>
            </a:r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da-DK" sz="2400" dirty="0" smtClean="0"/>
              <a:t>XML is fine for data exchange, but it’s not enough</a:t>
            </a:r>
          </a:p>
          <a:p>
            <a:pPr lvl="1"/>
            <a:r>
              <a:rPr lang="en-US" altLang="da-DK" sz="2000" dirty="0" smtClean="0"/>
              <a:t>We need distinction between the header and the body of the message</a:t>
            </a:r>
          </a:p>
          <a:p>
            <a:pPr lvl="2"/>
            <a:r>
              <a:rPr lang="en-US" altLang="da-DK" sz="1800" dirty="0" smtClean="0"/>
              <a:t>Like in HTTP</a:t>
            </a:r>
          </a:p>
          <a:p>
            <a:r>
              <a:rPr lang="en-US" altLang="da-DK" sz="2400" dirty="0" smtClean="0"/>
              <a:t>A SOAP message in an XML document consisting of</a:t>
            </a:r>
          </a:p>
          <a:p>
            <a:pPr lvl="1"/>
            <a:r>
              <a:rPr lang="en-US" altLang="da-DK" sz="2000" dirty="0" smtClean="0"/>
              <a:t>Envelope (mandatory)</a:t>
            </a:r>
          </a:p>
          <a:p>
            <a:pPr lvl="1"/>
            <a:r>
              <a:rPr lang="en-US" altLang="da-DK" sz="2000" dirty="0" smtClean="0"/>
              <a:t>Headers (optional)</a:t>
            </a:r>
          </a:p>
          <a:p>
            <a:pPr lvl="1"/>
            <a:r>
              <a:rPr lang="en-US" altLang="da-DK" sz="2000" dirty="0" smtClean="0"/>
              <a:t>Body (mandatory)</a:t>
            </a:r>
          </a:p>
          <a:p>
            <a:pPr lvl="1"/>
            <a:r>
              <a:rPr lang="en-US" altLang="da-DK" sz="2000" dirty="0" smtClean="0"/>
              <a:t>Example</a:t>
            </a:r>
          </a:p>
          <a:p>
            <a:pPr lvl="2"/>
            <a:r>
              <a:rPr lang="en-US" altLang="da-DK" sz="1800" dirty="0" smtClean="0">
                <a:hlinkClick r:id="rId2"/>
              </a:rPr>
              <a:t>http://www.w3schools.com/webservices/ws_soap_example.asp</a:t>
            </a:r>
            <a:endParaRPr lang="en-US" altLang="da-DK" sz="1800" dirty="0" smtClean="0"/>
          </a:p>
          <a:p>
            <a:pPr lvl="1"/>
            <a:r>
              <a:rPr lang="en-US" altLang="da-DK" sz="2000" dirty="0" smtClean="0"/>
              <a:t>Attachments (images and other binary content)</a:t>
            </a:r>
            <a:endParaRPr lang="da-DK" altLang="da-DK" sz="2000" dirty="0" smtClean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3771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SOAP (2)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da-DK" dirty="0"/>
              <a:t>SOAP messages can be transported using any transport protocol</a:t>
            </a:r>
          </a:p>
          <a:p>
            <a:pPr lvl="1">
              <a:lnSpc>
                <a:spcPct val="80000"/>
              </a:lnSpc>
            </a:pPr>
            <a:r>
              <a:rPr lang="en-US" altLang="da-DK" b="1" dirty="0" smtClean="0"/>
              <a:t>HTTP </a:t>
            </a:r>
          </a:p>
          <a:p>
            <a:pPr lvl="2">
              <a:lnSpc>
                <a:spcPct val="80000"/>
              </a:lnSpc>
            </a:pPr>
            <a:r>
              <a:rPr lang="en-US" altLang="da-DK" dirty="0" smtClean="0"/>
              <a:t>the most common SOAP transport protocol</a:t>
            </a:r>
            <a:endParaRPr lang="en-US" altLang="da-DK" dirty="0"/>
          </a:p>
          <a:p>
            <a:pPr lvl="1">
              <a:lnSpc>
                <a:spcPct val="80000"/>
              </a:lnSpc>
            </a:pPr>
            <a:r>
              <a:rPr lang="en-US" altLang="da-DK" dirty="0"/>
              <a:t>SMTP</a:t>
            </a:r>
          </a:p>
          <a:p>
            <a:pPr lvl="1">
              <a:lnSpc>
                <a:spcPct val="80000"/>
              </a:lnSpc>
            </a:pPr>
            <a:r>
              <a:rPr lang="en-US" altLang="da-DK" dirty="0"/>
              <a:t>Others</a:t>
            </a:r>
          </a:p>
          <a:p>
            <a:pPr lvl="1">
              <a:lnSpc>
                <a:spcPct val="80000"/>
              </a:lnSpc>
            </a:pPr>
            <a:r>
              <a:rPr lang="en-US" altLang="da-DK" dirty="0"/>
              <a:t>SOAP messages are tunneled through firewalls</a:t>
            </a:r>
          </a:p>
          <a:p>
            <a:pPr>
              <a:lnSpc>
                <a:spcPct val="80000"/>
              </a:lnSpc>
            </a:pPr>
            <a:r>
              <a:rPr lang="en-US" altLang="da-DK" dirty="0"/>
              <a:t>SOAP messages can be produced and consumed using any programming language</a:t>
            </a:r>
          </a:p>
          <a:p>
            <a:pPr lvl="1">
              <a:lnSpc>
                <a:spcPct val="80000"/>
              </a:lnSpc>
            </a:pPr>
            <a:r>
              <a:rPr lang="en-US" altLang="da-DK" dirty="0"/>
              <a:t>Sender and receiver can be written in different programming language</a:t>
            </a:r>
          </a:p>
          <a:p>
            <a:pPr lvl="1">
              <a:lnSpc>
                <a:spcPct val="80000"/>
              </a:lnSpc>
            </a:pPr>
            <a:r>
              <a:rPr lang="en-US" altLang="da-DK" dirty="0"/>
              <a:t>Sender and receiver need not know what programming language the other part was written </a:t>
            </a:r>
            <a:r>
              <a:rPr lang="en-US" altLang="da-DK" dirty="0" smtClean="0"/>
              <a:t>in</a:t>
            </a:r>
            <a:endParaRPr lang="da-DK" alt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1628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WSDL: Web Service Description Language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da-DK" dirty="0"/>
              <a:t>Clients use a WSDL file to learn how to call a web service</a:t>
            </a:r>
            <a:endParaRPr lang="da-DK" altLang="da-DK" dirty="0"/>
          </a:p>
          <a:p>
            <a:pPr>
              <a:lnSpc>
                <a:spcPct val="80000"/>
              </a:lnSpc>
            </a:pPr>
            <a:r>
              <a:rPr lang="en-US" altLang="da-DK" dirty="0"/>
              <a:t>WSDL file is an XML document describing the public interface to a web service</a:t>
            </a:r>
          </a:p>
          <a:p>
            <a:pPr lvl="1">
              <a:lnSpc>
                <a:spcPct val="80000"/>
              </a:lnSpc>
            </a:pPr>
            <a:r>
              <a:rPr lang="en-US" altLang="da-DK" dirty="0"/>
              <a:t>Message formats</a:t>
            </a:r>
          </a:p>
          <a:p>
            <a:pPr lvl="2">
              <a:lnSpc>
                <a:spcPct val="80000"/>
              </a:lnSpc>
            </a:pPr>
            <a:r>
              <a:rPr lang="en-US" altLang="da-DK" dirty="0"/>
              <a:t>Operations</a:t>
            </a:r>
          </a:p>
          <a:p>
            <a:pPr lvl="3">
              <a:lnSpc>
                <a:spcPct val="80000"/>
              </a:lnSpc>
            </a:pPr>
            <a:r>
              <a:rPr lang="en-US" altLang="da-DK" dirty="0"/>
              <a:t>Methods which can be called on the web service</a:t>
            </a:r>
          </a:p>
          <a:p>
            <a:pPr lvl="3">
              <a:lnSpc>
                <a:spcPct val="80000"/>
              </a:lnSpc>
            </a:pPr>
            <a:r>
              <a:rPr lang="en-US" altLang="da-DK" dirty="0"/>
              <a:t>Parameters and return types to the methods</a:t>
            </a:r>
          </a:p>
          <a:p>
            <a:pPr lvl="1">
              <a:lnSpc>
                <a:spcPct val="80000"/>
              </a:lnSpc>
            </a:pPr>
            <a:r>
              <a:rPr lang="en-US" altLang="da-DK" dirty="0"/>
              <a:t>Protocol bindings</a:t>
            </a:r>
          </a:p>
          <a:p>
            <a:pPr lvl="2">
              <a:lnSpc>
                <a:spcPct val="80000"/>
              </a:lnSpc>
            </a:pPr>
            <a:r>
              <a:rPr lang="en-US" altLang="da-DK" dirty="0"/>
              <a:t>Protocol used for transportation</a:t>
            </a:r>
          </a:p>
          <a:p>
            <a:pPr lvl="1">
              <a:lnSpc>
                <a:spcPct val="80000"/>
              </a:lnSpc>
            </a:pPr>
            <a:r>
              <a:rPr lang="en-US" altLang="da-DK" dirty="0" smtClean="0"/>
              <a:t>Examples</a:t>
            </a:r>
            <a:endParaRPr lang="da-DK" altLang="da-DK" dirty="0" smtClean="0"/>
          </a:p>
          <a:p>
            <a:pPr lvl="2">
              <a:lnSpc>
                <a:spcPct val="80000"/>
              </a:lnSpc>
            </a:pPr>
            <a:r>
              <a:rPr lang="en-US" altLang="da-DK" dirty="0" smtClean="0">
                <a:hlinkClick r:id="rId2"/>
              </a:rPr>
              <a:t>http://www.webservicex.com/CurrencyConvertor.asmx?wsdl</a:t>
            </a:r>
            <a:r>
              <a:rPr lang="en-US" altLang="da-DK" dirty="0" smtClean="0"/>
              <a:t> </a:t>
            </a:r>
            <a:endParaRPr lang="en-US" alt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871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631</Words>
  <Application>Microsoft Office PowerPoint</Application>
  <PresentationFormat>Widescreen</PresentationFormat>
  <Paragraphs>139</Paragraphs>
  <Slides>13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Web services</vt:lpstr>
      <vt:lpstr>SOA Service-Oriented Architecture</vt:lpstr>
      <vt:lpstr>SOA terms</vt:lpstr>
      <vt:lpstr>Web services: The idea</vt:lpstr>
      <vt:lpstr>Web services, standards</vt:lpstr>
      <vt:lpstr>Web services, technologies</vt:lpstr>
      <vt:lpstr>SOAP: Simple Object Access Protocol</vt:lpstr>
      <vt:lpstr>SOAP (2)</vt:lpstr>
      <vt:lpstr>WSDL: Web Service Description Language</vt:lpstr>
      <vt:lpstr>Legacy system services</vt:lpstr>
      <vt:lpstr>Web service security</vt:lpstr>
      <vt:lpstr>References and further readings</vt:lpstr>
      <vt:lpstr>Consuming SOAP web services in Visual Studio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services</dc:title>
  <dc:creator>Anders Børjesson</dc:creator>
  <cp:lastModifiedBy>Pele</cp:lastModifiedBy>
  <cp:revision>10</cp:revision>
  <dcterms:created xsi:type="dcterms:W3CDTF">2015-09-09T06:32:57Z</dcterms:created>
  <dcterms:modified xsi:type="dcterms:W3CDTF">2015-09-14T06:13:37Z</dcterms:modified>
</cp:coreProperties>
</file>