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12948-6B2B-4463-9F98-3EC25FC8EF6A}" type="datetimeFigureOut">
              <a:rPr lang="da-DK" smtClean="0"/>
              <a:t>25-10-2015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FB045-9BB2-44A1-AF32-03281F333F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17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FB045-9BB2-44A1-AF32-03281F333F9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630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325F-0C3B-423C-8D8B-2A303710EA88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112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BB6A8-6100-4DB7-B648-70BB6DE90CAA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BF709-3A1B-4EF5-8AC8-4680C94BDA3F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85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39BF7-C2B6-4799-9049-016CFA704186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6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CE34-9B70-4E2B-B579-62336DC608A1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5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F20B-331C-4CF6-BBE4-7768D1872637}" type="datetime1">
              <a:rPr lang="da-DK" smtClean="0"/>
              <a:t>25-10-2015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52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8B8A3-0717-43A3-BD19-51D8EAA2F73A}" type="datetime1">
              <a:rPr lang="da-DK" smtClean="0"/>
              <a:t>25-10-2015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565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2126-F5B0-486C-863C-13A2FEEC5A70}" type="datetime1">
              <a:rPr lang="da-DK" smtClean="0"/>
              <a:t>25-10-2015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87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6B7D-2AC1-4BE7-BA0A-3DA939E8B6A9}" type="datetime1">
              <a:rPr lang="da-DK" smtClean="0"/>
              <a:t>25-10-2015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325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D1E-B030-4C3B-949C-4C22E2659603}" type="datetime1">
              <a:rPr lang="da-DK" smtClean="0"/>
              <a:t>25-10-2015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689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00817-B0EA-4A74-9690-F454E6524717}" type="datetime1">
              <a:rPr lang="da-DK" smtClean="0"/>
              <a:t>25-10-2015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9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5FB2-6D93-464E-9194-65A5383ACDD2}" type="datetime1">
              <a:rPr lang="da-DK" smtClean="0"/>
              <a:t>25-10-2015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9CDD2-70D6-4DA4-8F57-04A463108EF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504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Electronics" TargetMode="External"/><Relationship Id="rId7" Type="http://schemas.openxmlformats.org/officeDocument/2006/relationships/hyperlink" Target="http://www.itu.int/en/ITU-T/gsi/iot/Pages/default.aspx" TargetMode="External"/><Relationship Id="rId2" Type="http://schemas.openxmlformats.org/officeDocument/2006/relationships/hyperlink" Target="https://en.wikipedia.org/wiki/Embedded_syst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nternet_access" TargetMode="External"/><Relationship Id="rId5" Type="http://schemas.openxmlformats.org/officeDocument/2006/relationships/hyperlink" Target="https://en.wikipedia.org/wiki/Sensor" TargetMode="External"/><Relationship Id="rId4" Type="http://schemas.openxmlformats.org/officeDocument/2006/relationships/hyperlink" Target="https://en.wikipedia.org/wiki/Softwa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elium.com/top_50_iot_sensor_applications_rankin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ra-alliance.org/" TargetMode="External"/><Relationship Id="rId2" Type="http://schemas.openxmlformats.org/officeDocument/2006/relationships/hyperlink" Target="http://dx.doi.org/10.1787/8889332253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ualcomm.com/invention/technologies/lt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b="1" dirty="0" smtClean="0"/>
              <a:t>Internet of Things (</a:t>
            </a:r>
            <a:r>
              <a:rPr lang="da-DK" b="1" dirty="0" err="1" smtClean="0"/>
              <a:t>IoT</a:t>
            </a:r>
            <a:r>
              <a:rPr lang="da-DK" b="1" dirty="0" smtClean="0"/>
              <a:t>)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4000" dirty="0" smtClean="0"/>
              <a:t>or</a:t>
            </a:r>
            <a:br>
              <a:rPr lang="da-DK" sz="4000" dirty="0" smtClean="0"/>
            </a:br>
            <a:r>
              <a:rPr lang="da-DK" sz="4000" dirty="0"/>
              <a:t>Internet of </a:t>
            </a:r>
            <a:r>
              <a:rPr lang="da-DK" sz="4000" dirty="0" err="1" smtClean="0"/>
              <a:t>Everythings</a:t>
            </a:r>
            <a:r>
              <a:rPr lang="da-DK" sz="4000" dirty="0" smtClean="0"/>
              <a:t> </a:t>
            </a:r>
            <a:r>
              <a:rPr lang="da-DK" sz="4000" dirty="0"/>
              <a:t>(</a:t>
            </a:r>
            <a:r>
              <a:rPr lang="da-DK" sz="4000" dirty="0" err="1" smtClean="0"/>
              <a:t>IoE</a:t>
            </a:r>
            <a:r>
              <a:rPr lang="da-DK" sz="4000" dirty="0" smtClean="0"/>
              <a:t>)</a:t>
            </a:r>
            <a:endParaRPr lang="da-DK" sz="4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very</a:t>
            </a:r>
            <a:r>
              <a:rPr lang="da-DK" dirty="0" smtClean="0"/>
              <a:t> brief </a:t>
            </a:r>
            <a:r>
              <a:rPr lang="da-DK" dirty="0" err="1" smtClean="0"/>
              <a:t>introduction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Internet of </a:t>
            </a:r>
            <a:r>
              <a:rPr lang="da-DK" dirty="0" smtClean="0"/>
              <a:t>Things/</a:t>
            </a:r>
            <a:r>
              <a:rPr lang="da-DK" dirty="0" err="1" smtClean="0"/>
              <a:t>Revised</a:t>
            </a:r>
            <a:r>
              <a:rPr lang="da-DK" dirty="0" smtClean="0"/>
              <a:t> from Anders </a:t>
            </a:r>
            <a:r>
              <a:rPr lang="da-DK" dirty="0" err="1" smtClean="0"/>
              <a:t>Bøjesson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19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Internet of Things, some definitions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“network of physical objects or ‘things’ </a:t>
            </a:r>
            <a:r>
              <a:rPr lang="en-US" dirty="0" smtClean="0">
                <a:hlinkClick r:id="rId2" tooltip="Embedded system"/>
              </a:rPr>
              <a:t>embedded</a:t>
            </a:r>
            <a:r>
              <a:rPr lang="en-US" dirty="0" smtClean="0"/>
              <a:t> with </a:t>
            </a:r>
            <a:r>
              <a:rPr lang="en-US" dirty="0" smtClean="0">
                <a:hlinkClick r:id="rId3" tooltip="Electronics"/>
              </a:rPr>
              <a:t>electronics</a:t>
            </a:r>
            <a:r>
              <a:rPr lang="en-US" dirty="0" smtClean="0"/>
              <a:t>, </a:t>
            </a:r>
            <a:r>
              <a:rPr lang="en-US" dirty="0" smtClean="0">
                <a:hlinkClick r:id="rId4" tooltip="Software"/>
              </a:rPr>
              <a:t>software</a:t>
            </a:r>
            <a:r>
              <a:rPr lang="en-US" dirty="0" smtClean="0"/>
              <a:t>, </a:t>
            </a:r>
            <a:r>
              <a:rPr lang="en-US" dirty="0" smtClean="0">
                <a:hlinkClick r:id="rId5" tooltip="Sensor"/>
              </a:rPr>
              <a:t>sensors</a:t>
            </a:r>
            <a:r>
              <a:rPr lang="en-US" dirty="0" smtClean="0"/>
              <a:t>, and </a:t>
            </a:r>
            <a:r>
              <a:rPr lang="en-US" dirty="0" smtClean="0">
                <a:hlinkClick r:id="rId6" tooltip="Internet access"/>
              </a:rPr>
              <a:t>network connectivity</a:t>
            </a:r>
            <a:r>
              <a:rPr lang="en-US" dirty="0" smtClean="0"/>
              <a:t>, which enables these objects to collect and exchange data”</a:t>
            </a:r>
            <a:endParaRPr lang="da-DK" dirty="0" smtClean="0"/>
          </a:p>
          <a:p>
            <a:pPr lvl="1"/>
            <a:r>
              <a:rPr lang="en-US" dirty="0" smtClean="0"/>
              <a:t>“global </a:t>
            </a:r>
            <a:r>
              <a:rPr lang="en-US" dirty="0"/>
              <a:t>infrastructure for the information society, enabling advanced services by interconnecting (physical and virtual) things based on existing and evolving interoperable information and communication technologies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[Internet of Things Global Stands Initiative, </a:t>
            </a:r>
            <a:br>
              <a:rPr lang="en-US" dirty="0" smtClean="0"/>
            </a:br>
            <a:r>
              <a:rPr lang="en-US" dirty="0" smtClean="0">
                <a:hlinkClick r:id="rId7"/>
              </a:rPr>
              <a:t>http://www.itu.int/en/ITU-T/gsi/iot/Pages/default.aspx</a:t>
            </a:r>
            <a:r>
              <a:rPr lang="en-US" dirty="0" smtClean="0"/>
              <a:t>]</a:t>
            </a:r>
          </a:p>
          <a:p>
            <a:r>
              <a:rPr lang="en-US" dirty="0" smtClean="0"/>
              <a:t>“</a:t>
            </a:r>
            <a:r>
              <a:rPr lang="en-US" dirty="0"/>
              <a:t>IoT is a wide-ranging ecosystem of everyday physical objects connected to the Internet, capable of identifying themselves and communicating data to other objects on the network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[http://www.infoworld.com/article/2611319/computer-hardware/the--internet-of-things--will-mean-really--really-big-data.html]</a:t>
            </a:r>
          </a:p>
          <a:p>
            <a:pPr lvl="2"/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Internet of </a:t>
            </a:r>
            <a:r>
              <a:rPr lang="da-DK" dirty="0"/>
              <a:t>Things/</a:t>
            </a:r>
            <a:r>
              <a:rPr lang="da-DK" dirty="0" err="1"/>
              <a:t>Revised</a:t>
            </a:r>
            <a:r>
              <a:rPr lang="da-DK" dirty="0"/>
              <a:t> from Anders </a:t>
            </a:r>
            <a:r>
              <a:rPr lang="da-DK" dirty="0" err="1"/>
              <a:t>Bøjesson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Some</a:t>
            </a:r>
            <a:r>
              <a:rPr lang="da-DK" b="1" dirty="0" smtClean="0"/>
              <a:t> IoT </a:t>
            </a:r>
            <a:r>
              <a:rPr lang="da-DK" b="1" dirty="0" err="1" smtClean="0"/>
              <a:t>examples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0826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Coke vending machine at Carnegie Mellon </a:t>
            </a:r>
            <a:r>
              <a:rPr lang="en-US" dirty="0" err="1" smtClean="0"/>
              <a:t>Univ</a:t>
            </a:r>
            <a:r>
              <a:rPr lang="en-US" dirty="0" smtClean="0"/>
              <a:t>, 1982</a:t>
            </a:r>
          </a:p>
          <a:p>
            <a:pPr lvl="1"/>
            <a:r>
              <a:rPr lang="en-US" dirty="0" smtClean="0"/>
              <a:t>Worlds first </a:t>
            </a:r>
            <a:r>
              <a:rPr lang="en-US" dirty="0" err="1" smtClean="0"/>
              <a:t>IoT</a:t>
            </a:r>
            <a:r>
              <a:rPr lang="en-US" dirty="0" smtClean="0"/>
              <a:t> device</a:t>
            </a:r>
          </a:p>
          <a:p>
            <a:r>
              <a:rPr lang="en-US" dirty="0" smtClean="0"/>
              <a:t>Smart cities</a:t>
            </a:r>
          </a:p>
          <a:p>
            <a:pPr lvl="1"/>
            <a:r>
              <a:rPr lang="en-US" dirty="0" smtClean="0"/>
              <a:t>Smart parking: Monitor parking space availability</a:t>
            </a:r>
          </a:p>
          <a:p>
            <a:pPr lvl="1"/>
            <a:r>
              <a:rPr lang="en-US" dirty="0" smtClean="0"/>
              <a:t>Monitor vibrations and strength of buildings, bridges, etc.</a:t>
            </a:r>
          </a:p>
          <a:p>
            <a:pPr lvl="1"/>
            <a:r>
              <a:rPr lang="en-US" dirty="0" smtClean="0"/>
              <a:t>Smartphone detection</a:t>
            </a:r>
          </a:p>
          <a:p>
            <a:pPr lvl="1"/>
            <a:r>
              <a:rPr lang="en-US" dirty="0" smtClean="0"/>
              <a:t>Smart roads: Traffic congestion, weather, etc.</a:t>
            </a:r>
          </a:p>
          <a:p>
            <a:pPr lvl="1"/>
            <a:r>
              <a:rPr lang="en-US" dirty="0" smtClean="0"/>
              <a:t>Smart lighting: Street light adapts to weather, etc.</a:t>
            </a:r>
          </a:p>
          <a:p>
            <a:pPr lvl="1"/>
            <a:r>
              <a:rPr lang="en-US" dirty="0" smtClean="0"/>
              <a:t>Waste management: </a:t>
            </a:r>
          </a:p>
          <a:p>
            <a:r>
              <a:rPr lang="en-US" dirty="0" smtClean="0"/>
              <a:t>Home automation</a:t>
            </a:r>
          </a:p>
          <a:p>
            <a:pPr lvl="1"/>
            <a:r>
              <a:rPr lang="en-US" dirty="0" smtClean="0"/>
              <a:t>Energy and water use</a:t>
            </a:r>
          </a:p>
          <a:p>
            <a:pPr lvl="1"/>
            <a:r>
              <a:rPr lang="en-US" dirty="0" smtClean="0"/>
              <a:t>Remote control</a:t>
            </a:r>
          </a:p>
          <a:p>
            <a:pPr lvl="1"/>
            <a:r>
              <a:rPr lang="en-US" dirty="0" smtClean="0"/>
              <a:t>Intrusion detection</a:t>
            </a:r>
          </a:p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Medical fridges</a:t>
            </a:r>
          </a:p>
          <a:p>
            <a:pPr lvl="1"/>
            <a:r>
              <a:rPr lang="en-US" dirty="0" smtClean="0"/>
              <a:t>Sportsmen care</a:t>
            </a:r>
          </a:p>
          <a:p>
            <a:pPr lvl="1"/>
            <a:r>
              <a:rPr lang="en-US" dirty="0" smtClean="0"/>
              <a:t>Patient surveillance</a:t>
            </a:r>
          </a:p>
          <a:p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Air pollution</a:t>
            </a:r>
          </a:p>
          <a:p>
            <a:pPr lvl="1"/>
            <a:r>
              <a:rPr lang="en-US" dirty="0" smtClean="0"/>
              <a:t>Water leakage</a:t>
            </a:r>
          </a:p>
          <a:p>
            <a:r>
              <a:rPr lang="en-US" dirty="0" smtClean="0"/>
              <a:t>Retail</a:t>
            </a:r>
          </a:p>
          <a:p>
            <a:pPr lvl="1"/>
            <a:r>
              <a:rPr lang="en-US" dirty="0" smtClean="0"/>
              <a:t>Supply chain control</a:t>
            </a:r>
          </a:p>
          <a:p>
            <a:pPr lvl="1"/>
            <a:r>
              <a:rPr lang="en-US" dirty="0" smtClean="0"/>
              <a:t>NFC payment</a:t>
            </a:r>
          </a:p>
          <a:p>
            <a:r>
              <a:rPr lang="en-US" dirty="0" smtClean="0"/>
              <a:t>Logistics</a:t>
            </a:r>
          </a:p>
          <a:p>
            <a:pPr lvl="1"/>
            <a:r>
              <a:rPr lang="en-US" dirty="0" smtClean="0"/>
              <a:t>Item location</a:t>
            </a:r>
          </a:p>
          <a:p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Green houses</a:t>
            </a:r>
          </a:p>
          <a:p>
            <a:pPr lvl="1"/>
            <a:r>
              <a:rPr lang="en-US" dirty="0" smtClean="0"/>
              <a:t>Golf courses: Self irrigation, etc.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en-US" dirty="0" smtClean="0">
                <a:hlinkClick r:id="rId2"/>
              </a:rPr>
              <a:t>http://www.libelium.com/top_50_iot_sensor_applications_ranking</a:t>
            </a:r>
            <a:r>
              <a:rPr lang="en-US" dirty="0" smtClean="0"/>
              <a:t> 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Internet of </a:t>
            </a:r>
            <a:r>
              <a:rPr lang="da-DK" dirty="0"/>
              <a:t>Things/</a:t>
            </a:r>
            <a:r>
              <a:rPr lang="da-DK" dirty="0" err="1"/>
              <a:t>Revised</a:t>
            </a:r>
            <a:r>
              <a:rPr lang="da-DK" dirty="0"/>
              <a:t> from Anders </a:t>
            </a:r>
            <a:r>
              <a:rPr lang="da-DK" dirty="0" err="1"/>
              <a:t>Bøjesson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29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IoT and </a:t>
            </a:r>
            <a:r>
              <a:rPr lang="da-DK" b="1" dirty="0" err="1" smtClean="0"/>
              <a:t>really</a:t>
            </a:r>
            <a:r>
              <a:rPr lang="da-DK" b="1" dirty="0" smtClean="0"/>
              <a:t>, </a:t>
            </a:r>
            <a:r>
              <a:rPr lang="da-DK" b="1" dirty="0" err="1" smtClean="0"/>
              <a:t>really</a:t>
            </a:r>
            <a:r>
              <a:rPr lang="da-DK" b="1" dirty="0" smtClean="0"/>
              <a:t> Big Data</a:t>
            </a:r>
            <a:endParaRPr lang="da-DK" b="1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838200" y="1825625"/>
            <a:ext cx="10985938" cy="4351338"/>
          </a:xfrm>
        </p:spPr>
        <p:txBody>
          <a:bodyPr/>
          <a:lstStyle/>
          <a:p>
            <a:r>
              <a:rPr lang="da-DK" dirty="0" err="1" smtClean="0"/>
              <a:t>IoT</a:t>
            </a:r>
            <a:r>
              <a:rPr lang="da-DK" dirty="0" smtClean="0"/>
              <a:t> </a:t>
            </a:r>
            <a:r>
              <a:rPr lang="da-DK" dirty="0" err="1" smtClean="0"/>
              <a:t>devices</a:t>
            </a:r>
            <a:r>
              <a:rPr lang="da-DK" dirty="0" smtClean="0"/>
              <a:t> </a:t>
            </a:r>
            <a:r>
              <a:rPr lang="da-DK" dirty="0" err="1" smtClean="0"/>
              <a:t>collect</a:t>
            </a:r>
            <a:r>
              <a:rPr lang="da-DK" dirty="0" smtClean="0"/>
              <a:t> an </a:t>
            </a:r>
            <a:r>
              <a:rPr lang="da-DK" dirty="0" err="1" smtClean="0"/>
              <a:t>enourmous</a:t>
            </a:r>
            <a:r>
              <a:rPr lang="da-DK" dirty="0" smtClean="0"/>
              <a:t> </a:t>
            </a:r>
            <a:r>
              <a:rPr lang="da-DK" dirty="0" err="1" smtClean="0"/>
              <a:t>amount</a:t>
            </a:r>
            <a:r>
              <a:rPr lang="da-DK" dirty="0" smtClean="0"/>
              <a:t> of data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sz="2400" dirty="0" smtClean="0"/>
              <a:t>An </a:t>
            </a:r>
            <a:r>
              <a:rPr lang="da-DK" sz="2400" dirty="0" err="1" smtClean="0"/>
              <a:t>estimate</a:t>
            </a:r>
            <a:r>
              <a:rPr lang="da-DK" sz="2400" dirty="0" smtClean="0"/>
              <a:t> </a:t>
            </a:r>
            <a:r>
              <a:rPr lang="da-DK" sz="2400" dirty="0" err="1" smtClean="0"/>
              <a:t>says</a:t>
            </a:r>
            <a:r>
              <a:rPr lang="da-DK" sz="2400" dirty="0" smtClean="0"/>
              <a:t> </a:t>
            </a:r>
            <a:r>
              <a:rPr lang="da-DK" sz="2400" dirty="0" smtClean="0"/>
              <a:t>for </a:t>
            </a:r>
            <a:r>
              <a:rPr lang="da-DK" sz="2400" dirty="0" err="1" smtClean="0"/>
              <a:t>each</a:t>
            </a:r>
            <a:r>
              <a:rPr lang="da-DK" sz="2400" dirty="0" smtClean="0"/>
              <a:t> Person </a:t>
            </a:r>
            <a:r>
              <a:rPr lang="da-DK" sz="2400" dirty="0" err="1" smtClean="0"/>
              <a:t>IoT</a:t>
            </a:r>
            <a:r>
              <a:rPr lang="da-DK" sz="2400" dirty="0" smtClean="0"/>
              <a:t> </a:t>
            </a:r>
            <a:r>
              <a:rPr lang="da-DK" sz="2400" dirty="0" err="1" smtClean="0"/>
              <a:t>will</a:t>
            </a:r>
            <a:r>
              <a:rPr lang="da-DK" sz="2400" dirty="0" smtClean="0"/>
              <a:t> </a:t>
            </a:r>
            <a:r>
              <a:rPr lang="da-DK" sz="2400" dirty="0" err="1" smtClean="0"/>
              <a:t>produce</a:t>
            </a:r>
            <a:r>
              <a:rPr lang="da-DK" sz="2400" dirty="0" smtClean="0"/>
              <a:t> 1.7MB data/</a:t>
            </a:r>
            <a:r>
              <a:rPr lang="da-DK" sz="2400" dirty="0" err="1" smtClean="0"/>
              <a:t>minute</a:t>
            </a:r>
            <a:r>
              <a:rPr lang="da-DK" sz="2400" dirty="0" smtClean="0"/>
              <a:t> !! In 2020</a:t>
            </a:r>
            <a:endParaRPr lang="da-DK" sz="2400" dirty="0" smtClean="0"/>
          </a:p>
          <a:p>
            <a:r>
              <a:rPr lang="da-DK" dirty="0" smtClean="0"/>
              <a:t>This data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analyzed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useful</a:t>
            </a:r>
            <a:r>
              <a:rPr lang="da-DK" dirty="0" smtClean="0"/>
              <a:t>.</a:t>
            </a:r>
          </a:p>
          <a:p>
            <a:r>
              <a:rPr lang="da-DK" dirty="0" smtClean="0"/>
              <a:t> Big Data </a:t>
            </a:r>
            <a:r>
              <a:rPr lang="da-DK" dirty="0" err="1" smtClean="0"/>
              <a:t>techologies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handy …</a:t>
            </a:r>
          </a:p>
          <a:p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Internet of </a:t>
            </a:r>
            <a:r>
              <a:rPr lang="da-DK" dirty="0"/>
              <a:t>Things/</a:t>
            </a:r>
            <a:r>
              <a:rPr lang="da-DK" dirty="0" err="1"/>
              <a:t>Revised</a:t>
            </a:r>
            <a:r>
              <a:rPr lang="da-DK" dirty="0"/>
              <a:t> from Anders </a:t>
            </a:r>
            <a:r>
              <a:rPr lang="da-DK" dirty="0" err="1"/>
              <a:t>Bøjesson</a:t>
            </a:r>
            <a:endParaRPr lang="da-DK" dirty="0"/>
          </a:p>
        </p:txBody>
      </p:sp>
      <p:sp>
        <p:nvSpPr>
          <p:cNvPr id="8" name="Pladsholder til sli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97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IoT and Business cases: The </a:t>
            </a:r>
            <a:r>
              <a:rPr lang="en-US" b="1" dirty="0" smtClean="0"/>
              <a:t>reason</a:t>
            </a:r>
            <a:r>
              <a:rPr lang="da-DK" b="1" dirty="0" smtClean="0"/>
              <a:t> to </a:t>
            </a:r>
            <a:r>
              <a:rPr lang="da-DK" b="1" dirty="0" err="1" smtClean="0"/>
              <a:t>use</a:t>
            </a:r>
            <a:r>
              <a:rPr lang="da-DK" b="1" dirty="0" smtClean="0"/>
              <a:t> IoT</a:t>
            </a:r>
            <a:endParaRPr lang="da-DK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stages of Business cases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Data are produced and collected – but not for any reason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Data are analyzed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Product placement in supermarket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Analyzed Data are used for optimization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Volvo trucks – </a:t>
            </a:r>
            <a:r>
              <a:rPr lang="en-US" dirty="0">
                <a:solidFill>
                  <a:srgbClr val="C00000"/>
                </a:solidFill>
              </a:rPr>
              <a:t>road profiling / </a:t>
            </a:r>
            <a:r>
              <a:rPr lang="en-US" dirty="0" smtClean="0">
                <a:solidFill>
                  <a:srgbClr val="C00000"/>
                </a:solidFill>
              </a:rPr>
              <a:t>truck </a:t>
            </a:r>
            <a:r>
              <a:rPr lang="en-US" dirty="0">
                <a:solidFill>
                  <a:srgbClr val="C00000"/>
                </a:solidFill>
              </a:rPr>
              <a:t>repair shop</a:t>
            </a:r>
            <a:endParaRPr lang="en-US" dirty="0" smtClean="0">
              <a:solidFill>
                <a:srgbClr val="C00000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C00000"/>
                </a:solidFill>
              </a:rPr>
              <a:t>WiseCon</a:t>
            </a:r>
            <a:r>
              <a:rPr lang="en-US" dirty="0" smtClean="0">
                <a:solidFill>
                  <a:srgbClr val="C00000"/>
                </a:solidFill>
              </a:rPr>
              <a:t> – predict rats behavior =&gt; more efficient traps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Collected Data are used together with existing product/service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C00000"/>
                </a:solidFill>
              </a:rPr>
              <a:t>Power/water supply + customer overview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Data are used for new Business cases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C00000"/>
                </a:solidFill>
              </a:rPr>
              <a:t>Endomondo</a:t>
            </a:r>
            <a:endParaRPr lang="en-US" dirty="0">
              <a:solidFill>
                <a:srgbClr val="C00000"/>
              </a:solidFill>
            </a:endParaRPr>
          </a:p>
          <a:p>
            <a:pPr marL="914400" lvl="2" indent="0">
              <a:buNone/>
            </a:pP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Internet of </a:t>
            </a:r>
            <a:r>
              <a:rPr lang="da-DK" dirty="0"/>
              <a:t>Things/</a:t>
            </a:r>
            <a:r>
              <a:rPr lang="da-DK" dirty="0" err="1"/>
              <a:t>Revised</a:t>
            </a:r>
            <a:r>
              <a:rPr lang="da-DK" dirty="0"/>
              <a:t> from Anders </a:t>
            </a:r>
            <a:r>
              <a:rPr lang="da-DK" dirty="0" err="1"/>
              <a:t>Bøjesson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076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Trends in </a:t>
            </a:r>
            <a:r>
              <a:rPr lang="en-GB" b="1" dirty="0" err="1" smtClean="0"/>
              <a:t>IoT</a:t>
            </a:r>
            <a:endParaRPr lang="en-GB" b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sensor transmitter getting cheaper</a:t>
            </a:r>
          </a:p>
          <a:p>
            <a:pPr lvl="1"/>
            <a:r>
              <a:rPr lang="en-GB" dirty="0" smtClean="0"/>
              <a:t>Round 2 Euro for a chip to send data</a:t>
            </a:r>
          </a:p>
          <a:p>
            <a:pPr lvl="1"/>
            <a:r>
              <a:rPr lang="en-GB" dirty="0" smtClean="0"/>
              <a:t> </a:t>
            </a:r>
            <a:r>
              <a:rPr lang="en-US" dirty="0"/>
              <a:t>In Denmark we have an estimated 32 </a:t>
            </a:r>
            <a:r>
              <a:rPr lang="en-US" dirty="0" err="1"/>
              <a:t>IoT</a:t>
            </a:r>
            <a:r>
              <a:rPr lang="en-US" dirty="0"/>
              <a:t> devices pr. 100 inhabitants, 2015.</a:t>
            </a:r>
          </a:p>
          <a:p>
            <a:pPr lvl="2"/>
            <a:r>
              <a:rPr lang="en-US" dirty="0">
                <a:hlinkClick r:id="rId2"/>
              </a:rPr>
              <a:t>http://dx.doi.org/10.1787/888933225312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 smtClean="0"/>
          </a:p>
          <a:p>
            <a:r>
              <a:rPr lang="en-US" dirty="0" smtClean="0"/>
              <a:t>Dedicated network for collecting Data from </a:t>
            </a:r>
            <a:r>
              <a:rPr lang="en-US" dirty="0" err="1" smtClean="0"/>
              <a:t>IoT</a:t>
            </a:r>
            <a:r>
              <a:rPr lang="en-US" dirty="0"/>
              <a:t> </a:t>
            </a:r>
            <a:r>
              <a:rPr lang="en-US" dirty="0" smtClean="0"/>
              <a:t>increases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Low-Power Wide-Area Network (LPWAN) </a:t>
            </a:r>
            <a:endParaRPr lang="en-US" dirty="0" smtClean="0"/>
          </a:p>
          <a:p>
            <a:pPr lvl="1"/>
            <a:r>
              <a:rPr lang="en-US" dirty="0" smtClean="0"/>
              <a:t>Examples </a:t>
            </a:r>
          </a:p>
          <a:p>
            <a:pPr lvl="2"/>
            <a:r>
              <a:rPr lang="en-US" dirty="0" err="1" smtClean="0"/>
              <a:t>LoRa</a:t>
            </a:r>
            <a:r>
              <a:rPr lang="en-US" dirty="0"/>
              <a:t> </a:t>
            </a:r>
            <a:r>
              <a:rPr lang="en-US" dirty="0" smtClean="0"/>
              <a:t>(see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www.lora-alliance.org</a:t>
            </a:r>
            <a:r>
              <a:rPr lang="en-US" dirty="0" smtClean="0"/>
              <a:t> )</a:t>
            </a:r>
          </a:p>
          <a:p>
            <a:pPr lvl="2"/>
            <a:r>
              <a:rPr lang="en-US" dirty="0" smtClean="0"/>
              <a:t>LTE-MTC (among other </a:t>
            </a:r>
            <a:r>
              <a:rPr lang="en-US" dirty="0"/>
              <a:t>see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www.qualcomm.com/invention/technologies/lte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49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31476" y="320674"/>
            <a:ext cx="5079124" cy="1325563"/>
          </a:xfrm>
        </p:spPr>
        <p:txBody>
          <a:bodyPr/>
          <a:lstStyle/>
          <a:p>
            <a:r>
              <a:rPr lang="en-GB" b="1" dirty="0" err="1" smtClean="0"/>
              <a:t>IoT</a:t>
            </a:r>
            <a:r>
              <a:rPr lang="en-GB" b="1" dirty="0" smtClean="0"/>
              <a:t> in 3</a:t>
            </a:r>
            <a:r>
              <a:rPr lang="en-GB" b="1" baseline="30000" dirty="0" smtClean="0"/>
              <a:t>th</a:t>
            </a:r>
            <a:r>
              <a:rPr lang="en-GB" b="1" dirty="0" smtClean="0"/>
              <a:t> semester</a:t>
            </a:r>
            <a:endParaRPr lang="en-GB" b="1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7428" y="2383289"/>
            <a:ext cx="3257143" cy="1533333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Internet of Things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CDD2-70D6-4DA4-8F57-04A463108EFF}" type="slidenum">
              <a:rPr lang="da-DK" smtClean="0"/>
              <a:t>7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34" y="147425"/>
            <a:ext cx="3172417" cy="2380710"/>
          </a:xfrm>
          <a:prstGeom prst="rect">
            <a:avLst/>
          </a:prstGeom>
        </p:spPr>
      </p:pic>
      <p:cxnSp>
        <p:nvCxnSpPr>
          <p:cNvPr id="9" name="Lige forbindelse 8"/>
          <p:cNvCxnSpPr/>
          <p:nvPr/>
        </p:nvCxnSpPr>
        <p:spPr>
          <a:xfrm>
            <a:off x="2501462" y="1646237"/>
            <a:ext cx="5255172" cy="718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/>
        </p:nvCxnSpPr>
        <p:spPr>
          <a:xfrm>
            <a:off x="1819142" y="2196662"/>
            <a:ext cx="2648286" cy="1719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felt 11"/>
          <p:cNvSpPr txBox="1"/>
          <p:nvPr/>
        </p:nvSpPr>
        <p:spPr>
          <a:xfrm>
            <a:off x="8153400" y="2364828"/>
            <a:ext cx="34097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Raspberry Pi</a:t>
            </a:r>
          </a:p>
          <a:p>
            <a:r>
              <a:rPr lang="en-GB" sz="3200" b="1" dirty="0" smtClean="0"/>
              <a:t>With some sensors</a:t>
            </a:r>
            <a:endParaRPr lang="en-GB" sz="3200" b="1" dirty="0"/>
          </a:p>
        </p:txBody>
      </p:sp>
      <p:sp>
        <p:nvSpPr>
          <p:cNvPr id="14" name="Tekstfelt 13"/>
          <p:cNvSpPr txBox="1"/>
          <p:nvPr/>
        </p:nvSpPr>
        <p:spPr>
          <a:xfrm>
            <a:off x="2398956" y="3947635"/>
            <a:ext cx="861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Small equipment running Linux </a:t>
            </a:r>
          </a:p>
          <a:p>
            <a:r>
              <a:rPr lang="en-GB" sz="2400" dirty="0" smtClean="0"/>
              <a:t>Having different sensors (temp, light, movement)</a:t>
            </a:r>
          </a:p>
          <a:p>
            <a:endParaRPr lang="en-GB" sz="2400" dirty="0"/>
          </a:p>
          <a:p>
            <a:r>
              <a:rPr lang="en-GB" sz="2400" dirty="0" smtClean="0"/>
              <a:t>All measured Data sent out using UDP-&gt;broadcast to port 7000</a:t>
            </a:r>
          </a:p>
        </p:txBody>
      </p:sp>
      <p:sp>
        <p:nvSpPr>
          <p:cNvPr id="15" name="Rektangel 14"/>
          <p:cNvSpPr/>
          <p:nvPr/>
        </p:nvSpPr>
        <p:spPr>
          <a:xfrm>
            <a:off x="2228205" y="5517295"/>
            <a:ext cx="8103501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2800" b="1" cap="none" spc="0" dirty="0" smtClean="0">
                <a:ln/>
                <a:solidFill>
                  <a:srgbClr val="C00000"/>
                </a:solidFill>
                <a:effectLst/>
              </a:rPr>
              <a:t>=&gt; You must be able to send and receive UDP packets</a:t>
            </a:r>
            <a:endParaRPr lang="en-US" sz="2800" b="1" cap="none" spc="0" dirty="0">
              <a:ln/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984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354</Words>
  <Application>Microsoft Office PowerPoint</Application>
  <PresentationFormat>Widescreen</PresentationFormat>
  <Paragraphs>87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Office-tema</vt:lpstr>
      <vt:lpstr>Internet of Things (IoT) or Internet of Everythings (IoE)</vt:lpstr>
      <vt:lpstr>Internet of Things, some definitions</vt:lpstr>
      <vt:lpstr>Some IoT examples</vt:lpstr>
      <vt:lpstr>IoT and really, really Big Data</vt:lpstr>
      <vt:lpstr>IoT and Business cases: The reason to use IoT</vt:lpstr>
      <vt:lpstr>Trends in IoT</vt:lpstr>
      <vt:lpstr>IoT in 3th semester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(IoT)</dc:title>
  <dc:creator>Anders Børjesson</dc:creator>
  <cp:lastModifiedBy>Pele</cp:lastModifiedBy>
  <cp:revision>24</cp:revision>
  <dcterms:created xsi:type="dcterms:W3CDTF">2015-10-22T08:32:22Z</dcterms:created>
  <dcterms:modified xsi:type="dcterms:W3CDTF">2015-10-25T22:49:07Z</dcterms:modified>
</cp:coreProperties>
</file>